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omments/comment1.xml" ContentType="application/vnd.openxmlformats-officedocument.presentationml.comments+xml"/>
  <Override PartName="/ppt/notesSlides/notesSlide16.xml" ContentType="application/vnd.openxmlformats-officedocument.presentationml.notesSlide+xml"/>
  <Override PartName="/ppt/comments/comment2.xml" ContentType="application/vnd.openxmlformats-officedocument.presentationml.comments+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82" r:id="rId4"/>
    <p:sldMasterId id="2147484229" r:id="rId5"/>
  </p:sldMasterIdLst>
  <p:notesMasterIdLst>
    <p:notesMasterId r:id="rId36"/>
  </p:notesMasterIdLst>
  <p:handoutMasterIdLst>
    <p:handoutMasterId r:id="rId37"/>
  </p:handoutMasterIdLst>
  <p:sldIdLst>
    <p:sldId id="285" r:id="rId6"/>
    <p:sldId id="257" r:id="rId7"/>
    <p:sldId id="360" r:id="rId8"/>
    <p:sldId id="256" r:id="rId9"/>
    <p:sldId id="260" r:id="rId10"/>
    <p:sldId id="1596" r:id="rId11"/>
    <p:sldId id="1451" r:id="rId12"/>
    <p:sldId id="1453" r:id="rId13"/>
    <p:sldId id="1454" r:id="rId14"/>
    <p:sldId id="270" r:id="rId15"/>
    <p:sldId id="1597" r:id="rId16"/>
    <p:sldId id="368" r:id="rId17"/>
    <p:sldId id="4461" r:id="rId18"/>
    <p:sldId id="4462" r:id="rId19"/>
    <p:sldId id="1455" r:id="rId20"/>
    <p:sldId id="1456" r:id="rId21"/>
    <p:sldId id="316" r:id="rId22"/>
    <p:sldId id="4453" r:id="rId23"/>
    <p:sldId id="4392" r:id="rId24"/>
    <p:sldId id="4421" r:id="rId25"/>
    <p:sldId id="318" r:id="rId26"/>
    <p:sldId id="319" r:id="rId27"/>
    <p:sldId id="320" r:id="rId28"/>
    <p:sldId id="321" r:id="rId29"/>
    <p:sldId id="4394" r:id="rId30"/>
    <p:sldId id="300" r:id="rId31"/>
    <p:sldId id="4463" r:id="rId32"/>
    <p:sldId id="4464" r:id="rId33"/>
    <p:sldId id="3761" r:id="rId34"/>
    <p:sldId id="268" r:id="rId35"/>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cmAuthor id="3" name="Mary Feil-Jacobs" initials="MF" lastIdx="22" clrIdx="3"/>
  <p:cmAuthor id="4" name="Mark Short" initials="MS" lastIdx="3" clrIdx="4"/>
  <p:cmAuthor id="5" name="Guy Northee" initials="GN" lastIdx="2" clrIdx="5">
    <p:extLst>
      <p:ext uri="{19B8F6BF-5375-455C-9EA6-DF929625EA0E}">
        <p15:presenceInfo xmlns:p15="http://schemas.microsoft.com/office/powerpoint/2012/main" userId="S-1-12-1-2417701869-1325549942-4059518367-581802019" providerId="AD"/>
      </p:ext>
    </p:extLst>
  </p:cmAuthor>
  <p:cmAuthor id="6" name="Colin Weiner" initials="CW" lastIdx="3" clrIdx="6">
    <p:extLst>
      <p:ext uri="{19B8F6BF-5375-455C-9EA6-DF929625EA0E}">
        <p15:presenceInfo xmlns:p15="http://schemas.microsoft.com/office/powerpoint/2012/main" userId="S::coweiner@microsoft.com::297b72b1-2b65-44d7-a0ce-6b510790efba"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7"/>
    <a:srgbClr val="00188F"/>
    <a:srgbClr val="107C10"/>
    <a:srgbClr val="008272"/>
    <a:srgbClr val="B4009E"/>
    <a:srgbClr val="002050"/>
    <a:srgbClr val="00BCF2"/>
    <a:srgbClr val="525252"/>
    <a:srgbClr val="737373"/>
    <a:srgbClr val="E300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ADC169C-E3A3-47FD-BCF4-8A0843F8FD30}" v="60" dt="2023-06-06T15:27:59.70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456" autoAdjust="0"/>
    <p:restoredTop sz="84112" autoAdjust="0"/>
  </p:normalViewPr>
  <p:slideViewPr>
    <p:cSldViewPr snapToGrid="0">
      <p:cViewPr>
        <p:scale>
          <a:sx n="81" d="100"/>
          <a:sy n="81" d="100"/>
        </p:scale>
        <p:origin x="873" y="48"/>
      </p:cViewPr>
      <p:guideLst/>
    </p:cSldViewPr>
  </p:slid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presProps" Target="presProps.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tableStyles" Target="tableStyle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handoutMaster" Target="handoutMasters/handoutMaster1.xml"/><Relationship Id="rId40"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notesMaster" Target="notesMasters/notesMaster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microsoft.com/office/2016/11/relationships/changesInfo" Target="changesInfos/changesInfo1.xml"/><Relationship Id="rId8" Type="http://schemas.openxmlformats.org/officeDocument/2006/relationships/slide" Target="slides/slide3.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commentAuthors" Target="commen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ulien Oudot" userId="S::juoudot@microsoft.com::99bde40c-514b-407a-bb5c-94539a1a1a4b" providerId="AD" clId="Web-{6A81516F-8EA5-4DC7-6293-14B8738B7804}"/>
    <pc:docChg chg="modSld">
      <pc:chgData name="Julien Oudot" userId="S::juoudot@microsoft.com::99bde40c-514b-407a-bb5c-94539a1a1a4b" providerId="AD" clId="Web-{6A81516F-8EA5-4DC7-6293-14B8738B7804}" dt="2019-11-22T15:51:02.986" v="20" actId="14100"/>
      <pc:docMkLst>
        <pc:docMk/>
      </pc:docMkLst>
      <pc:sldChg chg="modSp">
        <pc:chgData name="Julien Oudot" userId="S::juoudot@microsoft.com::99bde40c-514b-407a-bb5c-94539a1a1a4b" providerId="AD" clId="Web-{6A81516F-8EA5-4DC7-6293-14B8738B7804}" dt="2019-11-22T15:49:25.360" v="8" actId="20577"/>
        <pc:sldMkLst>
          <pc:docMk/>
          <pc:sldMk cId="2715238886" sldId="285"/>
        </pc:sldMkLst>
        <pc:spChg chg="mod">
          <ac:chgData name="Julien Oudot" userId="S::juoudot@microsoft.com::99bde40c-514b-407a-bb5c-94539a1a1a4b" providerId="AD" clId="Web-{6A81516F-8EA5-4DC7-6293-14B8738B7804}" dt="2019-11-22T15:49:25.360" v="8" actId="20577"/>
          <ac:spMkLst>
            <pc:docMk/>
            <pc:sldMk cId="2715238886" sldId="285"/>
            <ac:spMk id="6" creationId="{00000000-0000-0000-0000-000000000000}"/>
          </ac:spMkLst>
        </pc:spChg>
      </pc:sldChg>
      <pc:sldChg chg="delSp modSp delAnim">
        <pc:chgData name="Julien Oudot" userId="S::juoudot@microsoft.com::99bde40c-514b-407a-bb5c-94539a1a1a4b" providerId="AD" clId="Web-{6A81516F-8EA5-4DC7-6293-14B8738B7804}" dt="2019-11-22T15:51:02.986" v="20" actId="14100"/>
        <pc:sldMkLst>
          <pc:docMk/>
          <pc:sldMk cId="1931439076" sldId="289"/>
        </pc:sldMkLst>
        <pc:spChg chg="mod">
          <ac:chgData name="Julien Oudot" userId="S::juoudot@microsoft.com::99bde40c-514b-407a-bb5c-94539a1a1a4b" providerId="AD" clId="Web-{6A81516F-8EA5-4DC7-6293-14B8738B7804}" dt="2019-11-22T15:50:41.376" v="15" actId="14100"/>
          <ac:spMkLst>
            <pc:docMk/>
            <pc:sldMk cId="1931439076" sldId="289"/>
            <ac:spMk id="40" creationId="{00000000-0000-0000-0000-000000000000}"/>
          </ac:spMkLst>
        </pc:spChg>
        <pc:grpChg chg="mod">
          <ac:chgData name="Julien Oudot" userId="S::juoudot@microsoft.com::99bde40c-514b-407a-bb5c-94539a1a1a4b" providerId="AD" clId="Web-{6A81516F-8EA5-4DC7-6293-14B8738B7804}" dt="2019-11-22T15:51:02.986" v="20" actId="14100"/>
          <ac:grpSpMkLst>
            <pc:docMk/>
            <pc:sldMk cId="1931439076" sldId="289"/>
            <ac:grpSpMk id="5" creationId="{00000000-0000-0000-0000-000000000000}"/>
          </ac:grpSpMkLst>
        </pc:grpChg>
        <pc:grpChg chg="mod">
          <ac:chgData name="Julien Oudot" userId="S::juoudot@microsoft.com::99bde40c-514b-407a-bb5c-94539a1a1a4b" providerId="AD" clId="Web-{6A81516F-8EA5-4DC7-6293-14B8738B7804}" dt="2019-11-22T15:50:57.064" v="18" actId="1076"/>
          <ac:grpSpMkLst>
            <pc:docMk/>
            <pc:sldMk cId="1931439076" sldId="289"/>
            <ac:grpSpMk id="24" creationId="{00000000-0000-0000-0000-000000000000}"/>
          </ac:grpSpMkLst>
        </pc:grpChg>
        <pc:grpChg chg="mod">
          <ac:chgData name="Julien Oudot" userId="S::juoudot@microsoft.com::99bde40c-514b-407a-bb5c-94539a1a1a4b" providerId="AD" clId="Web-{6A81516F-8EA5-4DC7-6293-14B8738B7804}" dt="2019-11-22T15:50:23.267" v="11" actId="1076"/>
          <ac:grpSpMkLst>
            <pc:docMk/>
            <pc:sldMk cId="1931439076" sldId="289"/>
            <ac:grpSpMk id="27" creationId="{00000000-0000-0000-0000-000000000000}"/>
          </ac:grpSpMkLst>
        </pc:grpChg>
        <pc:grpChg chg="mod">
          <ac:chgData name="Julien Oudot" userId="S::juoudot@microsoft.com::99bde40c-514b-407a-bb5c-94539a1a1a4b" providerId="AD" clId="Web-{6A81516F-8EA5-4DC7-6293-14B8738B7804}" dt="2019-11-22T15:50:26.860" v="12" actId="1076"/>
          <ac:grpSpMkLst>
            <pc:docMk/>
            <pc:sldMk cId="1931439076" sldId="289"/>
            <ac:grpSpMk id="30" creationId="{00000000-0000-0000-0000-000000000000}"/>
          </ac:grpSpMkLst>
        </pc:grpChg>
        <pc:picChg chg="mod">
          <ac:chgData name="Julien Oudot" userId="S::juoudot@microsoft.com::99bde40c-514b-407a-bb5c-94539a1a1a4b" providerId="AD" clId="Web-{6A81516F-8EA5-4DC7-6293-14B8738B7804}" dt="2019-11-22T15:50:52.095" v="16" actId="1076"/>
          <ac:picMkLst>
            <pc:docMk/>
            <pc:sldMk cId="1931439076" sldId="289"/>
            <ac:picMk id="33" creationId="{00000000-0000-0000-0000-000000000000}"/>
          </ac:picMkLst>
        </pc:picChg>
        <pc:picChg chg="del">
          <ac:chgData name="Julien Oudot" userId="S::juoudot@microsoft.com::99bde40c-514b-407a-bb5c-94539a1a1a4b" providerId="AD" clId="Web-{6A81516F-8EA5-4DC7-6293-14B8738B7804}" dt="2019-11-22T15:50:59.032" v="19"/>
          <ac:picMkLst>
            <pc:docMk/>
            <pc:sldMk cId="1931439076" sldId="289"/>
            <ac:picMk id="58" creationId="{00000000-0000-0000-0000-000000000000}"/>
          </ac:picMkLst>
        </pc:picChg>
        <pc:picChg chg="mod">
          <ac:chgData name="Julien Oudot" userId="S::juoudot@microsoft.com::99bde40c-514b-407a-bb5c-94539a1a1a4b" providerId="AD" clId="Web-{6A81516F-8EA5-4DC7-6293-14B8738B7804}" dt="2019-11-22T15:50:54.782" v="17" actId="1076"/>
          <ac:picMkLst>
            <pc:docMk/>
            <pc:sldMk cId="1931439076" sldId="289"/>
            <ac:picMk id="59" creationId="{00000000-0000-0000-0000-000000000000}"/>
          </ac:picMkLst>
        </pc:picChg>
        <pc:cxnChg chg="mod">
          <ac:chgData name="Julien Oudot" userId="S::juoudot@microsoft.com::99bde40c-514b-407a-bb5c-94539a1a1a4b" providerId="AD" clId="Web-{6A81516F-8EA5-4DC7-6293-14B8738B7804}" dt="2019-11-22T15:50:23.267" v="11" actId="1076"/>
          <ac:cxnSpMkLst>
            <pc:docMk/>
            <pc:sldMk cId="1931439076" sldId="289"/>
            <ac:cxnSpMk id="44" creationId="{00000000-0000-0000-0000-000000000000}"/>
          </ac:cxnSpMkLst>
        </pc:cxnChg>
      </pc:sldChg>
    </pc:docChg>
  </pc:docChgLst>
  <pc:docChgLst>
    <pc:chgData name="Nikola Ivetic" userId="S::niivetic@microsoft.com::d96406a9-aa4a-49a2-ac93-427fede85084" providerId="AD" clId="Web-{6AFE0196-ED52-FAB8-6F3C-ED3190C52740}"/>
    <pc:docChg chg="modSld">
      <pc:chgData name="Nikola Ivetic" userId="S::niivetic@microsoft.com::d96406a9-aa4a-49a2-ac93-427fede85084" providerId="AD" clId="Web-{6AFE0196-ED52-FAB8-6F3C-ED3190C52740}" dt="2021-08-17T14:06:08.657" v="8" actId="20577"/>
      <pc:docMkLst>
        <pc:docMk/>
      </pc:docMkLst>
      <pc:sldChg chg="modSp">
        <pc:chgData name="Nikola Ivetic" userId="S::niivetic@microsoft.com::d96406a9-aa4a-49a2-ac93-427fede85084" providerId="AD" clId="Web-{6AFE0196-ED52-FAB8-6F3C-ED3190C52740}" dt="2021-08-17T14:05:44" v="5" actId="20577"/>
        <pc:sldMkLst>
          <pc:docMk/>
          <pc:sldMk cId="265834375" sldId="312"/>
        </pc:sldMkLst>
        <pc:spChg chg="mod">
          <ac:chgData name="Nikola Ivetic" userId="S::niivetic@microsoft.com::d96406a9-aa4a-49a2-ac93-427fede85084" providerId="AD" clId="Web-{6AFE0196-ED52-FAB8-6F3C-ED3190C52740}" dt="2021-08-17T14:05:44" v="5" actId="20577"/>
          <ac:spMkLst>
            <pc:docMk/>
            <pc:sldMk cId="265834375" sldId="312"/>
            <ac:spMk id="4" creationId="{00000000-0000-0000-0000-000000000000}"/>
          </ac:spMkLst>
        </pc:spChg>
      </pc:sldChg>
      <pc:sldChg chg="modSp">
        <pc:chgData name="Nikola Ivetic" userId="S::niivetic@microsoft.com::d96406a9-aa4a-49a2-ac93-427fede85084" providerId="AD" clId="Web-{6AFE0196-ED52-FAB8-6F3C-ED3190C52740}" dt="2021-08-17T14:06:08.657" v="8" actId="20577"/>
        <pc:sldMkLst>
          <pc:docMk/>
          <pc:sldMk cId="1406138147" sldId="313"/>
        </pc:sldMkLst>
        <pc:spChg chg="mod">
          <ac:chgData name="Nikola Ivetic" userId="S::niivetic@microsoft.com::d96406a9-aa4a-49a2-ac93-427fede85084" providerId="AD" clId="Web-{6AFE0196-ED52-FAB8-6F3C-ED3190C52740}" dt="2021-08-17T14:06:08.657" v="8" actId="20577"/>
          <ac:spMkLst>
            <pc:docMk/>
            <pc:sldMk cId="1406138147" sldId="313"/>
            <ac:spMk id="4" creationId="{00000000-0000-0000-0000-000000000000}"/>
          </ac:spMkLst>
        </pc:spChg>
      </pc:sldChg>
    </pc:docChg>
  </pc:docChgLst>
  <pc:docChgLst>
    <pc:chgData name="Lou Blick" userId="a186491b-bfa1-48d3-978b-324531351867" providerId="ADAL" clId="{1ADC169C-E3A3-47FD-BCF4-8A0843F8FD30}"/>
    <pc:docChg chg="undo redo custSel addSld delSld modSld sldOrd modMainMaster">
      <pc:chgData name="Lou Blick" userId="a186491b-bfa1-48d3-978b-324531351867" providerId="ADAL" clId="{1ADC169C-E3A3-47FD-BCF4-8A0843F8FD30}" dt="2023-06-07T21:20:29.281" v="2765" actId="20577"/>
      <pc:docMkLst>
        <pc:docMk/>
      </pc:docMkLst>
      <pc:sldChg chg="modSp mod">
        <pc:chgData name="Lou Blick" userId="a186491b-bfa1-48d3-978b-324531351867" providerId="ADAL" clId="{1ADC169C-E3A3-47FD-BCF4-8A0843F8FD30}" dt="2023-06-05T14:26:58.065" v="39" actId="20577"/>
        <pc:sldMkLst>
          <pc:docMk/>
          <pc:sldMk cId="1325058836" sldId="256"/>
        </pc:sldMkLst>
        <pc:spChg chg="mod">
          <ac:chgData name="Lou Blick" userId="a186491b-bfa1-48d3-978b-324531351867" providerId="ADAL" clId="{1ADC169C-E3A3-47FD-BCF4-8A0843F8FD30}" dt="2023-06-05T14:26:58.065" v="39" actId="20577"/>
          <ac:spMkLst>
            <pc:docMk/>
            <pc:sldMk cId="1325058836" sldId="256"/>
            <ac:spMk id="6" creationId="{00000000-0000-0000-0000-000000000000}"/>
          </ac:spMkLst>
        </pc:spChg>
      </pc:sldChg>
      <pc:sldChg chg="ord">
        <pc:chgData name="Lou Blick" userId="a186491b-bfa1-48d3-978b-324531351867" providerId="ADAL" clId="{1ADC169C-E3A3-47FD-BCF4-8A0843F8FD30}" dt="2023-06-06T14:41:38.870" v="336"/>
        <pc:sldMkLst>
          <pc:docMk/>
          <pc:sldMk cId="1076368552" sldId="257"/>
        </pc:sldMkLst>
      </pc:sldChg>
      <pc:sldChg chg="modSp mod">
        <pc:chgData name="Lou Blick" userId="a186491b-bfa1-48d3-978b-324531351867" providerId="ADAL" clId="{1ADC169C-E3A3-47FD-BCF4-8A0843F8FD30}" dt="2023-06-06T14:44:48.104" v="427" actId="20577"/>
        <pc:sldMkLst>
          <pc:docMk/>
          <pc:sldMk cId="3581938780" sldId="260"/>
        </pc:sldMkLst>
        <pc:spChg chg="mod">
          <ac:chgData name="Lou Blick" userId="a186491b-bfa1-48d3-978b-324531351867" providerId="ADAL" clId="{1ADC169C-E3A3-47FD-BCF4-8A0843F8FD30}" dt="2023-06-06T14:42:14.345" v="338" actId="113"/>
          <ac:spMkLst>
            <pc:docMk/>
            <pc:sldMk cId="3581938780" sldId="260"/>
            <ac:spMk id="2" creationId="{00000000-0000-0000-0000-000000000000}"/>
          </ac:spMkLst>
        </pc:spChg>
        <pc:spChg chg="mod">
          <ac:chgData name="Lou Blick" userId="a186491b-bfa1-48d3-978b-324531351867" providerId="ADAL" clId="{1ADC169C-E3A3-47FD-BCF4-8A0843F8FD30}" dt="2023-06-06T14:44:48.104" v="427" actId="20577"/>
          <ac:spMkLst>
            <pc:docMk/>
            <pc:sldMk cId="3581938780" sldId="260"/>
            <ac:spMk id="3" creationId="{00000000-0000-0000-0000-000000000000}"/>
          </ac:spMkLst>
        </pc:spChg>
      </pc:sldChg>
      <pc:sldChg chg="del">
        <pc:chgData name="Lou Blick" userId="a186491b-bfa1-48d3-978b-324531351867" providerId="ADAL" clId="{1ADC169C-E3A3-47FD-BCF4-8A0843F8FD30}" dt="2023-06-06T15:07:57.005" v="770" actId="47"/>
        <pc:sldMkLst>
          <pc:docMk/>
          <pc:sldMk cId="3931961460" sldId="261"/>
        </pc:sldMkLst>
      </pc:sldChg>
      <pc:sldChg chg="del">
        <pc:chgData name="Lou Blick" userId="a186491b-bfa1-48d3-978b-324531351867" providerId="ADAL" clId="{1ADC169C-E3A3-47FD-BCF4-8A0843F8FD30}" dt="2023-06-06T15:07:57.005" v="770" actId="47"/>
        <pc:sldMkLst>
          <pc:docMk/>
          <pc:sldMk cId="24176603" sldId="288"/>
        </pc:sldMkLst>
      </pc:sldChg>
      <pc:sldChg chg="del">
        <pc:chgData name="Lou Blick" userId="a186491b-bfa1-48d3-978b-324531351867" providerId="ADAL" clId="{1ADC169C-E3A3-47FD-BCF4-8A0843F8FD30}" dt="2023-06-06T15:07:57.005" v="770" actId="47"/>
        <pc:sldMkLst>
          <pc:docMk/>
          <pc:sldMk cId="540406654" sldId="292"/>
        </pc:sldMkLst>
      </pc:sldChg>
      <pc:sldChg chg="del">
        <pc:chgData name="Lou Blick" userId="a186491b-bfa1-48d3-978b-324531351867" providerId="ADAL" clId="{1ADC169C-E3A3-47FD-BCF4-8A0843F8FD30}" dt="2023-06-06T15:07:57.005" v="770" actId="47"/>
        <pc:sldMkLst>
          <pc:docMk/>
          <pc:sldMk cId="1421768149" sldId="295"/>
        </pc:sldMkLst>
      </pc:sldChg>
      <pc:sldChg chg="del">
        <pc:chgData name="Lou Blick" userId="a186491b-bfa1-48d3-978b-324531351867" providerId="ADAL" clId="{1ADC169C-E3A3-47FD-BCF4-8A0843F8FD30}" dt="2023-06-06T15:07:57.005" v="770" actId="47"/>
        <pc:sldMkLst>
          <pc:docMk/>
          <pc:sldMk cId="1569369656" sldId="298"/>
        </pc:sldMkLst>
      </pc:sldChg>
      <pc:sldChg chg="del">
        <pc:chgData name="Lou Blick" userId="a186491b-bfa1-48d3-978b-324531351867" providerId="ADAL" clId="{1ADC169C-E3A3-47FD-BCF4-8A0843F8FD30}" dt="2023-06-06T15:07:57.005" v="770" actId="47"/>
        <pc:sldMkLst>
          <pc:docMk/>
          <pc:sldMk cId="1775561433" sldId="300"/>
        </pc:sldMkLst>
      </pc:sldChg>
      <pc:sldChg chg="delSp modSp mod delAnim modNotesTx">
        <pc:chgData name="Lou Blick" userId="a186491b-bfa1-48d3-978b-324531351867" providerId="ADAL" clId="{1ADC169C-E3A3-47FD-BCF4-8A0843F8FD30}" dt="2023-06-07T13:21:36.464" v="2691" actId="6549"/>
        <pc:sldMkLst>
          <pc:docMk/>
          <pc:sldMk cId="265834375" sldId="312"/>
        </pc:sldMkLst>
        <pc:spChg chg="mod">
          <ac:chgData name="Lou Blick" userId="a186491b-bfa1-48d3-978b-324531351867" providerId="ADAL" clId="{1ADC169C-E3A3-47FD-BCF4-8A0843F8FD30}" dt="2023-06-06T15:09:29.143" v="795" actId="108"/>
          <ac:spMkLst>
            <pc:docMk/>
            <pc:sldMk cId="265834375" sldId="312"/>
            <ac:spMk id="2" creationId="{00000000-0000-0000-0000-000000000000}"/>
          </ac:spMkLst>
        </pc:spChg>
        <pc:spChg chg="mod">
          <ac:chgData name="Lou Blick" userId="a186491b-bfa1-48d3-978b-324531351867" providerId="ADAL" clId="{1ADC169C-E3A3-47FD-BCF4-8A0843F8FD30}" dt="2023-06-06T15:07:43.468" v="769" actId="20577"/>
          <ac:spMkLst>
            <pc:docMk/>
            <pc:sldMk cId="265834375" sldId="312"/>
            <ac:spMk id="4" creationId="{00000000-0000-0000-0000-000000000000}"/>
          </ac:spMkLst>
        </pc:spChg>
        <pc:picChg chg="del">
          <ac:chgData name="Lou Blick" userId="a186491b-bfa1-48d3-978b-324531351867" providerId="ADAL" clId="{1ADC169C-E3A3-47FD-BCF4-8A0843F8FD30}" dt="2023-06-06T14:53:14.894" v="530" actId="478"/>
          <ac:picMkLst>
            <pc:docMk/>
            <pc:sldMk cId="265834375" sldId="312"/>
            <ac:picMk id="6" creationId="{00000000-0000-0000-0000-000000000000}"/>
          </ac:picMkLst>
        </pc:picChg>
      </pc:sldChg>
      <pc:sldChg chg="del">
        <pc:chgData name="Lou Blick" userId="a186491b-bfa1-48d3-978b-324531351867" providerId="ADAL" clId="{1ADC169C-E3A3-47FD-BCF4-8A0843F8FD30}" dt="2023-06-06T15:07:57.005" v="770" actId="47"/>
        <pc:sldMkLst>
          <pc:docMk/>
          <pc:sldMk cId="1406138147" sldId="313"/>
        </pc:sldMkLst>
      </pc:sldChg>
      <pc:sldChg chg="del">
        <pc:chgData name="Lou Blick" userId="a186491b-bfa1-48d3-978b-324531351867" providerId="ADAL" clId="{1ADC169C-E3A3-47FD-BCF4-8A0843F8FD30}" dt="2023-06-06T15:07:57.005" v="770" actId="47"/>
        <pc:sldMkLst>
          <pc:docMk/>
          <pc:sldMk cId="1748244157" sldId="314"/>
        </pc:sldMkLst>
      </pc:sldChg>
      <pc:sldChg chg="modSp mod">
        <pc:chgData name="Lou Blick" userId="a186491b-bfa1-48d3-978b-324531351867" providerId="ADAL" clId="{1ADC169C-E3A3-47FD-BCF4-8A0843F8FD30}" dt="2023-06-07T21:20:29.281" v="2765" actId="20577"/>
        <pc:sldMkLst>
          <pc:docMk/>
          <pc:sldMk cId="2188786625" sldId="360"/>
        </pc:sldMkLst>
        <pc:spChg chg="mod">
          <ac:chgData name="Lou Blick" userId="a186491b-bfa1-48d3-978b-324531351867" providerId="ADAL" clId="{1ADC169C-E3A3-47FD-BCF4-8A0843F8FD30}" dt="2023-06-07T21:20:29.281" v="2765" actId="20577"/>
          <ac:spMkLst>
            <pc:docMk/>
            <pc:sldMk cId="2188786625" sldId="360"/>
            <ac:spMk id="4" creationId="{DC83957E-F060-4856-8FF7-361888EDAD3F}"/>
          </ac:spMkLst>
        </pc:spChg>
        <pc:spChg chg="mod">
          <ac:chgData name="Lou Blick" userId="a186491b-bfa1-48d3-978b-324531351867" providerId="ADAL" clId="{1ADC169C-E3A3-47FD-BCF4-8A0843F8FD30}" dt="2023-06-06T14:42:20.478" v="339" actId="113"/>
          <ac:spMkLst>
            <pc:docMk/>
            <pc:sldMk cId="2188786625" sldId="360"/>
            <ac:spMk id="8" creationId="{216EF961-8DC2-4694-9929-CDBCF35F064A}"/>
          </ac:spMkLst>
        </pc:spChg>
        <pc:picChg chg="mod">
          <ac:chgData name="Lou Blick" userId="a186491b-bfa1-48d3-978b-324531351867" providerId="ADAL" clId="{1ADC169C-E3A3-47FD-BCF4-8A0843F8FD30}" dt="2023-06-06T14:39:42.983" v="332" actId="14100"/>
          <ac:picMkLst>
            <pc:docMk/>
            <pc:sldMk cId="2188786625" sldId="360"/>
            <ac:picMk id="6" creationId="{D99596EA-7FC3-4724-8866-A83C2206B2E3}"/>
          </ac:picMkLst>
        </pc:picChg>
      </pc:sldChg>
      <pc:sldChg chg="modSp new mod ord">
        <pc:chgData name="Lou Blick" userId="a186491b-bfa1-48d3-978b-324531351867" providerId="ADAL" clId="{1ADC169C-E3A3-47FD-BCF4-8A0843F8FD30}" dt="2023-06-06T15:33:59.115" v="1307" actId="20577"/>
        <pc:sldMkLst>
          <pc:docMk/>
          <pc:sldMk cId="2234793953" sldId="361"/>
        </pc:sldMkLst>
        <pc:spChg chg="mod">
          <ac:chgData name="Lou Blick" userId="a186491b-bfa1-48d3-978b-324531351867" providerId="ADAL" clId="{1ADC169C-E3A3-47FD-BCF4-8A0843F8FD30}" dt="2023-06-06T15:33:59.115" v="1307" actId="20577"/>
          <ac:spMkLst>
            <pc:docMk/>
            <pc:sldMk cId="2234793953" sldId="361"/>
            <ac:spMk id="2" creationId="{F0BA8ABD-45E5-D692-FB53-8EC4F004B448}"/>
          </ac:spMkLst>
        </pc:spChg>
        <pc:spChg chg="mod">
          <ac:chgData name="Lou Blick" userId="a186491b-bfa1-48d3-978b-324531351867" providerId="ADAL" clId="{1ADC169C-E3A3-47FD-BCF4-8A0843F8FD30}" dt="2023-06-06T15:22:01.237" v="858"/>
          <ac:spMkLst>
            <pc:docMk/>
            <pc:sldMk cId="2234793953" sldId="361"/>
            <ac:spMk id="3" creationId="{9E009D71-0A77-A78D-0581-9D61FFA72E89}"/>
          </ac:spMkLst>
        </pc:spChg>
      </pc:sldChg>
      <pc:sldChg chg="new del">
        <pc:chgData name="Lou Blick" userId="a186491b-bfa1-48d3-978b-324531351867" providerId="ADAL" clId="{1ADC169C-E3A3-47FD-BCF4-8A0843F8FD30}" dt="2023-06-06T15:15:29.922" v="827" actId="2696"/>
        <pc:sldMkLst>
          <pc:docMk/>
          <pc:sldMk cId="3019647161" sldId="361"/>
        </pc:sldMkLst>
      </pc:sldChg>
      <pc:sldChg chg="modSp new del mod">
        <pc:chgData name="Lou Blick" userId="a186491b-bfa1-48d3-978b-324531351867" providerId="ADAL" clId="{1ADC169C-E3A3-47FD-BCF4-8A0843F8FD30}" dt="2023-06-06T15:15:10.041" v="825" actId="2696"/>
        <pc:sldMkLst>
          <pc:docMk/>
          <pc:sldMk cId="4015594030" sldId="361"/>
        </pc:sldMkLst>
        <pc:spChg chg="mod">
          <ac:chgData name="Lou Blick" userId="a186491b-bfa1-48d3-978b-324531351867" providerId="ADAL" clId="{1ADC169C-E3A3-47FD-BCF4-8A0843F8FD30}" dt="2023-06-06T15:09:44.015" v="796" actId="108"/>
          <ac:spMkLst>
            <pc:docMk/>
            <pc:sldMk cId="4015594030" sldId="361"/>
            <ac:spMk id="2" creationId="{6410733F-74DE-7049-4E0B-976B89EE0F5D}"/>
          </ac:spMkLst>
        </pc:spChg>
        <pc:spChg chg="mod">
          <ac:chgData name="Lou Blick" userId="a186491b-bfa1-48d3-978b-324531351867" providerId="ADAL" clId="{1ADC169C-E3A3-47FD-BCF4-8A0843F8FD30}" dt="2023-06-06T15:09:56.546" v="798" actId="255"/>
          <ac:spMkLst>
            <pc:docMk/>
            <pc:sldMk cId="4015594030" sldId="361"/>
            <ac:spMk id="3" creationId="{1C804079-E378-9FFE-BF17-7A218A89B03E}"/>
          </ac:spMkLst>
        </pc:spChg>
      </pc:sldChg>
      <pc:sldChg chg="modSp new mod">
        <pc:chgData name="Lou Blick" userId="a186491b-bfa1-48d3-978b-324531351867" providerId="ADAL" clId="{1ADC169C-E3A3-47FD-BCF4-8A0843F8FD30}" dt="2023-06-07T13:13:20.666" v="2370" actId="20577"/>
        <pc:sldMkLst>
          <pc:docMk/>
          <pc:sldMk cId="892899457" sldId="362"/>
        </pc:sldMkLst>
        <pc:spChg chg="mod">
          <ac:chgData name="Lou Blick" userId="a186491b-bfa1-48d3-978b-324531351867" providerId="ADAL" clId="{1ADC169C-E3A3-47FD-BCF4-8A0843F8FD30}" dt="2023-06-07T13:13:20.666" v="2370" actId="20577"/>
          <ac:spMkLst>
            <pc:docMk/>
            <pc:sldMk cId="892899457" sldId="362"/>
            <ac:spMk id="2" creationId="{66BADE51-E8DF-7F2F-60EA-774EFAC745CA}"/>
          </ac:spMkLst>
        </pc:spChg>
        <pc:spChg chg="mod">
          <ac:chgData name="Lou Blick" userId="a186491b-bfa1-48d3-978b-324531351867" providerId="ADAL" clId="{1ADC169C-E3A3-47FD-BCF4-8A0843F8FD30}" dt="2023-06-06T18:00:03.378" v="1751" actId="20577"/>
          <ac:spMkLst>
            <pc:docMk/>
            <pc:sldMk cId="892899457" sldId="362"/>
            <ac:spMk id="3" creationId="{A8818389-A1B9-AD64-AFC6-17A5C6F4050D}"/>
          </ac:spMkLst>
        </pc:spChg>
      </pc:sldChg>
      <pc:sldChg chg="new del">
        <pc:chgData name="Lou Blick" userId="a186491b-bfa1-48d3-978b-324531351867" providerId="ADAL" clId="{1ADC169C-E3A3-47FD-BCF4-8A0843F8FD30}" dt="2023-06-06T15:22:57.252" v="865" actId="2696"/>
        <pc:sldMkLst>
          <pc:docMk/>
          <pc:sldMk cId="4117134132" sldId="362"/>
        </pc:sldMkLst>
      </pc:sldChg>
      <pc:sldChg chg="modSp add mod modNotesTx">
        <pc:chgData name="Lou Blick" userId="a186491b-bfa1-48d3-978b-324531351867" providerId="ADAL" clId="{1ADC169C-E3A3-47FD-BCF4-8A0843F8FD30}" dt="2023-06-07T13:34:06.725" v="2729" actId="20577"/>
        <pc:sldMkLst>
          <pc:docMk/>
          <pc:sldMk cId="230735306" sldId="363"/>
        </pc:sldMkLst>
        <pc:spChg chg="mod">
          <ac:chgData name="Lou Blick" userId="a186491b-bfa1-48d3-978b-324531351867" providerId="ADAL" clId="{1ADC169C-E3A3-47FD-BCF4-8A0843F8FD30}" dt="2023-06-07T13:34:06.725" v="2729" actId="20577"/>
          <ac:spMkLst>
            <pc:docMk/>
            <pc:sldMk cId="230735306" sldId="363"/>
            <ac:spMk id="2" creationId="{66BADE51-E8DF-7F2F-60EA-774EFAC745CA}"/>
          </ac:spMkLst>
        </pc:spChg>
        <pc:spChg chg="mod">
          <ac:chgData name="Lou Blick" userId="a186491b-bfa1-48d3-978b-324531351867" providerId="ADAL" clId="{1ADC169C-E3A3-47FD-BCF4-8A0843F8FD30}" dt="2023-06-07T13:10:28.062" v="2238" actId="20577"/>
          <ac:spMkLst>
            <pc:docMk/>
            <pc:sldMk cId="230735306" sldId="363"/>
            <ac:spMk id="3" creationId="{A8818389-A1B9-AD64-AFC6-17A5C6F4050D}"/>
          </ac:spMkLst>
        </pc:spChg>
      </pc:sldChg>
      <pc:sldChg chg="modSp new mod">
        <pc:chgData name="Lou Blick" userId="a186491b-bfa1-48d3-978b-324531351867" providerId="ADAL" clId="{1ADC169C-E3A3-47FD-BCF4-8A0843F8FD30}" dt="2023-06-07T13:37:31.452" v="2758" actId="20577"/>
        <pc:sldMkLst>
          <pc:docMk/>
          <pc:sldMk cId="481583742" sldId="364"/>
        </pc:sldMkLst>
        <pc:spChg chg="mod">
          <ac:chgData name="Lou Blick" userId="a186491b-bfa1-48d3-978b-324531351867" providerId="ADAL" clId="{1ADC169C-E3A3-47FD-BCF4-8A0843F8FD30}" dt="2023-06-07T13:37:31.452" v="2758" actId="20577"/>
          <ac:spMkLst>
            <pc:docMk/>
            <pc:sldMk cId="481583742" sldId="364"/>
            <ac:spMk id="2" creationId="{B98D6AFC-9B53-B965-83B0-C10485DD915B}"/>
          </ac:spMkLst>
        </pc:spChg>
      </pc:sldChg>
      <pc:sldChg chg="modSp new mod">
        <pc:chgData name="Lou Blick" userId="a186491b-bfa1-48d3-978b-324531351867" providerId="ADAL" clId="{1ADC169C-E3A3-47FD-BCF4-8A0843F8FD30}" dt="2023-06-07T13:44:07.889" v="2761" actId="20577"/>
        <pc:sldMkLst>
          <pc:docMk/>
          <pc:sldMk cId="575995281" sldId="365"/>
        </pc:sldMkLst>
        <pc:spChg chg="mod">
          <ac:chgData name="Lou Blick" userId="a186491b-bfa1-48d3-978b-324531351867" providerId="ADAL" clId="{1ADC169C-E3A3-47FD-BCF4-8A0843F8FD30}" dt="2023-06-07T13:44:07.889" v="2761" actId="20577"/>
          <ac:spMkLst>
            <pc:docMk/>
            <pc:sldMk cId="575995281" sldId="365"/>
            <ac:spMk id="3" creationId="{86A22A99-64A9-4D2E-1D95-CA53E67F0852}"/>
          </ac:spMkLst>
        </pc:spChg>
      </pc:sldChg>
      <pc:sldMasterChg chg="modSldLayout">
        <pc:chgData name="Lou Blick" userId="a186491b-bfa1-48d3-978b-324531351867" providerId="ADAL" clId="{1ADC169C-E3A3-47FD-BCF4-8A0843F8FD30}" dt="2023-06-06T15:25:12.509" v="926" actId="14100"/>
        <pc:sldMasterMkLst>
          <pc:docMk/>
          <pc:sldMasterMk cId="1790270825" sldId="2147484082"/>
        </pc:sldMasterMkLst>
        <pc:sldLayoutChg chg="modSp">
          <pc:chgData name="Lou Blick" userId="a186491b-bfa1-48d3-978b-324531351867" providerId="ADAL" clId="{1ADC169C-E3A3-47FD-BCF4-8A0843F8FD30}" dt="2023-06-06T15:22:47.401" v="864" actId="12"/>
          <pc:sldLayoutMkLst>
            <pc:docMk/>
            <pc:sldMasterMk cId="1790270825" sldId="2147484082"/>
            <pc:sldLayoutMk cId="2174816850" sldId="2147484087"/>
          </pc:sldLayoutMkLst>
          <pc:spChg chg="mod">
            <ac:chgData name="Lou Blick" userId="a186491b-bfa1-48d3-978b-324531351867" providerId="ADAL" clId="{1ADC169C-E3A3-47FD-BCF4-8A0843F8FD30}" dt="2023-06-06T15:10:20.711" v="799" actId="207"/>
            <ac:spMkLst>
              <pc:docMk/>
              <pc:sldMasterMk cId="1790270825" sldId="2147484082"/>
              <pc:sldLayoutMk cId="2174816850" sldId="2147484087"/>
              <ac:spMk id="2" creationId="{00000000-0000-0000-0000-000000000000}"/>
            </ac:spMkLst>
          </pc:spChg>
          <pc:spChg chg="mod">
            <ac:chgData name="Lou Blick" userId="a186491b-bfa1-48d3-978b-324531351867" providerId="ADAL" clId="{1ADC169C-E3A3-47FD-BCF4-8A0843F8FD30}" dt="2023-06-06T15:22:47.401" v="864" actId="12"/>
            <ac:spMkLst>
              <pc:docMk/>
              <pc:sldMasterMk cId="1790270825" sldId="2147484082"/>
              <pc:sldLayoutMk cId="2174816850" sldId="2147484087"/>
              <ac:spMk id="6" creationId="{00000000-0000-0000-0000-000000000000}"/>
            </ac:spMkLst>
          </pc:spChg>
        </pc:sldLayoutChg>
        <pc:sldLayoutChg chg="modSp mod">
          <pc:chgData name="Lou Blick" userId="a186491b-bfa1-48d3-978b-324531351867" providerId="ADAL" clId="{1ADC169C-E3A3-47FD-BCF4-8A0843F8FD30}" dt="2023-06-06T15:25:12.509" v="926" actId="14100"/>
          <pc:sldLayoutMkLst>
            <pc:docMk/>
            <pc:sldMasterMk cId="1790270825" sldId="2147484082"/>
            <pc:sldLayoutMk cId="2229941979" sldId="2147484107"/>
          </pc:sldLayoutMkLst>
          <pc:spChg chg="mod">
            <ac:chgData name="Lou Blick" userId="a186491b-bfa1-48d3-978b-324531351867" providerId="ADAL" clId="{1ADC169C-E3A3-47FD-BCF4-8A0843F8FD30}" dt="2023-06-06T15:25:12.509" v="926" actId="14100"/>
            <ac:spMkLst>
              <pc:docMk/>
              <pc:sldMasterMk cId="1790270825" sldId="2147484082"/>
              <pc:sldLayoutMk cId="2229941979" sldId="2147484107"/>
              <ac:spMk id="4" creationId="{00000000-0000-0000-0000-000000000000}"/>
            </ac:spMkLst>
          </pc:spChg>
          <pc:spChg chg="mod">
            <ac:chgData name="Lou Blick" userId="a186491b-bfa1-48d3-978b-324531351867" providerId="ADAL" clId="{1ADC169C-E3A3-47FD-BCF4-8A0843F8FD30}" dt="2023-06-06T15:17:20.539" v="841" actId="207"/>
            <ac:spMkLst>
              <pc:docMk/>
              <pc:sldMasterMk cId="1790270825" sldId="2147484082"/>
              <pc:sldLayoutMk cId="2229941979" sldId="2147484107"/>
              <ac:spMk id="6" creationId="{00000000-0000-0000-0000-000000000000}"/>
            </ac:spMkLst>
          </pc:spChg>
        </pc:sldLayoutChg>
      </pc:sldMasterChg>
    </pc:docChg>
  </pc:docChgLst>
  <pc:docChgLst>
    <pc:chgData name="Randy Patterson" userId="4fedd50b-8402-4cd0-8610-8ddae6ed2e68" providerId="ADAL" clId="{2A50C1FC-899B-4F93-BE19-2BDB0BDD5B2E}"/>
    <pc:docChg chg="undo custSel modSld">
      <pc:chgData name="Randy Patterson" userId="4fedd50b-8402-4cd0-8610-8ddae6ed2e68" providerId="ADAL" clId="{2A50C1FC-899B-4F93-BE19-2BDB0BDD5B2E}" dt="2020-07-15T18:16:47.168" v="41" actId="20577"/>
      <pc:docMkLst>
        <pc:docMk/>
      </pc:docMkLst>
      <pc:sldChg chg="modNotesTx">
        <pc:chgData name="Randy Patterson" userId="4fedd50b-8402-4cd0-8610-8ddae6ed2e68" providerId="ADAL" clId="{2A50C1FC-899B-4F93-BE19-2BDB0BDD5B2E}" dt="2020-07-15T18:16:47.168" v="41" actId="20577"/>
        <pc:sldMkLst>
          <pc:docMk/>
          <pc:sldMk cId="1502990424" sldId="303"/>
        </pc:sldMkLst>
      </pc:sldChg>
      <pc:sldChg chg="modSp">
        <pc:chgData name="Randy Patterson" userId="4fedd50b-8402-4cd0-8610-8ddae6ed2e68" providerId="ADAL" clId="{2A50C1FC-899B-4F93-BE19-2BDB0BDD5B2E}" dt="2020-07-15T18:13:00.378" v="28" actId="20577"/>
        <pc:sldMkLst>
          <pc:docMk/>
          <pc:sldMk cId="164912553" sldId="359"/>
        </pc:sldMkLst>
        <pc:spChg chg="mod">
          <ac:chgData name="Randy Patterson" userId="4fedd50b-8402-4cd0-8610-8ddae6ed2e68" providerId="ADAL" clId="{2A50C1FC-899B-4F93-BE19-2BDB0BDD5B2E}" dt="2020-07-15T18:13:00.378" v="28" actId="20577"/>
          <ac:spMkLst>
            <pc:docMk/>
            <pc:sldMk cId="164912553" sldId="359"/>
            <ac:spMk id="4" creationId="{D0B99763-3B9C-4AFB-A95F-616141E644FE}"/>
          </ac:spMkLst>
        </pc:spChg>
      </pc:sldChg>
      <pc:sldChg chg="addSp delSp modSp">
        <pc:chgData name="Randy Patterson" userId="4fedd50b-8402-4cd0-8610-8ddae6ed2e68" providerId="ADAL" clId="{2A50C1FC-899B-4F93-BE19-2BDB0BDD5B2E}" dt="2020-07-15T18:10:34.992" v="3" actId="962"/>
        <pc:sldMkLst>
          <pc:docMk/>
          <pc:sldMk cId="2188786625" sldId="360"/>
        </pc:sldMkLst>
        <pc:spChg chg="add del mod">
          <ac:chgData name="Randy Patterson" userId="4fedd50b-8402-4cd0-8610-8ddae6ed2e68" providerId="ADAL" clId="{2A50C1FC-899B-4F93-BE19-2BDB0BDD5B2E}" dt="2020-07-15T18:10:31.487" v="1" actId="931"/>
          <ac:spMkLst>
            <pc:docMk/>
            <pc:sldMk cId="2188786625" sldId="360"/>
            <ac:spMk id="3" creationId="{134F9CD7-7114-4AF2-A060-631290D64FB0}"/>
          </ac:spMkLst>
        </pc:spChg>
        <pc:picChg chg="add mod">
          <ac:chgData name="Randy Patterson" userId="4fedd50b-8402-4cd0-8610-8ddae6ed2e68" providerId="ADAL" clId="{2A50C1FC-899B-4F93-BE19-2BDB0BDD5B2E}" dt="2020-07-15T18:10:34.992" v="3" actId="962"/>
          <ac:picMkLst>
            <pc:docMk/>
            <pc:sldMk cId="2188786625" sldId="360"/>
            <ac:picMk id="6" creationId="{D99596EA-7FC3-4724-8866-A83C2206B2E3}"/>
          </ac:picMkLst>
        </pc:picChg>
        <pc:picChg chg="del">
          <ac:chgData name="Randy Patterson" userId="4fedd50b-8402-4cd0-8610-8ddae6ed2e68" providerId="ADAL" clId="{2A50C1FC-899B-4F93-BE19-2BDB0BDD5B2E}" dt="2020-07-15T18:09:48.084" v="0" actId="478"/>
          <ac:picMkLst>
            <pc:docMk/>
            <pc:sldMk cId="2188786625" sldId="360"/>
            <ac:picMk id="7" creationId="{41C842A7-8905-4B51-84E3-1F6495978D42}"/>
          </ac:picMkLst>
        </pc:picChg>
      </pc:sldChg>
    </pc:docChg>
  </pc:docChgLst>
  <pc:docChgLst>
    <pc:chgData name="Nikola Ivetic" userId="S::niivetic@microsoft.com::d96406a9-aa4a-49a2-ac93-427fede85084" providerId="AD" clId="Web-{ACA59958-6783-BF87-59DF-926A88DD1D16}"/>
    <pc:docChg chg="modSld">
      <pc:chgData name="Nikola Ivetic" userId="S::niivetic@microsoft.com::d96406a9-aa4a-49a2-ac93-427fede85084" providerId="AD" clId="Web-{ACA59958-6783-BF87-59DF-926A88DD1D16}" dt="2021-09-27T14:19:07.972" v="6"/>
      <pc:docMkLst>
        <pc:docMk/>
      </pc:docMkLst>
      <pc:sldChg chg="modSp">
        <pc:chgData name="Nikola Ivetic" userId="S::niivetic@microsoft.com::d96406a9-aa4a-49a2-ac93-427fede85084" providerId="AD" clId="Web-{ACA59958-6783-BF87-59DF-926A88DD1D16}" dt="2021-09-27T14:17:56.735" v="4" actId="20577"/>
        <pc:sldMkLst>
          <pc:docMk/>
          <pc:sldMk cId="3581938780" sldId="260"/>
        </pc:sldMkLst>
        <pc:spChg chg="mod">
          <ac:chgData name="Nikola Ivetic" userId="S::niivetic@microsoft.com::d96406a9-aa4a-49a2-ac93-427fede85084" providerId="AD" clId="Web-{ACA59958-6783-BF87-59DF-926A88DD1D16}" dt="2021-09-27T14:17:56.735" v="4" actId="20577"/>
          <ac:spMkLst>
            <pc:docMk/>
            <pc:sldMk cId="3581938780" sldId="260"/>
            <ac:spMk id="3" creationId="{00000000-0000-0000-0000-000000000000}"/>
          </ac:spMkLst>
        </pc:spChg>
      </pc:sldChg>
      <pc:sldChg chg="mod modShow">
        <pc:chgData name="Nikola Ivetic" userId="S::niivetic@microsoft.com::d96406a9-aa4a-49a2-ac93-427fede85084" providerId="AD" clId="Web-{ACA59958-6783-BF87-59DF-926A88DD1D16}" dt="2021-09-27T14:19:07.800" v="5"/>
        <pc:sldMkLst>
          <pc:docMk/>
          <pc:sldMk cId="1816533714" sldId="310"/>
        </pc:sldMkLst>
      </pc:sldChg>
      <pc:sldChg chg="mod modShow">
        <pc:chgData name="Nikola Ivetic" userId="S::niivetic@microsoft.com::d96406a9-aa4a-49a2-ac93-427fede85084" providerId="AD" clId="Web-{ACA59958-6783-BF87-59DF-926A88DD1D16}" dt="2021-09-27T14:19:07.972" v="6"/>
        <pc:sldMkLst>
          <pc:docMk/>
          <pc:sldMk cId="2097453526" sldId="311"/>
        </pc:sldMkLst>
      </pc:sldChg>
    </pc:docChg>
  </pc:docChgLst>
  <pc:docChgLst>
    <pc:chgData name="Lou Blick" userId="a186491b-bfa1-48d3-978b-324531351867" providerId="ADAL" clId="{E0A7F0CE-EC80-4722-B3EB-AD89F8DABC73}"/>
    <pc:docChg chg="undo custSel addSld delSld modSld sldOrd modMainMaster">
      <pc:chgData name="Lou Blick" userId="a186491b-bfa1-48d3-978b-324531351867" providerId="ADAL" clId="{E0A7F0CE-EC80-4722-B3EB-AD89F8DABC73}" dt="2023-06-05T14:18:13.472" v="1314" actId="20577"/>
      <pc:docMkLst>
        <pc:docMk/>
      </pc:docMkLst>
      <pc:sldChg chg="ord">
        <pc:chgData name="Lou Blick" userId="a186491b-bfa1-48d3-978b-324531351867" providerId="ADAL" clId="{E0A7F0CE-EC80-4722-B3EB-AD89F8DABC73}" dt="2023-06-05T12:29:49.793" v="823"/>
        <pc:sldMkLst>
          <pc:docMk/>
          <pc:sldMk cId="1076368552" sldId="257"/>
        </pc:sldMkLst>
      </pc:sldChg>
      <pc:sldChg chg="modSp mod">
        <pc:chgData name="Lou Blick" userId="a186491b-bfa1-48d3-978b-324531351867" providerId="ADAL" clId="{E0A7F0CE-EC80-4722-B3EB-AD89F8DABC73}" dt="2023-06-05T14:18:13.472" v="1314" actId="20577"/>
        <pc:sldMkLst>
          <pc:docMk/>
          <pc:sldMk cId="3581938780" sldId="260"/>
        </pc:sldMkLst>
        <pc:spChg chg="mod">
          <ac:chgData name="Lou Blick" userId="a186491b-bfa1-48d3-978b-324531351867" providerId="ADAL" clId="{E0A7F0CE-EC80-4722-B3EB-AD89F8DABC73}" dt="2023-06-01T16:40:22.415" v="183" actId="20577"/>
          <ac:spMkLst>
            <pc:docMk/>
            <pc:sldMk cId="3581938780" sldId="260"/>
            <ac:spMk id="2" creationId="{00000000-0000-0000-0000-000000000000}"/>
          </ac:spMkLst>
        </pc:spChg>
        <pc:spChg chg="mod">
          <ac:chgData name="Lou Blick" userId="a186491b-bfa1-48d3-978b-324531351867" providerId="ADAL" clId="{E0A7F0CE-EC80-4722-B3EB-AD89F8DABC73}" dt="2023-06-05T14:18:13.472" v="1314" actId="20577"/>
          <ac:spMkLst>
            <pc:docMk/>
            <pc:sldMk cId="3581938780" sldId="260"/>
            <ac:spMk id="3" creationId="{00000000-0000-0000-0000-000000000000}"/>
          </ac:spMkLst>
        </pc:spChg>
      </pc:sldChg>
      <pc:sldChg chg="modSp mod ord modShow">
        <pc:chgData name="Lou Blick" userId="a186491b-bfa1-48d3-978b-324531351867" providerId="ADAL" clId="{E0A7F0CE-EC80-4722-B3EB-AD89F8DABC73}" dt="2023-06-05T13:25:26.025" v="1083"/>
        <pc:sldMkLst>
          <pc:docMk/>
          <pc:sldMk cId="3931961460" sldId="261"/>
        </pc:sldMkLst>
        <pc:spChg chg="mod">
          <ac:chgData name="Lou Blick" userId="a186491b-bfa1-48d3-978b-324531351867" providerId="ADAL" clId="{E0A7F0CE-EC80-4722-B3EB-AD89F8DABC73}" dt="2023-06-01T16:49:03.711" v="309" actId="12"/>
          <ac:spMkLst>
            <pc:docMk/>
            <pc:sldMk cId="3931961460" sldId="261"/>
            <ac:spMk id="70" creationId="{00000000-0000-0000-0000-000000000000}"/>
          </ac:spMkLst>
        </pc:spChg>
      </pc:sldChg>
      <pc:sldChg chg="del">
        <pc:chgData name="Lou Blick" userId="a186491b-bfa1-48d3-978b-324531351867" providerId="ADAL" clId="{E0A7F0CE-EC80-4722-B3EB-AD89F8DABC73}" dt="2023-06-05T14:10:45.913" v="1281" actId="2696"/>
        <pc:sldMkLst>
          <pc:docMk/>
          <pc:sldMk cId="3319443803" sldId="269"/>
        </pc:sldMkLst>
      </pc:sldChg>
      <pc:sldChg chg="del">
        <pc:chgData name="Lou Blick" userId="a186491b-bfa1-48d3-978b-324531351867" providerId="ADAL" clId="{E0A7F0CE-EC80-4722-B3EB-AD89F8DABC73}" dt="2023-06-05T14:10:04.457" v="1278" actId="2696"/>
        <pc:sldMkLst>
          <pc:docMk/>
          <pc:sldMk cId="1533912898" sldId="271"/>
        </pc:sldMkLst>
      </pc:sldChg>
      <pc:sldChg chg="add del">
        <pc:chgData name="Lou Blick" userId="a186491b-bfa1-48d3-978b-324531351867" providerId="ADAL" clId="{E0A7F0CE-EC80-4722-B3EB-AD89F8DABC73}" dt="2023-06-05T14:12:50.202" v="1285" actId="2696"/>
        <pc:sldMkLst>
          <pc:docMk/>
          <pc:sldMk cId="1459201185" sldId="273"/>
        </pc:sldMkLst>
      </pc:sldChg>
      <pc:sldChg chg="modSp mod">
        <pc:chgData name="Lou Blick" userId="a186491b-bfa1-48d3-978b-324531351867" providerId="ADAL" clId="{E0A7F0CE-EC80-4722-B3EB-AD89F8DABC73}" dt="2023-06-05T12:29:14.638" v="819" actId="20577"/>
        <pc:sldMkLst>
          <pc:docMk/>
          <pc:sldMk cId="2715238886" sldId="285"/>
        </pc:sldMkLst>
        <pc:spChg chg="mod">
          <ac:chgData name="Lou Blick" userId="a186491b-bfa1-48d3-978b-324531351867" providerId="ADAL" clId="{E0A7F0CE-EC80-4722-B3EB-AD89F8DABC73}" dt="2023-06-05T12:29:14.638" v="819" actId="20577"/>
          <ac:spMkLst>
            <pc:docMk/>
            <pc:sldMk cId="2715238886" sldId="285"/>
            <ac:spMk id="6" creationId="{00000000-0000-0000-0000-000000000000}"/>
          </ac:spMkLst>
        </pc:spChg>
      </pc:sldChg>
      <pc:sldChg chg="ord">
        <pc:chgData name="Lou Blick" userId="a186491b-bfa1-48d3-978b-324531351867" providerId="ADAL" clId="{E0A7F0CE-EC80-4722-B3EB-AD89F8DABC73}" dt="2023-06-05T13:24:28.516" v="1079"/>
        <pc:sldMkLst>
          <pc:docMk/>
          <pc:sldMk cId="24176603" sldId="288"/>
        </pc:sldMkLst>
      </pc:sldChg>
      <pc:sldChg chg="del">
        <pc:chgData name="Lou Blick" userId="a186491b-bfa1-48d3-978b-324531351867" providerId="ADAL" clId="{E0A7F0CE-EC80-4722-B3EB-AD89F8DABC73}" dt="2023-06-05T14:12:43.834" v="1284" actId="2696"/>
        <pc:sldMkLst>
          <pc:docMk/>
          <pc:sldMk cId="1931439076" sldId="289"/>
        </pc:sldMkLst>
      </pc:sldChg>
      <pc:sldChg chg="modSp del mod ord">
        <pc:chgData name="Lou Blick" userId="a186491b-bfa1-48d3-978b-324531351867" providerId="ADAL" clId="{E0A7F0CE-EC80-4722-B3EB-AD89F8DABC73}" dt="2023-06-05T14:05:39.066" v="1276" actId="20577"/>
        <pc:sldMkLst>
          <pc:docMk/>
          <pc:sldMk cId="540406654" sldId="292"/>
        </pc:sldMkLst>
        <pc:spChg chg="mod">
          <ac:chgData name="Lou Blick" userId="a186491b-bfa1-48d3-978b-324531351867" providerId="ADAL" clId="{E0A7F0CE-EC80-4722-B3EB-AD89F8DABC73}" dt="2023-06-05T13:29:30.674" v="1141" actId="20577"/>
          <ac:spMkLst>
            <pc:docMk/>
            <pc:sldMk cId="540406654" sldId="292"/>
            <ac:spMk id="2" creationId="{00000000-0000-0000-0000-000000000000}"/>
          </ac:spMkLst>
        </pc:spChg>
        <pc:spChg chg="mod">
          <ac:chgData name="Lou Blick" userId="a186491b-bfa1-48d3-978b-324531351867" providerId="ADAL" clId="{E0A7F0CE-EC80-4722-B3EB-AD89F8DABC73}" dt="2023-06-05T14:05:39.066" v="1276" actId="20577"/>
          <ac:spMkLst>
            <pc:docMk/>
            <pc:sldMk cId="540406654" sldId="292"/>
            <ac:spMk id="4" creationId="{00000000-0000-0000-0000-000000000000}"/>
          </ac:spMkLst>
        </pc:spChg>
        <pc:picChg chg="mod">
          <ac:chgData name="Lou Blick" userId="a186491b-bfa1-48d3-978b-324531351867" providerId="ADAL" clId="{E0A7F0CE-EC80-4722-B3EB-AD89F8DABC73}" dt="2023-06-05T14:05:19.643" v="1270" actId="1035"/>
          <ac:picMkLst>
            <pc:docMk/>
            <pc:sldMk cId="540406654" sldId="292"/>
            <ac:picMk id="3" creationId="{EA3E4CA8-1123-44AC-92F3-12EC4F4C80F8}"/>
          </ac:picMkLst>
        </pc:picChg>
      </pc:sldChg>
      <pc:sldChg chg="del">
        <pc:chgData name="Lou Blick" userId="a186491b-bfa1-48d3-978b-324531351867" providerId="ADAL" clId="{E0A7F0CE-EC80-4722-B3EB-AD89F8DABC73}" dt="2023-06-01T18:29:39.696" v="810" actId="2696"/>
        <pc:sldMkLst>
          <pc:docMk/>
          <pc:sldMk cId="528551241" sldId="294"/>
        </pc:sldMkLst>
      </pc:sldChg>
      <pc:sldChg chg="addSp delSp modSp mod ord">
        <pc:chgData name="Lou Blick" userId="a186491b-bfa1-48d3-978b-324531351867" providerId="ADAL" clId="{E0A7F0CE-EC80-4722-B3EB-AD89F8DABC73}" dt="2023-06-05T13:25:45.522" v="1085"/>
        <pc:sldMkLst>
          <pc:docMk/>
          <pc:sldMk cId="1421768149" sldId="295"/>
        </pc:sldMkLst>
        <pc:spChg chg="mod">
          <ac:chgData name="Lou Blick" userId="a186491b-bfa1-48d3-978b-324531351867" providerId="ADAL" clId="{E0A7F0CE-EC80-4722-B3EB-AD89F8DABC73}" dt="2023-06-01T16:55:28.610" v="338" actId="20577"/>
          <ac:spMkLst>
            <pc:docMk/>
            <pc:sldMk cId="1421768149" sldId="295"/>
            <ac:spMk id="2" creationId="{00000000-0000-0000-0000-000000000000}"/>
          </ac:spMkLst>
        </pc:spChg>
        <pc:spChg chg="mod">
          <ac:chgData name="Lou Blick" userId="a186491b-bfa1-48d3-978b-324531351867" providerId="ADAL" clId="{E0A7F0CE-EC80-4722-B3EB-AD89F8DABC73}" dt="2023-06-01T18:28:14.665" v="766" actId="242"/>
          <ac:spMkLst>
            <pc:docMk/>
            <pc:sldMk cId="1421768149" sldId="295"/>
            <ac:spMk id="5" creationId="{00000000-0000-0000-0000-000000000000}"/>
          </ac:spMkLst>
        </pc:spChg>
        <pc:spChg chg="add mod">
          <ac:chgData name="Lou Blick" userId="a186491b-bfa1-48d3-978b-324531351867" providerId="ADAL" clId="{E0A7F0CE-EC80-4722-B3EB-AD89F8DABC73}" dt="2023-06-01T18:24:32.484" v="715" actId="255"/>
          <ac:spMkLst>
            <pc:docMk/>
            <pc:sldMk cId="1421768149" sldId="295"/>
            <ac:spMk id="7" creationId="{0ADA947F-16B7-39E1-F974-35F97E953330}"/>
          </ac:spMkLst>
        </pc:spChg>
        <pc:spChg chg="add mod">
          <ac:chgData name="Lou Blick" userId="a186491b-bfa1-48d3-978b-324531351867" providerId="ADAL" clId="{E0A7F0CE-EC80-4722-B3EB-AD89F8DABC73}" dt="2023-06-01T18:28:38.207" v="797" actId="1035"/>
          <ac:spMkLst>
            <pc:docMk/>
            <pc:sldMk cId="1421768149" sldId="295"/>
            <ac:spMk id="9" creationId="{98D6C72B-8D76-365F-55A6-7B920281519A}"/>
          </ac:spMkLst>
        </pc:spChg>
        <pc:spChg chg="add mod">
          <ac:chgData name="Lou Blick" userId="a186491b-bfa1-48d3-978b-324531351867" providerId="ADAL" clId="{E0A7F0CE-EC80-4722-B3EB-AD89F8DABC73}" dt="2023-06-01T18:29:03.705" v="807" actId="14100"/>
          <ac:spMkLst>
            <pc:docMk/>
            <pc:sldMk cId="1421768149" sldId="295"/>
            <ac:spMk id="11" creationId="{945B7506-520B-A9A8-F98F-D8FB3991DF78}"/>
          </ac:spMkLst>
        </pc:spChg>
        <pc:picChg chg="add mod">
          <ac:chgData name="Lou Blick" userId="a186491b-bfa1-48d3-978b-324531351867" providerId="ADAL" clId="{E0A7F0CE-EC80-4722-B3EB-AD89F8DABC73}" dt="2023-06-01T18:29:10.955" v="808" actId="14100"/>
          <ac:picMkLst>
            <pc:docMk/>
            <pc:sldMk cId="1421768149" sldId="295"/>
            <ac:picMk id="4" creationId="{D8401465-188F-E609-EA79-AE09C28B3595}"/>
          </ac:picMkLst>
        </pc:picChg>
        <pc:picChg chg="del">
          <ac:chgData name="Lou Blick" userId="a186491b-bfa1-48d3-978b-324531351867" providerId="ADAL" clId="{E0A7F0CE-EC80-4722-B3EB-AD89F8DABC73}" dt="2023-06-01T16:54:59.789" v="311" actId="478"/>
          <ac:picMkLst>
            <pc:docMk/>
            <pc:sldMk cId="1421768149" sldId="295"/>
            <ac:picMk id="6" creationId="{00000000-0000-0000-0000-000000000000}"/>
          </ac:picMkLst>
        </pc:picChg>
      </pc:sldChg>
      <pc:sldChg chg="del">
        <pc:chgData name="Lou Blick" userId="a186491b-bfa1-48d3-978b-324531351867" providerId="ADAL" clId="{E0A7F0CE-EC80-4722-B3EB-AD89F8DABC73}" dt="2023-06-01T18:29:29.801" v="809" actId="2696"/>
        <pc:sldMkLst>
          <pc:docMk/>
          <pc:sldMk cId="23302086" sldId="296"/>
        </pc:sldMkLst>
      </pc:sldChg>
      <pc:sldChg chg="del">
        <pc:chgData name="Lou Blick" userId="a186491b-bfa1-48d3-978b-324531351867" providerId="ADAL" clId="{E0A7F0CE-EC80-4722-B3EB-AD89F8DABC73}" dt="2023-06-01T18:30:07.661" v="811" actId="2696"/>
        <pc:sldMkLst>
          <pc:docMk/>
          <pc:sldMk cId="1639909806" sldId="297"/>
        </pc:sldMkLst>
      </pc:sldChg>
      <pc:sldChg chg="modSp mod ord">
        <pc:chgData name="Lou Blick" userId="a186491b-bfa1-48d3-978b-324531351867" providerId="ADAL" clId="{E0A7F0CE-EC80-4722-B3EB-AD89F8DABC73}" dt="2023-06-05T14:17:15.999" v="1294" actId="20577"/>
        <pc:sldMkLst>
          <pc:docMk/>
          <pc:sldMk cId="1569369656" sldId="298"/>
        </pc:sldMkLst>
        <pc:spChg chg="mod">
          <ac:chgData name="Lou Blick" userId="a186491b-bfa1-48d3-978b-324531351867" providerId="ADAL" clId="{E0A7F0CE-EC80-4722-B3EB-AD89F8DABC73}" dt="2023-06-05T14:17:15.999" v="1294" actId="20577"/>
          <ac:spMkLst>
            <pc:docMk/>
            <pc:sldMk cId="1569369656" sldId="298"/>
            <ac:spMk id="2" creationId="{00000000-0000-0000-0000-000000000000}"/>
          </ac:spMkLst>
        </pc:spChg>
        <pc:spChg chg="mod">
          <ac:chgData name="Lou Blick" userId="a186491b-bfa1-48d3-978b-324531351867" providerId="ADAL" clId="{E0A7F0CE-EC80-4722-B3EB-AD89F8DABC73}" dt="2023-06-05T12:38:42.324" v="979" actId="20577"/>
          <ac:spMkLst>
            <pc:docMk/>
            <pc:sldMk cId="1569369656" sldId="298"/>
            <ac:spMk id="6" creationId="{00000000-0000-0000-0000-000000000000}"/>
          </ac:spMkLst>
        </pc:spChg>
      </pc:sldChg>
      <pc:sldChg chg="del">
        <pc:chgData name="Lou Blick" userId="a186491b-bfa1-48d3-978b-324531351867" providerId="ADAL" clId="{E0A7F0CE-EC80-4722-B3EB-AD89F8DABC73}" dt="2023-06-01T18:30:44.426" v="814" actId="2696"/>
        <pc:sldMkLst>
          <pc:docMk/>
          <pc:sldMk cId="1591925318" sldId="299"/>
        </pc:sldMkLst>
      </pc:sldChg>
      <pc:sldChg chg="modSp add del mod">
        <pc:chgData name="Lou Blick" userId="a186491b-bfa1-48d3-978b-324531351867" providerId="ADAL" clId="{E0A7F0CE-EC80-4722-B3EB-AD89F8DABC73}" dt="2023-06-05T13:29:40.533" v="1149" actId="20577"/>
        <pc:sldMkLst>
          <pc:docMk/>
          <pc:sldMk cId="1775561433" sldId="300"/>
        </pc:sldMkLst>
        <pc:spChg chg="mod">
          <ac:chgData name="Lou Blick" userId="a186491b-bfa1-48d3-978b-324531351867" providerId="ADAL" clId="{E0A7F0CE-EC80-4722-B3EB-AD89F8DABC73}" dt="2023-06-05T13:29:40.533" v="1149" actId="20577"/>
          <ac:spMkLst>
            <pc:docMk/>
            <pc:sldMk cId="1775561433" sldId="300"/>
            <ac:spMk id="2" creationId="{00000000-0000-0000-0000-000000000000}"/>
          </ac:spMkLst>
        </pc:spChg>
      </pc:sldChg>
      <pc:sldChg chg="del">
        <pc:chgData name="Lou Blick" userId="a186491b-bfa1-48d3-978b-324531351867" providerId="ADAL" clId="{E0A7F0CE-EC80-4722-B3EB-AD89F8DABC73}" dt="2023-06-05T14:12:43.834" v="1284" actId="2696"/>
        <pc:sldMkLst>
          <pc:docMk/>
          <pc:sldMk cId="1019771962" sldId="301"/>
        </pc:sldMkLst>
      </pc:sldChg>
      <pc:sldChg chg="del">
        <pc:chgData name="Lou Blick" userId="a186491b-bfa1-48d3-978b-324531351867" providerId="ADAL" clId="{E0A7F0CE-EC80-4722-B3EB-AD89F8DABC73}" dt="2023-06-05T14:09:30.501" v="1277" actId="2696"/>
        <pc:sldMkLst>
          <pc:docMk/>
          <pc:sldMk cId="1502990424" sldId="303"/>
        </pc:sldMkLst>
      </pc:sldChg>
      <pc:sldChg chg="del">
        <pc:chgData name="Lou Blick" userId="a186491b-bfa1-48d3-978b-324531351867" providerId="ADAL" clId="{E0A7F0CE-EC80-4722-B3EB-AD89F8DABC73}" dt="2023-06-05T14:11:31.543" v="1283" actId="2696"/>
        <pc:sldMkLst>
          <pc:docMk/>
          <pc:sldMk cId="1932995913" sldId="304"/>
        </pc:sldMkLst>
      </pc:sldChg>
      <pc:sldChg chg="del">
        <pc:chgData name="Lou Blick" userId="a186491b-bfa1-48d3-978b-324531351867" providerId="ADAL" clId="{E0A7F0CE-EC80-4722-B3EB-AD89F8DABC73}" dt="2023-06-05T14:12:43.834" v="1284" actId="2696"/>
        <pc:sldMkLst>
          <pc:docMk/>
          <pc:sldMk cId="528280034" sldId="305"/>
        </pc:sldMkLst>
      </pc:sldChg>
      <pc:sldChg chg="del">
        <pc:chgData name="Lou Blick" userId="a186491b-bfa1-48d3-978b-324531351867" providerId="ADAL" clId="{E0A7F0CE-EC80-4722-B3EB-AD89F8DABC73}" dt="2023-06-05T14:12:43.834" v="1284" actId="2696"/>
        <pc:sldMkLst>
          <pc:docMk/>
          <pc:sldMk cId="452968683" sldId="306"/>
        </pc:sldMkLst>
      </pc:sldChg>
      <pc:sldChg chg="del">
        <pc:chgData name="Lou Blick" userId="a186491b-bfa1-48d3-978b-324531351867" providerId="ADAL" clId="{E0A7F0CE-EC80-4722-B3EB-AD89F8DABC73}" dt="2023-06-05T14:11:26.891" v="1282" actId="2696"/>
        <pc:sldMkLst>
          <pc:docMk/>
          <pc:sldMk cId="1816533714" sldId="310"/>
        </pc:sldMkLst>
      </pc:sldChg>
      <pc:sldChg chg="del">
        <pc:chgData name="Lou Blick" userId="a186491b-bfa1-48d3-978b-324531351867" providerId="ADAL" clId="{E0A7F0CE-EC80-4722-B3EB-AD89F8DABC73}" dt="2023-06-05T14:11:26.891" v="1282" actId="2696"/>
        <pc:sldMkLst>
          <pc:docMk/>
          <pc:sldMk cId="2097453526" sldId="311"/>
        </pc:sldMkLst>
      </pc:sldChg>
      <pc:sldChg chg="modSp mod ord">
        <pc:chgData name="Lou Blick" userId="a186491b-bfa1-48d3-978b-324531351867" providerId="ADAL" clId="{E0A7F0CE-EC80-4722-B3EB-AD89F8DABC73}" dt="2023-06-05T13:20:27.748" v="1068"/>
        <pc:sldMkLst>
          <pc:docMk/>
          <pc:sldMk cId="265834375" sldId="312"/>
        </pc:sldMkLst>
        <pc:spChg chg="mod">
          <ac:chgData name="Lou Blick" userId="a186491b-bfa1-48d3-978b-324531351867" providerId="ADAL" clId="{E0A7F0CE-EC80-4722-B3EB-AD89F8DABC73}" dt="2023-06-01T16:41:56.352" v="201" actId="20577"/>
          <ac:spMkLst>
            <pc:docMk/>
            <pc:sldMk cId="265834375" sldId="312"/>
            <ac:spMk id="2" creationId="{00000000-0000-0000-0000-000000000000}"/>
          </ac:spMkLst>
        </pc:spChg>
        <pc:spChg chg="mod">
          <ac:chgData name="Lou Blick" userId="a186491b-bfa1-48d3-978b-324531351867" providerId="ADAL" clId="{E0A7F0CE-EC80-4722-B3EB-AD89F8DABC73}" dt="2023-06-01T16:42:50.495" v="207" actId="20577"/>
          <ac:spMkLst>
            <pc:docMk/>
            <pc:sldMk cId="265834375" sldId="312"/>
            <ac:spMk id="4" creationId="{00000000-0000-0000-0000-000000000000}"/>
          </ac:spMkLst>
        </pc:spChg>
      </pc:sldChg>
      <pc:sldChg chg="modSp mod ord">
        <pc:chgData name="Lou Blick" userId="a186491b-bfa1-48d3-978b-324531351867" providerId="ADAL" clId="{E0A7F0CE-EC80-4722-B3EB-AD89F8DABC73}" dt="2023-06-05T13:25:21.503" v="1081"/>
        <pc:sldMkLst>
          <pc:docMk/>
          <pc:sldMk cId="1406138147" sldId="313"/>
        </pc:sldMkLst>
        <pc:spChg chg="mod">
          <ac:chgData name="Lou Blick" userId="a186491b-bfa1-48d3-978b-324531351867" providerId="ADAL" clId="{E0A7F0CE-EC80-4722-B3EB-AD89F8DABC73}" dt="2023-06-05T13:09:39.270" v="1024" actId="552"/>
          <ac:spMkLst>
            <pc:docMk/>
            <pc:sldMk cId="1406138147" sldId="313"/>
            <ac:spMk id="2" creationId="{00000000-0000-0000-0000-000000000000}"/>
          </ac:spMkLst>
        </pc:spChg>
        <pc:spChg chg="mod">
          <ac:chgData name="Lou Blick" userId="a186491b-bfa1-48d3-978b-324531351867" providerId="ADAL" clId="{E0A7F0CE-EC80-4722-B3EB-AD89F8DABC73}" dt="2023-06-05T13:11:06.670" v="1060" actId="948"/>
          <ac:spMkLst>
            <pc:docMk/>
            <pc:sldMk cId="1406138147" sldId="313"/>
            <ac:spMk id="4" creationId="{00000000-0000-0000-0000-000000000000}"/>
          </ac:spMkLst>
        </pc:spChg>
      </pc:sldChg>
      <pc:sldChg chg="ord modNotesTx">
        <pc:chgData name="Lou Blick" userId="a186491b-bfa1-48d3-978b-324531351867" providerId="ADAL" clId="{E0A7F0CE-EC80-4722-B3EB-AD89F8DABC73}" dt="2023-06-05T13:24:20.210" v="1077"/>
        <pc:sldMkLst>
          <pc:docMk/>
          <pc:sldMk cId="1748244157" sldId="314"/>
        </pc:sldMkLst>
      </pc:sldChg>
      <pc:sldChg chg="del">
        <pc:chgData name="Lou Blick" userId="a186491b-bfa1-48d3-978b-324531351867" providerId="ADAL" clId="{E0A7F0CE-EC80-4722-B3EB-AD89F8DABC73}" dt="2023-06-05T14:11:26.891" v="1282" actId="2696"/>
        <pc:sldMkLst>
          <pc:docMk/>
          <pc:sldMk cId="145330088" sldId="315"/>
        </pc:sldMkLst>
      </pc:sldChg>
      <pc:sldChg chg="del">
        <pc:chgData name="Lou Blick" userId="a186491b-bfa1-48d3-978b-324531351867" providerId="ADAL" clId="{E0A7F0CE-EC80-4722-B3EB-AD89F8DABC73}" dt="2023-06-05T14:11:26.891" v="1282" actId="2696"/>
        <pc:sldMkLst>
          <pc:docMk/>
          <pc:sldMk cId="745211754" sldId="356"/>
        </pc:sldMkLst>
      </pc:sldChg>
      <pc:sldChg chg="del">
        <pc:chgData name="Lou Blick" userId="a186491b-bfa1-48d3-978b-324531351867" providerId="ADAL" clId="{E0A7F0CE-EC80-4722-B3EB-AD89F8DABC73}" dt="2023-05-31T17:52:42.520" v="129" actId="2696"/>
        <pc:sldMkLst>
          <pc:docMk/>
          <pc:sldMk cId="164912553" sldId="359"/>
        </pc:sldMkLst>
      </pc:sldChg>
      <pc:sldChg chg="modSp mod ord">
        <pc:chgData name="Lou Blick" userId="a186491b-bfa1-48d3-978b-324531351867" providerId="ADAL" clId="{E0A7F0CE-EC80-4722-B3EB-AD89F8DABC73}" dt="2023-06-05T12:29:34.550" v="821"/>
        <pc:sldMkLst>
          <pc:docMk/>
          <pc:sldMk cId="2188786625" sldId="360"/>
        </pc:sldMkLst>
        <pc:spChg chg="mod">
          <ac:chgData name="Lou Blick" userId="a186491b-bfa1-48d3-978b-324531351867" providerId="ADAL" clId="{E0A7F0CE-EC80-4722-B3EB-AD89F8DABC73}" dt="2023-05-31T18:22:06.423" v="173" actId="255"/>
          <ac:spMkLst>
            <pc:docMk/>
            <pc:sldMk cId="2188786625" sldId="360"/>
            <ac:spMk id="4" creationId="{DC83957E-F060-4856-8FF7-361888EDAD3F}"/>
          </ac:spMkLst>
        </pc:spChg>
      </pc:sldChg>
      <pc:sldMasterChg chg="modSldLayout">
        <pc:chgData name="Lou Blick" userId="a186491b-bfa1-48d3-978b-324531351867" providerId="ADAL" clId="{E0A7F0CE-EC80-4722-B3EB-AD89F8DABC73}" dt="2023-05-30T17:44:13.228" v="6" actId="20577"/>
        <pc:sldMasterMkLst>
          <pc:docMk/>
          <pc:sldMasterMk cId="1790270825" sldId="2147484082"/>
        </pc:sldMasterMkLst>
        <pc:sldLayoutChg chg="modSp mod">
          <pc:chgData name="Lou Blick" userId="a186491b-bfa1-48d3-978b-324531351867" providerId="ADAL" clId="{E0A7F0CE-EC80-4722-B3EB-AD89F8DABC73}" dt="2023-05-30T17:44:13.228" v="6" actId="20577"/>
          <pc:sldLayoutMkLst>
            <pc:docMk/>
            <pc:sldMasterMk cId="1790270825" sldId="2147484082"/>
            <pc:sldLayoutMk cId="594675651" sldId="2147484170"/>
          </pc:sldLayoutMkLst>
          <pc:spChg chg="mod">
            <ac:chgData name="Lou Blick" userId="a186491b-bfa1-48d3-978b-324531351867" providerId="ADAL" clId="{E0A7F0CE-EC80-4722-B3EB-AD89F8DABC73}" dt="2023-05-30T17:44:13.228" v="6" actId="20577"/>
            <ac:spMkLst>
              <pc:docMk/>
              <pc:sldMasterMk cId="1790270825" sldId="2147484082"/>
              <pc:sldLayoutMk cId="594675651" sldId="2147484170"/>
              <ac:spMk id="10" creationId="{00000000-0000-0000-0000-000000000000}"/>
            </ac:spMkLst>
          </pc:spChg>
        </pc:sldLayoutChg>
      </pc:sldMasterChg>
    </pc:docChg>
  </pc:docChgLst>
</pc:chgInfo>
</file>

<file path=ppt/comments/comment1.xml><?xml version="1.0" encoding="utf-8"?>
<p:cmLst xmlns:a="http://schemas.openxmlformats.org/drawingml/2006/main" xmlns:r="http://schemas.openxmlformats.org/officeDocument/2006/relationships" xmlns:p="http://schemas.openxmlformats.org/presentationml/2006/main">
  <p:cm authorId="6" dt="2019-09-27T18:13:40.931" idx="1">
    <p:pos x="10" y="10"/>
    <p:text>Review types of controllers and update</p:text>
    <p:extLst>
      <p:ext uri="{C676402C-5697-4E1C-873F-D02D1690AC5C}">
        <p15:threadingInfo xmlns:p15="http://schemas.microsoft.com/office/powerpoint/2012/main" timeZoneBias="42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6" dt="2019-09-24T16:52:13.966" idx="2">
    <p:pos x="10" y="10"/>
    <p:text/>
    <p:extLst>
      <p:ext uri="{C676402C-5697-4E1C-873F-D02D1690AC5C}">
        <p15:threadingInfo xmlns:p15="http://schemas.microsoft.com/office/powerpoint/2012/main" timeZoneBias="420"/>
      </p:ext>
    </p:extLst>
  </p:cm>
  <p:cm authorId="6" dt="2019-09-24T16:52:15.126" idx="3">
    <p:pos x="106" y="106"/>
    <p:text/>
    <p:extLst>
      <p:ext uri="{C676402C-5697-4E1C-873F-D02D1690AC5C}">
        <p15:threadingInfo xmlns:p15="http://schemas.microsoft.com/office/powerpoint/2012/main" timeZoneBias="42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D169F5B-6A27-450C-917B-FEA5A9D90751}" type="datetime8">
              <a:rPr lang="en-US" smtClean="0">
                <a:latin typeface="Segoe UI" pitchFamily="34" charset="0"/>
              </a:rPr>
              <a:t>6/15/2023 3:02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png>
</file>

<file path=ppt/media/image12.tiff>
</file>

<file path=ppt/media/image13.png>
</file>

<file path=ppt/media/image14.png>
</file>

<file path=ppt/media/image2.jpeg>
</file>

<file path=ppt/media/image3.png>
</file>

<file path=ppt/media/image4.jpe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101605F0-F4FA-453C-99F4-6D9D6C769866}" type="datetime8">
              <a:rPr lang="en-US" smtClean="0"/>
              <a:t>6/15/2023 3:02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ai.google/research/pubs/pub43438"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ai.google/research/pubs/pub43438" TargetMode="External"/><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3" Type="http://schemas.openxmlformats.org/officeDocument/2006/relationships/hyperlink" Target="https://ai.google/research/pubs/pub43438" TargetMode="External"/><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3" Type="http://schemas.openxmlformats.org/officeDocument/2006/relationships/hyperlink" Target="https://ai.google/research/pubs/pub43438" TargetMode="External"/><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9BE9619-BA64-40C0-8165-016A18E6744E}" type="datetime8">
              <a:rPr lang="en-US" smtClean="0"/>
              <a:t>6/15/2023 3:02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a:p>
        </p:txBody>
      </p:sp>
    </p:spTree>
    <p:extLst>
      <p:ext uri="{BB962C8B-B14F-4D97-AF65-F5344CB8AC3E}">
        <p14:creationId xmlns:p14="http://schemas.microsoft.com/office/powerpoint/2010/main" val="33510829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742" rtl="0" eaLnBrk="1" fontAlgn="auto" latinLnBrk="0" hangingPunct="1">
              <a:lnSpc>
                <a:spcPct val="90000"/>
              </a:lnSpc>
              <a:spcBef>
                <a:spcPts val="0"/>
              </a:spcBef>
              <a:spcAft>
                <a:spcPts val="340"/>
              </a:spcAft>
              <a:buClrTx/>
              <a:buSzTx/>
              <a:buFont typeface="Arial" panose="020B0604020202020204" pitchFamily="34" charset="0"/>
              <a:buNone/>
              <a:tabLst/>
              <a:defRPr/>
            </a:pPr>
            <a:r>
              <a:rPr lang="en-US" sz="1100" b="0" i="0" kern="1200">
                <a:solidFill>
                  <a:schemeClr val="tx1"/>
                </a:solidFill>
                <a:effectLst/>
                <a:latin typeface="Segoe UI" panose="020B0502040204020203" pitchFamily="34" charset="0"/>
                <a:ea typeface="+mn-ea"/>
                <a:cs typeface="Segoe UI" panose="020B0502040204020203" pitchFamily="34" charset="0"/>
              </a:rPr>
              <a:t>Hence, why we need an orchestrator:</a:t>
            </a:r>
          </a:p>
          <a:p>
            <a:pPr marL="171450" indent="-171450">
              <a:buFont typeface="Arial" panose="020B0604020202020204" pitchFamily="34" charset="0"/>
              <a:buChar char="•"/>
            </a:pPr>
            <a:r>
              <a:rPr lang="en-US" sz="1100"/>
              <a:t>Automates the deployment, management, scaling, networking, and availability of containers</a:t>
            </a:r>
          </a:p>
          <a:p>
            <a:pPr marL="171450" indent="-171450">
              <a:buFont typeface="Arial" panose="020B0604020202020204" pitchFamily="34" charset="0"/>
              <a:buChar char="•"/>
            </a:pPr>
            <a:r>
              <a:rPr lang="en-US" sz="1100"/>
              <a:t>Managers the lifecycle of containers in large environments</a:t>
            </a:r>
          </a:p>
          <a:p>
            <a:pPr marL="171450" indent="-171450">
              <a:buFont typeface="Arial" panose="020B0604020202020204" pitchFamily="34" charset="0"/>
              <a:buChar char="•"/>
            </a:pPr>
            <a:r>
              <a:rPr lang="en-US" sz="1100"/>
              <a:t>Allow users to guide container deployment and automate updates, health monitoring, and failover procedures</a:t>
            </a:r>
          </a:p>
          <a:p>
            <a:pPr marL="0" marR="0" indent="0" algn="l" defTabSz="932742" rtl="0" eaLnBrk="1" fontAlgn="auto" latinLnBrk="0" hangingPunct="1">
              <a:lnSpc>
                <a:spcPct val="90000"/>
              </a:lnSpc>
              <a:spcBef>
                <a:spcPts val="0"/>
              </a:spcBef>
              <a:spcAft>
                <a:spcPts val="340"/>
              </a:spcAft>
              <a:buClrTx/>
              <a:buSzTx/>
              <a:buFont typeface="Arial" panose="020B0604020202020204" pitchFamily="34" charset="0"/>
              <a:buNone/>
              <a:tabLst/>
              <a:defRPr/>
            </a:pPr>
            <a:endParaRPr lang="en-US" sz="1100" b="0" i="0" kern="1200">
              <a:solidFill>
                <a:schemeClr val="tx1"/>
              </a:solidFill>
              <a:effectLst/>
              <a:latin typeface="Segoe UI" panose="020B0502040204020203" pitchFamily="34" charset="0"/>
              <a:ea typeface="+mn-ea"/>
              <a:cs typeface="Segoe UI" panose="020B0502040204020203" pitchFamily="34" charset="0"/>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64CFA94A-519F-445C-B30C-9E76FA6A2031}"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6/15/2023 3:02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5723112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It is interesting to </a:t>
            </a:r>
            <a:r>
              <a:rPr lang="en-US" u="sng"/>
              <a:t>differentiate clustering and Orchestration</a:t>
            </a:r>
            <a:r>
              <a:rPr lang="en-US"/>
              <a:t>.</a:t>
            </a:r>
          </a:p>
          <a:p>
            <a:endParaRPr lang="en-US"/>
          </a:p>
          <a:p>
            <a:r>
              <a:rPr lang="en-US" b="1"/>
              <a:t>Clustering:</a:t>
            </a:r>
            <a:r>
              <a:rPr lang="en-US"/>
              <a:t> is how to </a:t>
            </a:r>
            <a:r>
              <a:rPr lang="en-US" b="1"/>
              <a:t>group HW resources </a:t>
            </a:r>
            <a:r>
              <a:rPr lang="en-US"/>
              <a:t>together as a </a:t>
            </a:r>
            <a:r>
              <a:rPr lang="en-US" b="1"/>
              <a:t>single component </a:t>
            </a:r>
            <a:r>
              <a:rPr lang="en-US"/>
              <a:t>to manage =&gt; the cluster. And </a:t>
            </a:r>
            <a:r>
              <a:rPr lang="en-US" b="1"/>
              <a:t>connect them</a:t>
            </a:r>
          </a:p>
          <a:p>
            <a:endParaRPr lang="en-US" b="1"/>
          </a:p>
          <a:p>
            <a:r>
              <a:rPr lang="en-US" b="1"/>
              <a:t>Orchestration: </a:t>
            </a:r>
            <a:r>
              <a:rPr lang="en-US" b="0"/>
              <a:t>To </a:t>
            </a:r>
            <a:r>
              <a:rPr lang="en-US" b="1"/>
              <a:t>manage/monitor workloads </a:t>
            </a:r>
            <a:r>
              <a:rPr lang="en-US" b="0"/>
              <a:t>running in your cluster. </a:t>
            </a:r>
          </a:p>
          <a:p>
            <a:r>
              <a:rPr lang="en-US" b="0"/>
              <a:t>Management operations like </a:t>
            </a:r>
            <a:r>
              <a:rPr lang="en-US" b="1"/>
              <a:t>automatic failover</a:t>
            </a:r>
            <a:r>
              <a:rPr lang="en-US" b="0"/>
              <a:t>, </a:t>
            </a:r>
            <a:r>
              <a:rPr lang="en-US" b="1"/>
              <a:t>scale out, resource balancing, resource/placement constraint, rolling upgrade</a:t>
            </a:r>
          </a:p>
          <a:p>
            <a:endParaRPr lang="en-US"/>
          </a:p>
        </p:txBody>
      </p:sp>
      <p:sp>
        <p:nvSpPr>
          <p:cNvPr id="4" name="Slide Number Placeholder 3"/>
          <p:cNvSpPr>
            <a:spLocks noGrp="1"/>
          </p:cNvSpPr>
          <p:nvPr>
            <p:ph type="sldNum" sz="quarter" idx="10"/>
          </p:nvPr>
        </p:nvSpPr>
        <p:spPr/>
        <p:txBody>
          <a:bodyPr/>
          <a:lstStyle/>
          <a:p>
            <a:fld id="{FD4AC1CE-0539-8C44-8AA1-A9DF08E7E078}" type="slidenum">
              <a:rPr lang="en-US" smtClean="0"/>
              <a:t>11</a:t>
            </a:fld>
            <a:endParaRPr lang="en-US"/>
          </a:p>
        </p:txBody>
      </p:sp>
    </p:spTree>
    <p:extLst>
      <p:ext uri="{BB962C8B-B14F-4D97-AF65-F5344CB8AC3E}">
        <p14:creationId xmlns:p14="http://schemas.microsoft.com/office/powerpoint/2010/main" val="10017954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spcAft>
                <a:spcPts val="600"/>
              </a:spcAft>
              <a:defRPr/>
            </a:pPr>
            <a:r>
              <a:rPr lang="en-US" sz="900"/>
              <a:t>Originally designed by Google and is now maintained by the Cloud Native Computing Foundation (CNCF).</a:t>
            </a:r>
          </a:p>
          <a:p>
            <a:pPr lvl="0">
              <a:spcAft>
                <a:spcPts val="600"/>
              </a:spcAft>
              <a:defRPr/>
            </a:pPr>
            <a:r>
              <a:rPr lang="en-US" sz="900"/>
              <a:t>Google still actively involved</a:t>
            </a:r>
          </a:p>
          <a:p>
            <a:pPr lvl="0">
              <a:spcAft>
                <a:spcPts val="600"/>
              </a:spcAft>
              <a:defRPr/>
            </a:pPr>
            <a:r>
              <a:rPr lang="en-US" sz="900"/>
              <a:t>Kubernetes v1.0 was released on July, 2015 by Joe Beda, Brendan Burns and Craig </a:t>
            </a:r>
            <a:r>
              <a:rPr lang="en-US" sz="900" err="1"/>
              <a:t>McLuckie</a:t>
            </a:r>
            <a:endParaRPr lang="en-US" sz="900"/>
          </a:p>
          <a:p>
            <a:pPr lvl="0">
              <a:spcAft>
                <a:spcPts val="600"/>
              </a:spcAft>
              <a:defRPr/>
            </a:pPr>
            <a:r>
              <a:rPr lang="en-US" sz="900">
                <a:solidFill>
                  <a:srgbClr val="505050"/>
                </a:solidFill>
              </a:rPr>
              <a:t>Most discussed repo in GitHub last year. </a:t>
            </a:r>
          </a:p>
          <a:p>
            <a:pPr lvl="0">
              <a:spcAft>
                <a:spcPts val="600"/>
              </a:spcAft>
              <a:defRPr/>
            </a:pPr>
            <a:r>
              <a:rPr lang="en-US" sz="900">
                <a:solidFill>
                  <a:srgbClr val="505050"/>
                </a:solidFill>
              </a:rPr>
              <a:t>Over 1,700 authors and releases every three month</a:t>
            </a:r>
          </a:p>
          <a:p>
            <a:pPr lvl="0">
              <a:spcAft>
                <a:spcPts val="600"/>
              </a:spcAft>
              <a:defRPr/>
            </a:pPr>
            <a:endParaRPr lang="en-US" sz="900">
              <a:solidFill>
                <a:srgbClr val="505050"/>
              </a:solidFill>
            </a:endParaRPr>
          </a:p>
          <a:p>
            <a:pPr lvl="0">
              <a:spcAft>
                <a:spcPts val="600"/>
              </a:spcAft>
              <a:defRPr/>
            </a:pPr>
            <a:r>
              <a:rPr lang="en-US" sz="900">
                <a:solidFill>
                  <a:srgbClr val="505050"/>
                </a:solidFill>
                <a:hlinkClick r:id="rId3"/>
              </a:rPr>
              <a:t>Large-scale cluster management at Google with Borg</a:t>
            </a:r>
            <a:r>
              <a:rPr lang="en-US" sz="900">
                <a:solidFill>
                  <a:srgbClr val="505050"/>
                </a:solidFill>
              </a:rPr>
              <a:t> </a:t>
            </a:r>
          </a:p>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101605F0-F4FA-453C-99F4-6D9D6C769866}" type="datetime8">
              <a:rPr lang="en-US" smtClean="0"/>
              <a:t>6/15/2023 3:02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13</a:t>
            </a:fld>
            <a:endParaRPr lang="en-US"/>
          </a:p>
        </p:txBody>
      </p:sp>
    </p:spTree>
    <p:extLst>
      <p:ext uri="{BB962C8B-B14F-4D97-AF65-F5344CB8AC3E}">
        <p14:creationId xmlns:p14="http://schemas.microsoft.com/office/powerpoint/2010/main" val="351230267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spcAft>
                <a:spcPts val="600"/>
              </a:spcAft>
              <a:defRPr/>
            </a:pPr>
            <a:r>
              <a:rPr lang="en-US" sz="900"/>
              <a:t>Originally designed by Google and is now maintained by the Cloud Native Computing Foundation (CNCF).</a:t>
            </a:r>
          </a:p>
          <a:p>
            <a:pPr lvl="0">
              <a:spcAft>
                <a:spcPts val="600"/>
              </a:spcAft>
              <a:defRPr/>
            </a:pPr>
            <a:r>
              <a:rPr lang="en-US" sz="900"/>
              <a:t>Google still actively involved</a:t>
            </a:r>
          </a:p>
          <a:p>
            <a:pPr lvl="0">
              <a:spcAft>
                <a:spcPts val="600"/>
              </a:spcAft>
              <a:defRPr/>
            </a:pPr>
            <a:r>
              <a:rPr lang="en-US" sz="900"/>
              <a:t>Kubernetes v1.0 was released on July, 2015 by Joe Beda, Brendan Burns and Craig </a:t>
            </a:r>
            <a:r>
              <a:rPr lang="en-US" sz="900" err="1"/>
              <a:t>McLuckie</a:t>
            </a:r>
            <a:endParaRPr lang="en-US" sz="900"/>
          </a:p>
          <a:p>
            <a:pPr lvl="0">
              <a:spcAft>
                <a:spcPts val="600"/>
              </a:spcAft>
              <a:defRPr/>
            </a:pPr>
            <a:r>
              <a:rPr lang="en-US" sz="900">
                <a:solidFill>
                  <a:srgbClr val="505050"/>
                </a:solidFill>
              </a:rPr>
              <a:t>Most discussed repo in GitHub last year. </a:t>
            </a:r>
          </a:p>
          <a:p>
            <a:pPr lvl="0">
              <a:spcAft>
                <a:spcPts val="600"/>
              </a:spcAft>
              <a:defRPr/>
            </a:pPr>
            <a:r>
              <a:rPr lang="en-US" sz="900">
                <a:solidFill>
                  <a:srgbClr val="505050"/>
                </a:solidFill>
              </a:rPr>
              <a:t>Over 1,700 authors and releases every three month</a:t>
            </a:r>
          </a:p>
          <a:p>
            <a:pPr lvl="0">
              <a:spcAft>
                <a:spcPts val="600"/>
              </a:spcAft>
              <a:defRPr/>
            </a:pPr>
            <a:endParaRPr lang="en-US" sz="900">
              <a:solidFill>
                <a:srgbClr val="505050"/>
              </a:solidFill>
            </a:endParaRPr>
          </a:p>
          <a:p>
            <a:pPr lvl="0">
              <a:spcAft>
                <a:spcPts val="600"/>
              </a:spcAft>
              <a:defRPr/>
            </a:pPr>
            <a:r>
              <a:rPr lang="en-US" sz="900">
                <a:solidFill>
                  <a:srgbClr val="505050"/>
                </a:solidFill>
                <a:hlinkClick r:id="rId3"/>
              </a:rPr>
              <a:t>Large-scale cluster management at Google with Borg</a:t>
            </a:r>
            <a:r>
              <a:rPr lang="en-US" sz="900">
                <a:solidFill>
                  <a:srgbClr val="505050"/>
                </a:solidFill>
              </a:rPr>
              <a:t> </a:t>
            </a:r>
          </a:p>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101605F0-F4FA-453C-99F4-6D9D6C769866}" type="datetime8">
              <a:rPr lang="en-US" smtClean="0"/>
              <a:t>6/15/2023 3:02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14</a:t>
            </a:fld>
            <a:endParaRPr lang="en-US"/>
          </a:p>
        </p:txBody>
      </p:sp>
    </p:spTree>
    <p:extLst>
      <p:ext uri="{BB962C8B-B14F-4D97-AF65-F5344CB8AC3E}">
        <p14:creationId xmlns:p14="http://schemas.microsoft.com/office/powerpoint/2010/main" val="7334359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101605F0-F4FA-453C-99F4-6D9D6C769866}" type="datetime8">
              <a:rPr lang="en-US" smtClean="0"/>
              <a:t>6/15/2023 3:02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15</a:t>
            </a:fld>
            <a:endParaRPr lang="en-US"/>
          </a:p>
        </p:txBody>
      </p:sp>
    </p:spTree>
    <p:extLst>
      <p:ext uri="{BB962C8B-B14F-4D97-AF65-F5344CB8AC3E}">
        <p14:creationId xmlns:p14="http://schemas.microsoft.com/office/powerpoint/2010/main" val="19193118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sz="900" b="0" i="0" u="none" strike="noStrike" kern="1200" dirty="0">
              <a:solidFill>
                <a:schemeClr val="tx1"/>
              </a:solidFill>
              <a:effectLst/>
              <a:latin typeface="Segoe UI Light" pitchFamily="34" charset="0"/>
              <a:ea typeface="+mn-ea"/>
              <a:cs typeface="+mn-cs"/>
            </a:endParaRPr>
          </a:p>
          <a:p>
            <a:r>
              <a:rPr lang="en-US" sz="900" b="0" i="0" u="none" strike="noStrike" kern="1200" dirty="0">
                <a:solidFill>
                  <a:schemeClr val="tx1"/>
                </a:solidFill>
                <a:effectLst/>
                <a:latin typeface="Segoe UI Light" pitchFamily="34" charset="0"/>
                <a:ea typeface="+mn-ea"/>
                <a:cs typeface="+mn-cs"/>
              </a:rPr>
              <a:t>In its simplest form, </a:t>
            </a:r>
            <a:r>
              <a:rPr lang="en-US" sz="900" b="1" i="0" u="none" strike="noStrike" kern="1200" dirty="0">
                <a:solidFill>
                  <a:schemeClr val="tx1"/>
                </a:solidFill>
                <a:effectLst/>
                <a:latin typeface="Segoe UI Light" pitchFamily="34" charset="0"/>
                <a:ea typeface="+mn-ea"/>
                <a:cs typeface="+mn-cs"/>
              </a:rPr>
              <a:t>Kubernetes</a:t>
            </a:r>
            <a:r>
              <a:rPr lang="en-US" sz="900" b="0" i="0" u="none" strike="noStrike" kern="1200" dirty="0">
                <a:solidFill>
                  <a:schemeClr val="tx1"/>
                </a:solidFill>
                <a:effectLst/>
                <a:latin typeface="Segoe UI Light" pitchFamily="34" charset="0"/>
                <a:ea typeface="+mn-ea"/>
                <a:cs typeface="+mn-cs"/>
              </a:rPr>
              <a:t> is made of a central manager (aka master) and some worker. </a:t>
            </a:r>
          </a:p>
          <a:p>
            <a:r>
              <a:rPr lang="en-US" sz="900" b="0" i="0" u="none" strike="noStrike" kern="1200" dirty="0">
                <a:solidFill>
                  <a:schemeClr val="tx1"/>
                </a:solidFill>
                <a:effectLst/>
                <a:latin typeface="Segoe UI Light" pitchFamily="34" charset="0"/>
                <a:ea typeface="+mn-ea"/>
                <a:cs typeface="+mn-cs"/>
              </a:rPr>
              <a:t>The manager runs an API server, a scheduler, various controllers and a storage system to keep the state of the cluster, container settings, and the networking configuration.</a:t>
            </a:r>
            <a:endParaRPr lang="en-US" sz="1400" dirty="0"/>
          </a:p>
          <a:p>
            <a:endParaRPr lang="en-US" dirty="0"/>
          </a:p>
          <a:p>
            <a:pPr marL="0" marR="0" lvl="0" indent="0" algn="l" defTabSz="932742" rtl="0" eaLnBrk="1" fontAlgn="auto" latinLnBrk="0" hangingPunct="1">
              <a:lnSpc>
                <a:spcPct val="90000"/>
              </a:lnSpc>
              <a:spcBef>
                <a:spcPts val="0"/>
              </a:spcBef>
              <a:spcAft>
                <a:spcPts val="340"/>
              </a:spcAft>
              <a:buClrTx/>
              <a:buSzTx/>
              <a:buFontTx/>
              <a:buNone/>
              <a:tabLst/>
              <a:defRPr/>
            </a:pPr>
            <a:r>
              <a:rPr kumimoji="0" lang="en-US" b="1"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rPr>
              <a:t>Master Components:</a:t>
            </a:r>
            <a:endParaRPr lang="en-US" dirty="0"/>
          </a:p>
          <a:p>
            <a:endParaRPr lang="tr-TR" dirty="0"/>
          </a:p>
          <a:p>
            <a:pPr marL="0" marR="0" lvl="0" indent="0" algn="l" defTabSz="914400" rtl="0" eaLnBrk="1" fontAlgn="auto" latinLnBrk="0" hangingPunct="1">
              <a:lnSpc>
                <a:spcPct val="90000"/>
              </a:lnSpc>
              <a:spcBef>
                <a:spcPts val="24"/>
              </a:spcBef>
              <a:spcAft>
                <a:spcPts val="600"/>
              </a:spcAft>
              <a:buClrTx/>
              <a:buSzTx/>
              <a:buFont typeface="Arial" panose="020B0604020202020204" pitchFamily="34" charset="0"/>
              <a:buNone/>
              <a:tabLst/>
              <a:defRPr/>
            </a:pPr>
            <a:r>
              <a:rPr kumimoji="0" lang="en-US" b="1" i="0" u="none" strike="noStrike" kern="1200" cap="none" spc="0" normalizeH="0" baseline="0" noProof="0" dirty="0" err="1">
                <a:ln>
                  <a:noFill/>
                </a:ln>
                <a:solidFill>
                  <a:srgbClr val="505050"/>
                </a:solidFill>
                <a:effectLst/>
                <a:uLnTx/>
                <a:uFillTx/>
                <a:latin typeface="Segoe UI"/>
                <a:ea typeface="+mn-ea"/>
                <a:cs typeface="Segoe UI" panose="020B0502040204020203" pitchFamily="34" charset="0"/>
              </a:rPr>
              <a:t>kube-apiserver</a:t>
            </a:r>
            <a:endParaRPr kumimoji="0" lang="en-US" b="0"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endParaRPr>
          </a:p>
          <a:p>
            <a:r>
              <a:rPr lang="en-US" sz="900" b="0" i="0" u="none" strike="noStrike" kern="1200" dirty="0">
                <a:solidFill>
                  <a:schemeClr val="tx1"/>
                </a:solidFill>
                <a:effectLst/>
                <a:latin typeface="Segoe UI Light" pitchFamily="34" charset="0"/>
                <a:ea typeface="+mn-ea"/>
                <a:cs typeface="+mn-cs"/>
              </a:rPr>
              <a:t>Component on the master that exposes the Kubernetes API. It is the front-end for the Kubernetes control plane.</a:t>
            </a:r>
          </a:p>
          <a:p>
            <a:r>
              <a:rPr lang="en-US" sz="900" b="0" i="0" u="none" strike="noStrike" kern="1200" dirty="0">
                <a:solidFill>
                  <a:schemeClr val="tx1"/>
                </a:solidFill>
                <a:effectLst/>
                <a:latin typeface="Segoe UI Light" pitchFamily="34" charset="0"/>
                <a:ea typeface="+mn-ea"/>
                <a:cs typeface="+mn-cs"/>
              </a:rPr>
              <a:t>It is designed to scale horizontally – that is, it scales by deploying more instances.</a:t>
            </a:r>
            <a:endParaRPr kumimoji="0" lang="tr-TR" b="0"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endParaRPr>
          </a:p>
          <a:p>
            <a:pPr marL="0" lvl="1" indent="0">
              <a:spcAft>
                <a:spcPts val="600"/>
              </a:spcAft>
              <a:buNone/>
              <a:defRPr/>
            </a:pPr>
            <a:endParaRPr kumimoji="0" lang="tr-TR" b="0"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endParaRPr>
          </a:p>
          <a:p>
            <a:pPr marL="0" lvl="1" indent="0">
              <a:spcAft>
                <a:spcPts val="600"/>
              </a:spcAft>
              <a:buNone/>
              <a:defRPr/>
            </a:pPr>
            <a:r>
              <a:rPr kumimoji="0" lang="en-US" b="1" i="0" u="none" strike="noStrike" kern="1200" cap="none" spc="0" normalizeH="0" baseline="0" noProof="0" dirty="0" err="1">
                <a:ln>
                  <a:noFill/>
                </a:ln>
                <a:solidFill>
                  <a:srgbClr val="505050"/>
                </a:solidFill>
                <a:effectLst/>
                <a:uLnTx/>
                <a:uFillTx/>
                <a:latin typeface="Segoe UI"/>
                <a:ea typeface="+mn-ea"/>
                <a:cs typeface="Segoe UI" panose="020B0502040204020203" pitchFamily="34" charset="0"/>
              </a:rPr>
              <a:t>kube</a:t>
            </a:r>
            <a:r>
              <a:rPr kumimoji="0" lang="en-US" b="1"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rPr>
              <a:t>-controller-manager</a:t>
            </a:r>
          </a:p>
          <a:p>
            <a:pPr marL="0" lvl="1" indent="0">
              <a:spcAft>
                <a:spcPts val="600"/>
              </a:spcAft>
              <a:buNone/>
              <a:defRPr/>
            </a:pPr>
            <a:r>
              <a:rPr kumimoji="0" lang="en-US" b="0"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rPr>
              <a:t>Component on the master that run the controllers.  Logically, each controller is a separate process, but to reduce complexity, they are all compiled into a single binary and run in a single process.</a:t>
            </a:r>
          </a:p>
          <a:p>
            <a:pPr marL="0" lvl="1" indent="0">
              <a:spcAft>
                <a:spcPts val="600"/>
              </a:spcAft>
              <a:buNone/>
              <a:defRPr/>
            </a:pPr>
            <a:r>
              <a:rPr kumimoji="0" lang="en-US" b="0"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rPr>
              <a:t>These controllers include:</a:t>
            </a:r>
          </a:p>
          <a:p>
            <a:pPr marL="0" lvl="1" indent="0">
              <a:spcAft>
                <a:spcPts val="600"/>
              </a:spcAft>
              <a:buNone/>
              <a:defRPr/>
            </a:pPr>
            <a:endParaRPr kumimoji="0" lang="en-US" b="0"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endParaRPr>
          </a:p>
          <a:p>
            <a:pPr lvl="1">
              <a:spcAft>
                <a:spcPts val="600"/>
              </a:spcAft>
              <a:defRPr/>
            </a:pPr>
            <a:r>
              <a:rPr lang="en-US" u="sng" dirty="0"/>
              <a:t>Node Controller: </a:t>
            </a:r>
            <a:r>
              <a:rPr lang="en-US" dirty="0"/>
              <a:t>Responsible for noticing and responding when nodes go down.</a:t>
            </a:r>
          </a:p>
          <a:p>
            <a:pPr lvl="1">
              <a:spcAft>
                <a:spcPts val="600"/>
              </a:spcAft>
              <a:defRPr/>
            </a:pPr>
            <a:r>
              <a:rPr lang="en-US" u="sng" dirty="0"/>
              <a:t>Replication Controller</a:t>
            </a:r>
            <a:r>
              <a:rPr lang="en-US" dirty="0"/>
              <a:t>: Responsible for maintaining the correct number of pods for every replication controller object in the system.</a:t>
            </a:r>
          </a:p>
          <a:p>
            <a:pPr lvl="1">
              <a:spcAft>
                <a:spcPts val="600"/>
              </a:spcAft>
              <a:defRPr/>
            </a:pPr>
            <a:r>
              <a:rPr lang="en-US" u="sng" dirty="0"/>
              <a:t>Endpoints Controller: </a:t>
            </a:r>
            <a:r>
              <a:rPr lang="en-US" dirty="0"/>
              <a:t>Populates the Endpoints object (that is, joins Services &amp; Pods).</a:t>
            </a:r>
          </a:p>
          <a:p>
            <a:pPr lvl="1">
              <a:spcAft>
                <a:spcPts val="600"/>
              </a:spcAft>
              <a:defRPr/>
            </a:pPr>
            <a:r>
              <a:rPr lang="en-US" u="sng" dirty="0"/>
              <a:t>Service Account &amp; Token Controllers: </a:t>
            </a:r>
            <a:r>
              <a:rPr lang="en-US" dirty="0"/>
              <a:t>Create default accounts and API access tokens for new namespaces</a:t>
            </a:r>
          </a:p>
          <a:p>
            <a:pPr marL="0" lvl="1" indent="0">
              <a:spcAft>
                <a:spcPts val="600"/>
              </a:spcAft>
              <a:buNone/>
              <a:defRPr/>
            </a:pPr>
            <a:endParaRPr kumimoji="0" lang="en-US" b="1"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endParaRPr>
          </a:p>
          <a:p>
            <a:pPr marL="0" lvl="1" indent="0">
              <a:spcAft>
                <a:spcPts val="600"/>
              </a:spcAft>
              <a:buNone/>
              <a:defRPr/>
            </a:pPr>
            <a:r>
              <a:rPr kumimoji="0" lang="en-US" b="1"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rPr>
              <a:t>cloud-controller-manager</a:t>
            </a:r>
          </a:p>
          <a:p>
            <a:pPr marL="0" lvl="1" indent="0">
              <a:spcAft>
                <a:spcPts val="600"/>
              </a:spcAft>
              <a:buNone/>
              <a:defRPr/>
            </a:pPr>
            <a:r>
              <a:rPr kumimoji="0" lang="en-US" b="0"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rPr>
              <a:t>Component on the master that run the </a:t>
            </a:r>
          </a:p>
          <a:p>
            <a:pPr marL="0" lvl="1" indent="0">
              <a:spcAft>
                <a:spcPts val="600"/>
              </a:spcAft>
              <a:buNone/>
              <a:defRPr/>
            </a:pPr>
            <a:r>
              <a:rPr kumimoji="0" lang="en-US" b="0"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rPr>
              <a:t>These controllers include:</a:t>
            </a:r>
          </a:p>
          <a:p>
            <a:pPr marL="0" lvl="1" indent="0">
              <a:spcAft>
                <a:spcPts val="600"/>
              </a:spcAft>
              <a:buNone/>
              <a:defRPr/>
            </a:pPr>
            <a:endParaRPr kumimoji="0" lang="en-US" b="0"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endParaRPr>
          </a:p>
          <a:p>
            <a:pPr lvl="1">
              <a:spcAft>
                <a:spcPts val="600"/>
              </a:spcAft>
              <a:defRPr/>
            </a:pPr>
            <a:r>
              <a:rPr lang="en-US" u="sng" dirty="0"/>
              <a:t>N: </a:t>
            </a:r>
            <a:r>
              <a:rPr lang="en-US" dirty="0"/>
              <a:t>Responsible for.</a:t>
            </a:r>
          </a:p>
          <a:p>
            <a:pPr marL="0" lvl="1" indent="0">
              <a:spcAft>
                <a:spcPts val="600"/>
              </a:spcAft>
              <a:buNone/>
              <a:defRPr/>
            </a:pPr>
            <a:endParaRPr kumimoji="0" lang="en-US" b="1"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endParaRPr>
          </a:p>
          <a:p>
            <a:pPr marL="0" lvl="1" indent="0">
              <a:spcAft>
                <a:spcPts val="600"/>
              </a:spcAft>
              <a:buNone/>
              <a:defRPr/>
            </a:pPr>
            <a:endParaRPr kumimoji="0" lang="tr-TR" b="1"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endParaRPr>
          </a:p>
          <a:p>
            <a:pPr marL="0" marR="0" lvl="0" indent="0" algn="l" defTabSz="914400" rtl="0" eaLnBrk="1" fontAlgn="auto" latinLnBrk="0" hangingPunct="1">
              <a:lnSpc>
                <a:spcPct val="90000"/>
              </a:lnSpc>
              <a:spcBef>
                <a:spcPts val="24"/>
              </a:spcBef>
              <a:spcAft>
                <a:spcPts val="600"/>
              </a:spcAft>
              <a:buClrTx/>
              <a:buSzTx/>
              <a:buFont typeface="Arial" panose="020B0604020202020204" pitchFamily="34" charset="0"/>
              <a:buNone/>
              <a:tabLst/>
              <a:defRPr/>
            </a:pPr>
            <a:r>
              <a:rPr kumimoji="0" lang="en-US" b="1" i="0" u="none" strike="noStrike" kern="1200" cap="none" spc="0" normalizeH="0" baseline="0" noProof="0" dirty="0" err="1">
                <a:ln>
                  <a:noFill/>
                </a:ln>
                <a:solidFill>
                  <a:srgbClr val="505050"/>
                </a:solidFill>
                <a:effectLst/>
                <a:uLnTx/>
                <a:uFillTx/>
                <a:latin typeface="Segoe UI"/>
                <a:ea typeface="+mn-ea"/>
                <a:cs typeface="Segoe UI" panose="020B0502040204020203" pitchFamily="34" charset="0"/>
              </a:rPr>
              <a:t>Kube</a:t>
            </a:r>
            <a:r>
              <a:rPr kumimoji="0" lang="en-US" b="1"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rPr>
              <a:t>-scheduler</a:t>
            </a:r>
          </a:p>
          <a:p>
            <a:pPr marL="0" lvl="1" indent="0">
              <a:spcAft>
                <a:spcPts val="600"/>
              </a:spcAft>
              <a:buNone/>
              <a:defRPr/>
            </a:pPr>
            <a:r>
              <a:rPr kumimoji="0" lang="en-US" b="0"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rPr>
              <a:t>Component on the master that watches newly created pods that have no node assigned, and selects a node for them to run on.</a:t>
            </a:r>
          </a:p>
          <a:p>
            <a:pPr marL="0" lvl="1" indent="0">
              <a:spcAft>
                <a:spcPts val="600"/>
              </a:spcAft>
              <a:buNone/>
              <a:defRPr/>
            </a:pPr>
            <a:r>
              <a:rPr kumimoji="0" lang="en-US" b="0"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rPr>
              <a:t>Factors taken into account for scheduling decisions include individual and collective resource requirements, hardware/software/policy constraints, affinity and anti-affinity specifications, data locality, inter-workload interference and deadlines.</a:t>
            </a:r>
          </a:p>
          <a:p>
            <a:pPr marL="0" lvl="1" indent="0">
              <a:spcAft>
                <a:spcPts val="600"/>
              </a:spcAft>
              <a:buNone/>
              <a:defRPr/>
            </a:pPr>
            <a:endParaRPr lang="tr-TR" b="1" dirty="0">
              <a:solidFill>
                <a:srgbClr val="505050"/>
              </a:solidFill>
            </a:endParaRPr>
          </a:p>
          <a:p>
            <a:pPr lvl="0">
              <a:spcAft>
                <a:spcPts val="600"/>
              </a:spcAft>
              <a:defRPr/>
            </a:pPr>
            <a:r>
              <a:rPr lang="en-US" b="1" dirty="0">
                <a:solidFill>
                  <a:srgbClr val="505050"/>
                </a:solidFill>
              </a:rPr>
              <a:t>etcd</a:t>
            </a:r>
          </a:p>
          <a:p>
            <a:pPr marL="0" lvl="1" indent="0">
              <a:spcAft>
                <a:spcPts val="600"/>
              </a:spcAft>
              <a:buNone/>
              <a:defRPr/>
            </a:pPr>
            <a:r>
              <a:rPr lang="en-US" sz="900" b="0" i="0" u="none" strike="noStrike" kern="1200" dirty="0">
                <a:solidFill>
                  <a:schemeClr val="tx1"/>
                </a:solidFill>
                <a:effectLst/>
                <a:latin typeface="Segoe UI Light" pitchFamily="34" charset="0"/>
                <a:ea typeface="+mn-ea"/>
                <a:cs typeface="+mn-cs"/>
              </a:rPr>
              <a:t>Consistent and highly-available key value store used as Kubernetes’ backing store for all cluster data</a:t>
            </a:r>
          </a:p>
          <a:p>
            <a:pPr marL="0" lvl="1" indent="0">
              <a:spcAft>
                <a:spcPts val="600"/>
              </a:spcAft>
              <a:buNone/>
              <a:defRPr/>
            </a:pPr>
            <a:endParaRPr kumimoji="0" lang="en-US" b="1"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endParaRPr>
          </a:p>
          <a:p>
            <a:pPr marL="0" marR="0" lvl="1" indent="0" algn="l" defTabSz="932742" rtl="0" eaLnBrk="1" fontAlgn="auto" latinLnBrk="0" hangingPunct="1">
              <a:lnSpc>
                <a:spcPct val="90000"/>
              </a:lnSpc>
              <a:spcBef>
                <a:spcPts val="0"/>
              </a:spcBef>
              <a:spcAft>
                <a:spcPts val="600"/>
              </a:spcAft>
              <a:buClrTx/>
              <a:buSzTx/>
              <a:buFont typeface="Arial" pitchFamily="34" charset="0"/>
              <a:buNone/>
              <a:tabLst/>
              <a:defRPr/>
            </a:pPr>
            <a:r>
              <a:rPr kumimoji="0" lang="en-US" b="1"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rPr>
              <a:t>Node Components:</a:t>
            </a:r>
          </a:p>
          <a:p>
            <a:pPr>
              <a:spcAft>
                <a:spcPts val="600"/>
              </a:spcAft>
              <a:defRPr/>
            </a:pPr>
            <a:endParaRPr lang="tr-TR" b="1" dirty="0"/>
          </a:p>
          <a:p>
            <a:pPr>
              <a:spcAft>
                <a:spcPts val="600"/>
              </a:spcAft>
              <a:defRPr/>
            </a:pPr>
            <a:r>
              <a:rPr lang="en-US" b="1" dirty="0" err="1"/>
              <a:t>Kubelet</a:t>
            </a:r>
            <a:endParaRPr lang="en-US" dirty="0"/>
          </a:p>
          <a:p>
            <a:pPr lvl="1">
              <a:spcAft>
                <a:spcPts val="600"/>
              </a:spcAft>
              <a:defRPr/>
            </a:pPr>
            <a:r>
              <a:rPr lang="en-US" dirty="0"/>
              <a:t>An agent that runs on each node in the cluster. It makes sure that containers are running in a pod.</a:t>
            </a:r>
          </a:p>
          <a:p>
            <a:pPr lvl="1">
              <a:spcAft>
                <a:spcPts val="600"/>
              </a:spcAft>
              <a:defRPr/>
            </a:pPr>
            <a:r>
              <a:rPr lang="en-US" sz="900" b="0" i="0" u="none" strike="noStrike" kern="1200" dirty="0">
                <a:solidFill>
                  <a:schemeClr val="tx1"/>
                </a:solidFill>
                <a:effectLst/>
                <a:latin typeface="Segoe UI Light" pitchFamily="34" charset="0"/>
                <a:ea typeface="+mn-ea"/>
                <a:cs typeface="+mn-cs"/>
              </a:rPr>
              <a:t>The </a:t>
            </a:r>
            <a:r>
              <a:rPr lang="en-US" dirty="0" err="1"/>
              <a:t>kubelet</a:t>
            </a:r>
            <a:r>
              <a:rPr lang="en-US" sz="900" b="0" i="0" u="none" strike="noStrike" kern="1200" dirty="0">
                <a:solidFill>
                  <a:schemeClr val="tx1"/>
                </a:solidFill>
                <a:effectLst/>
                <a:latin typeface="Segoe UI Light" pitchFamily="34" charset="0"/>
                <a:ea typeface="+mn-ea"/>
                <a:cs typeface="+mn-cs"/>
              </a:rPr>
              <a:t> is the Kubernetes agent that processes the orchestration requests from the cluster master and scheduling of running the requested containers.</a:t>
            </a:r>
            <a:endParaRPr lang="en-US" dirty="0"/>
          </a:p>
          <a:p>
            <a:pPr lvl="1">
              <a:spcAft>
                <a:spcPts val="600"/>
              </a:spcAft>
              <a:defRPr/>
            </a:pPr>
            <a:r>
              <a:rPr lang="en-US" dirty="0"/>
              <a:t>The </a:t>
            </a:r>
            <a:r>
              <a:rPr lang="en-US" dirty="0" err="1"/>
              <a:t>kubelet</a:t>
            </a:r>
            <a:r>
              <a:rPr lang="en-US" dirty="0"/>
              <a:t> takes a set of </a:t>
            </a:r>
            <a:r>
              <a:rPr lang="en-US" dirty="0" err="1"/>
              <a:t>PodSpecs</a:t>
            </a:r>
            <a:r>
              <a:rPr lang="en-US" dirty="0"/>
              <a:t> that are provided through various mechanisms and ensures that the containers described in those </a:t>
            </a:r>
            <a:r>
              <a:rPr lang="en-US" dirty="0" err="1"/>
              <a:t>PodSpecs</a:t>
            </a:r>
            <a:r>
              <a:rPr lang="en-US" dirty="0"/>
              <a:t> are running and healthy. The </a:t>
            </a:r>
            <a:r>
              <a:rPr lang="en-US" dirty="0" err="1"/>
              <a:t>kubelet</a:t>
            </a:r>
            <a:r>
              <a:rPr lang="en-US" dirty="0"/>
              <a:t> doesn’t manage containers which were not created by Kubernetes.</a:t>
            </a:r>
          </a:p>
          <a:p>
            <a:pPr lvl="1">
              <a:spcAft>
                <a:spcPts val="600"/>
              </a:spcAft>
              <a:defRPr/>
            </a:pPr>
            <a:endParaRPr lang="en-US" dirty="0"/>
          </a:p>
          <a:p>
            <a:pPr>
              <a:spcAft>
                <a:spcPts val="1200"/>
              </a:spcAft>
              <a:defRPr/>
            </a:pPr>
            <a:r>
              <a:rPr lang="en-US" b="1" dirty="0" err="1"/>
              <a:t>Kube</a:t>
            </a:r>
            <a:r>
              <a:rPr lang="en-US" b="1" dirty="0"/>
              <a:t>-proxy </a:t>
            </a:r>
            <a:endParaRPr lang="tr-TR" b="1" dirty="0"/>
          </a:p>
          <a:p>
            <a:pPr lvl="1">
              <a:spcAft>
                <a:spcPts val="600"/>
              </a:spcAft>
              <a:defRPr/>
            </a:pPr>
            <a:r>
              <a:rPr lang="en-US" dirty="0"/>
              <a:t>A network proxy that runs on each node in your cluster, implementing part of the Kubernetes Service concept.</a:t>
            </a:r>
          </a:p>
          <a:p>
            <a:pPr lvl="1">
              <a:spcAft>
                <a:spcPts val="600"/>
              </a:spcAft>
              <a:defRPr/>
            </a:pPr>
            <a:r>
              <a:rPr lang="en-US" dirty="0"/>
              <a:t>Virtual networking is handled by the </a:t>
            </a:r>
            <a:r>
              <a:rPr lang="en-US" dirty="0" err="1"/>
              <a:t>kube</a:t>
            </a:r>
            <a:r>
              <a:rPr lang="en-US" dirty="0"/>
              <a:t>-proxy on each node. The proxy routes network traffic and manages IP addressing for services and pods.</a:t>
            </a:r>
          </a:p>
          <a:p>
            <a:pPr lvl="1">
              <a:spcAft>
                <a:spcPts val="600"/>
              </a:spcAft>
              <a:defRPr/>
            </a:pPr>
            <a:r>
              <a:rPr lang="en-US" dirty="0"/>
              <a:t>Maintains network rules on nodes. These network rules allow network communication to your Pods from network sessions inside or outside of your cluster.</a:t>
            </a:r>
          </a:p>
          <a:p>
            <a:pPr lvl="1">
              <a:spcAft>
                <a:spcPts val="600"/>
              </a:spcAft>
              <a:defRPr/>
            </a:pPr>
            <a:r>
              <a:rPr lang="en-US" dirty="0"/>
              <a:t>Uses the operating system packet filtering layer if there is one and it’s available. Otherwise, </a:t>
            </a:r>
            <a:r>
              <a:rPr lang="en-US" dirty="0" err="1"/>
              <a:t>kube</a:t>
            </a:r>
            <a:r>
              <a:rPr lang="en-US" dirty="0"/>
              <a:t>-proxy forwards the traffic itself.</a:t>
            </a:r>
          </a:p>
          <a:p>
            <a:pPr>
              <a:spcAft>
                <a:spcPts val="1200"/>
              </a:spcAft>
              <a:defRPr/>
            </a:pPr>
            <a:endParaRPr lang="en-US" dirty="0"/>
          </a:p>
          <a:p>
            <a:pPr>
              <a:spcAft>
                <a:spcPts val="900"/>
              </a:spcAft>
              <a:defRPr/>
            </a:pPr>
            <a:r>
              <a:rPr lang="en-US" b="1" dirty="0"/>
              <a:t>Container Runtime</a:t>
            </a:r>
          </a:p>
          <a:p>
            <a:pPr>
              <a:spcAft>
                <a:spcPts val="900"/>
              </a:spcAft>
              <a:defRPr/>
            </a:pPr>
            <a:r>
              <a:rPr lang="en-US" dirty="0"/>
              <a:t>The container runtime is the component that allows containerized applications to run and interact with additional resources such as the virtual network and storage. In AKS, Moby is used as the container runtime.</a:t>
            </a:r>
          </a:p>
          <a:p>
            <a:pPr>
              <a:spcAft>
                <a:spcPts val="900"/>
              </a:spcAft>
              <a:defRPr/>
            </a:pPr>
            <a:endParaRPr lang="en-US" dirty="0"/>
          </a:p>
          <a:p>
            <a:pPr>
              <a:spcAft>
                <a:spcPts val="900"/>
              </a:spcAft>
              <a:defRPr/>
            </a:pPr>
            <a:r>
              <a:rPr lang="en-US" dirty="0"/>
              <a:t>			-- </a:t>
            </a:r>
            <a:r>
              <a:rPr lang="en-US" sz="900" b="0" i="0" u="none" strike="noStrike" kern="1200" dirty="0">
                <a:solidFill>
                  <a:schemeClr val="tx1"/>
                </a:solidFill>
                <a:effectLst/>
                <a:latin typeface="Segoe UI Light" pitchFamily="34" charset="0"/>
                <a:ea typeface="+mn-ea"/>
                <a:cs typeface="+mn-cs"/>
              </a:rPr>
              <a:t>As Solomon rightly said “Docker uses the Moby Project as an open R&amp;D lab”.</a:t>
            </a:r>
            <a:endParaRPr lang="en-US" dirty="0"/>
          </a:p>
          <a:p>
            <a:pPr>
              <a:spcAft>
                <a:spcPts val="900"/>
              </a:spcAft>
              <a:defRPr/>
            </a:pPr>
            <a:endParaRPr lang="en-US" dirty="0"/>
          </a:p>
          <a:p>
            <a:pPr>
              <a:spcAft>
                <a:spcPts val="900"/>
              </a:spcAft>
              <a:defRPr/>
            </a:pPr>
            <a:r>
              <a:rPr lang="en-US" dirty="0"/>
              <a:t>The container runtime is the software that is responsible for running container.</a:t>
            </a:r>
          </a:p>
          <a:p>
            <a:pPr>
              <a:spcAft>
                <a:spcPts val="900"/>
              </a:spcAft>
              <a:defRPr/>
            </a:pPr>
            <a:endParaRPr lang="en-US" dirty="0"/>
          </a:p>
          <a:p>
            <a:pPr>
              <a:spcAft>
                <a:spcPts val="900"/>
              </a:spcAft>
              <a:defRPr/>
            </a:pPr>
            <a:r>
              <a:rPr lang="en-US" dirty="0"/>
              <a:t>Kubernetes supports several container runtimes: Docker, </a:t>
            </a:r>
            <a:r>
              <a:rPr lang="en-US" dirty="0" err="1"/>
              <a:t>containerd</a:t>
            </a:r>
            <a:r>
              <a:rPr lang="en-US" dirty="0"/>
              <a:t>, cri-o, </a:t>
            </a:r>
            <a:r>
              <a:rPr lang="en-US" dirty="0" err="1"/>
              <a:t>rktlet</a:t>
            </a:r>
            <a:r>
              <a:rPr lang="en-US" dirty="0"/>
              <a:t> and any implementation of the Kubernetes CRI (Container Runtime Interface).</a:t>
            </a:r>
          </a:p>
          <a:p>
            <a:pPr>
              <a:spcAft>
                <a:spcPts val="900"/>
              </a:spcAft>
              <a:defRPr/>
            </a:pPr>
            <a:endParaRPr lang="en-US" dirty="0"/>
          </a:p>
          <a:p>
            <a:pPr marL="0" marR="0" lvl="0" indent="0" algn="l" defTabSz="914400" rtl="0" eaLnBrk="1" fontAlgn="auto" latinLnBrk="0" hangingPunct="1">
              <a:lnSpc>
                <a:spcPct val="90000"/>
              </a:lnSpc>
              <a:spcBef>
                <a:spcPts val="24"/>
              </a:spcBef>
              <a:spcAft>
                <a:spcPts val="600"/>
              </a:spcAft>
              <a:buClrTx/>
              <a:buSzTx/>
              <a:buFont typeface="Arial" panose="020B0604020202020204" pitchFamily="34" charset="0"/>
              <a:buNone/>
              <a:tabLst/>
              <a:defRPr/>
            </a:pPr>
            <a:r>
              <a:rPr kumimoji="0" lang="en-US" b="1"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rPr>
              <a:t>Addons</a:t>
            </a:r>
          </a:p>
          <a:p>
            <a:pPr marL="0" lvl="1" indent="0">
              <a:spcAft>
                <a:spcPts val="600"/>
              </a:spcAft>
              <a:buNone/>
              <a:defRPr/>
            </a:pPr>
            <a:r>
              <a:rPr kumimoji="0" lang="en-US" sz="2200" b="0"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rPr>
              <a:t>DNS, Metrics Server (enables monitoring and performance analysis), Dashboard, Logging. Addons use Kubernetes resources to implement cluster features.</a:t>
            </a:r>
          </a:p>
          <a:p>
            <a:pPr>
              <a:spcAft>
                <a:spcPts val="900"/>
              </a:spcAft>
              <a:defRPr/>
            </a:pPr>
            <a:endParaRPr lang="en-US" dirty="0"/>
          </a:p>
          <a:p>
            <a:endParaRPr lang="en-US" dirty="0"/>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6/15/2023 3:02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48561629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900" kern="1200" dirty="0">
              <a:solidFill>
                <a:schemeClr val="tx1"/>
              </a:solidFill>
              <a:latin typeface="Segoe UI Light" pitchFamily="34" charset="0"/>
              <a:ea typeface="+mn-ea"/>
              <a:cs typeface="+mn-cs"/>
            </a:endParaRPr>
          </a:p>
          <a:p>
            <a:r>
              <a:rPr lang="en-US" sz="900" kern="1200" dirty="0">
                <a:solidFill>
                  <a:schemeClr val="tx1"/>
                </a:solidFill>
                <a:latin typeface="Segoe UI Light" pitchFamily="34" charset="0"/>
                <a:ea typeface="+mn-ea"/>
                <a:cs typeface="+mn-cs"/>
              </a:rPr>
              <a:t>A Pod represents a collection of application containers and volumes running in the same execution environment. Pods, not containers, are the smallest deployable artifact in a Kubernetes cluster. This means all of the containers in a Pod always land on the same machine. </a:t>
            </a:r>
          </a:p>
          <a:p>
            <a:endParaRPr lang="en-US" sz="900" kern="1200" dirty="0">
              <a:solidFill>
                <a:schemeClr val="tx1"/>
              </a:solidFill>
              <a:latin typeface="Segoe UI Light" pitchFamily="34" charset="0"/>
              <a:ea typeface="+mn-ea"/>
              <a:cs typeface="+mn-cs"/>
            </a:endParaRPr>
          </a:p>
          <a:p>
            <a:r>
              <a:rPr lang="en-US" sz="900" kern="1200" dirty="0">
                <a:solidFill>
                  <a:schemeClr val="tx1"/>
                </a:solidFill>
                <a:latin typeface="Segoe UI Light" pitchFamily="34" charset="0"/>
                <a:ea typeface="+mn-ea"/>
                <a:cs typeface="+mn-cs"/>
              </a:rPr>
              <a:t>Each container within a Pod runs in its own </a:t>
            </a:r>
            <a:r>
              <a:rPr lang="en-US" sz="900" kern="1200" dirty="0" err="1">
                <a:solidFill>
                  <a:schemeClr val="tx1"/>
                </a:solidFill>
                <a:latin typeface="Segoe UI Light" pitchFamily="34" charset="0"/>
                <a:ea typeface="+mn-ea"/>
                <a:cs typeface="+mn-cs"/>
              </a:rPr>
              <a:t>cgroup</a:t>
            </a:r>
            <a:r>
              <a:rPr lang="en-US" sz="900" kern="1200" dirty="0">
                <a:solidFill>
                  <a:schemeClr val="tx1"/>
                </a:solidFill>
                <a:latin typeface="Segoe UI Light" pitchFamily="34" charset="0"/>
                <a:ea typeface="+mn-ea"/>
                <a:cs typeface="+mn-cs"/>
              </a:rPr>
              <a:t>, but they share a number of Linux namespaces. </a:t>
            </a:r>
          </a:p>
          <a:p>
            <a:endParaRPr lang="en-US" sz="900" kern="1200" dirty="0">
              <a:solidFill>
                <a:schemeClr val="tx1"/>
              </a:solidFill>
              <a:latin typeface="Segoe UI Light" pitchFamily="34" charset="0"/>
              <a:ea typeface="+mn-ea"/>
              <a:cs typeface="+mn-cs"/>
            </a:endParaRPr>
          </a:p>
          <a:p>
            <a:r>
              <a:rPr lang="en-US" sz="900" b="0" i="0" u="none" strike="noStrike" kern="1200" dirty="0">
                <a:solidFill>
                  <a:schemeClr val="tx1"/>
                </a:solidFill>
                <a:effectLst/>
                <a:latin typeface="Segoe UI Light" pitchFamily="34" charset="0"/>
                <a:ea typeface="+mn-ea"/>
                <a:cs typeface="+mn-cs"/>
              </a:rPr>
              <a:t>Kubernetes uses </a:t>
            </a:r>
            <a:r>
              <a:rPr lang="en-US" sz="900" b="0" i="1" u="none" strike="noStrike" kern="1200" dirty="0">
                <a:solidFill>
                  <a:schemeClr val="tx1"/>
                </a:solidFill>
                <a:effectLst/>
                <a:latin typeface="Segoe UI Light" pitchFamily="34" charset="0"/>
                <a:ea typeface="+mn-ea"/>
                <a:cs typeface="+mn-cs"/>
              </a:rPr>
              <a:t>pods</a:t>
            </a:r>
            <a:r>
              <a:rPr lang="en-US" sz="900" b="0" i="0" u="none" strike="noStrike" kern="1200" dirty="0">
                <a:solidFill>
                  <a:schemeClr val="tx1"/>
                </a:solidFill>
                <a:effectLst/>
                <a:latin typeface="Segoe UI Light" pitchFamily="34" charset="0"/>
                <a:ea typeface="+mn-ea"/>
                <a:cs typeface="+mn-cs"/>
              </a:rPr>
              <a:t> to run an instance of your application. A pod represents a single instance of your application. Pods typically have a 1:1 mapping with a container, although there are advanced scenarios where a pod may contain multiple containers. These multi-container pods are scheduled together on the same node, and allow containers to share related resources.</a:t>
            </a:r>
          </a:p>
          <a:p>
            <a:r>
              <a:rPr lang="en-US" sz="900" b="0" i="0" u="none" strike="noStrike" kern="1200" dirty="0">
                <a:solidFill>
                  <a:schemeClr val="tx1"/>
                </a:solidFill>
                <a:effectLst/>
                <a:latin typeface="Segoe UI Light" pitchFamily="34" charset="0"/>
                <a:ea typeface="+mn-ea"/>
                <a:cs typeface="+mn-cs"/>
              </a:rPr>
              <a:t>When you create a pod, you can define </a:t>
            </a:r>
            <a:r>
              <a:rPr lang="en-US" sz="900" b="0" i="1" u="none" strike="noStrike" kern="1200" dirty="0">
                <a:solidFill>
                  <a:schemeClr val="tx1"/>
                </a:solidFill>
                <a:effectLst/>
                <a:latin typeface="Segoe UI Light" pitchFamily="34" charset="0"/>
                <a:ea typeface="+mn-ea"/>
                <a:cs typeface="+mn-cs"/>
              </a:rPr>
              <a:t>resource limits</a:t>
            </a:r>
            <a:r>
              <a:rPr lang="en-US" sz="900" b="0" i="0" u="none" strike="noStrike" kern="1200" dirty="0">
                <a:solidFill>
                  <a:schemeClr val="tx1"/>
                </a:solidFill>
                <a:effectLst/>
                <a:latin typeface="Segoe UI Light" pitchFamily="34" charset="0"/>
                <a:ea typeface="+mn-ea"/>
                <a:cs typeface="+mn-cs"/>
              </a:rPr>
              <a:t> to request a certain amount of CPU or memory resources. The Kubernetes Scheduler tries to schedule the pods to run on a node with available resources to meet the request. You can also specify maximum resource limits that prevent a given pod from consuming too much compute resource from the underlying node. A best practice is to include resource limits for all pods to help the Kubernetes Scheduler understand which resources are needed and permitted.</a:t>
            </a:r>
          </a:p>
          <a:p>
            <a:endParaRPr lang="en-US" sz="900" b="0" i="0" u="none" strike="noStrike" kern="1200" dirty="0">
              <a:solidFill>
                <a:schemeClr val="tx1"/>
              </a:solidFill>
              <a:effectLst/>
              <a:latin typeface="Segoe UI Light" pitchFamily="34" charset="0"/>
              <a:ea typeface="+mn-ea"/>
              <a:cs typeface="+mn-cs"/>
            </a:endParaRPr>
          </a:p>
          <a:p>
            <a:r>
              <a:rPr lang="en-US" sz="900" b="0" i="0" u="none" strike="noStrike" kern="1200" dirty="0">
                <a:solidFill>
                  <a:schemeClr val="tx1"/>
                </a:solidFill>
                <a:effectLst/>
                <a:latin typeface="Segoe UI Light" pitchFamily="34" charset="0"/>
                <a:ea typeface="+mn-ea"/>
                <a:cs typeface="+mn-cs"/>
              </a:rPr>
              <a:t>A pod is a logical resource, but the container(s) are where the application workloads run. Pods are typically ephemeral, disposable resources, and individually scheduled pods miss some of the high availability and redundancy features Kubernetes provides. Instead, pods are usually deployed and managed by Kubernetes </a:t>
            </a:r>
            <a:r>
              <a:rPr lang="en-US" sz="900" b="0" i="1" u="none" strike="noStrike" kern="1200" dirty="0">
                <a:solidFill>
                  <a:schemeClr val="tx1"/>
                </a:solidFill>
                <a:effectLst/>
                <a:latin typeface="Segoe UI Light" pitchFamily="34" charset="0"/>
                <a:ea typeface="+mn-ea"/>
                <a:cs typeface="+mn-cs"/>
              </a:rPr>
              <a:t>Controllers</a:t>
            </a:r>
            <a:r>
              <a:rPr lang="en-US" sz="900" b="0" i="0" u="none" strike="noStrike" kern="1200" dirty="0">
                <a:solidFill>
                  <a:schemeClr val="tx1"/>
                </a:solidFill>
                <a:effectLst/>
                <a:latin typeface="Segoe UI Light" pitchFamily="34" charset="0"/>
                <a:ea typeface="+mn-ea"/>
                <a:cs typeface="+mn-cs"/>
              </a:rPr>
              <a:t>, such as the Deployment Controller.</a:t>
            </a:r>
          </a:p>
          <a:p>
            <a:endParaRPr lang="en-US" dirty="0"/>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6/15/2023 3:02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60179838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6/15/2023 3:02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22552465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900" kern="1200" dirty="0">
              <a:solidFill>
                <a:schemeClr val="tx1"/>
              </a:solidFill>
              <a:latin typeface="Segoe UI Light" pitchFamily="34" charset="0"/>
              <a:ea typeface="+mn-ea"/>
              <a:cs typeface="+mn-cs"/>
            </a:endParaRPr>
          </a:p>
          <a:p>
            <a:endParaRPr lang="en-US" dirty="0"/>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6/15/2023 3:02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5368340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tr-TR" dirty="0"/>
              <a:t>1- Administrator sends pod creation request using kubectl command line tool. Pod specification is stored in etcd. </a:t>
            </a:r>
          </a:p>
          <a:p>
            <a:r>
              <a:rPr lang="tr-TR" dirty="0"/>
              <a:t>In production scenarios you don’t create a pod directly, since it cannot be scheduled on a different node automatically when the node is down and you cannot ensure exact number of replicas are running in the cluster. You should use a controller like ReplicaSet or Deployment to better manage availability and scalability of your pods. </a:t>
            </a:r>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6/15/2023 3:02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8263689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68566998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tr-TR"/>
              <a:t>2- </a:t>
            </a:r>
            <a:r>
              <a:rPr lang="tr-TR" err="1"/>
              <a:t>Scheduler</a:t>
            </a:r>
            <a:r>
              <a:rPr lang="tr-TR"/>
              <a:t> </a:t>
            </a:r>
            <a:r>
              <a:rPr lang="tr-TR" err="1"/>
              <a:t>watches</a:t>
            </a:r>
            <a:r>
              <a:rPr lang="tr-TR"/>
              <a:t> </a:t>
            </a:r>
            <a:r>
              <a:rPr lang="tr-TR" err="1"/>
              <a:t>newly</a:t>
            </a:r>
            <a:r>
              <a:rPr lang="tr-TR"/>
              <a:t> </a:t>
            </a:r>
            <a:r>
              <a:rPr lang="tr-TR" err="1"/>
              <a:t>created</a:t>
            </a:r>
            <a:r>
              <a:rPr lang="tr-TR"/>
              <a:t> </a:t>
            </a:r>
            <a:r>
              <a:rPr lang="tr-TR" err="1"/>
              <a:t>pods</a:t>
            </a:r>
            <a:r>
              <a:rPr lang="tr-TR"/>
              <a:t> </a:t>
            </a:r>
            <a:r>
              <a:rPr lang="en-US" sz="900" b="0" i="0" kern="1200">
                <a:solidFill>
                  <a:schemeClr val="tx1"/>
                </a:solidFill>
                <a:effectLst/>
                <a:latin typeface="Segoe UI Light" pitchFamily="34" charset="0"/>
                <a:ea typeface="+mn-ea"/>
                <a:cs typeface="+mn-cs"/>
              </a:rPr>
              <a:t>that have no node assigned, and selects a node for them to run on.</a:t>
            </a:r>
            <a:r>
              <a:rPr lang="tr-TR" sz="900" b="0" i="0" kern="1200">
                <a:solidFill>
                  <a:schemeClr val="tx1"/>
                </a:solidFill>
                <a:effectLst/>
                <a:latin typeface="Segoe UI Light" pitchFamily="34" charset="0"/>
                <a:ea typeface="+mn-ea"/>
                <a:cs typeface="+mn-cs"/>
              </a:rPr>
              <a:t> </a:t>
            </a:r>
          </a:p>
          <a:p>
            <a:endParaRPr lang="tr-TR" sz="900" b="0" i="0" kern="1200">
              <a:solidFill>
                <a:schemeClr val="tx1"/>
              </a:solidFill>
              <a:effectLst/>
              <a:latin typeface="Segoe UI Light" pitchFamily="34" charset="0"/>
              <a:ea typeface="+mn-ea"/>
              <a:cs typeface="+mn-cs"/>
            </a:endParaRPr>
          </a:p>
          <a:p>
            <a:r>
              <a:rPr lang="en-US" sz="900" b="0" i="0" kern="1200">
                <a:solidFill>
                  <a:schemeClr val="tx1"/>
                </a:solidFill>
                <a:effectLst/>
                <a:latin typeface="Segoe UI Light" pitchFamily="34" charset="0"/>
                <a:ea typeface="+mn-ea"/>
                <a:cs typeface="+mn-cs"/>
              </a:rPr>
              <a:t>Factors taken into account for scheduling decisions include individual and collective resource requirements, hardware/software/policy constraints, affinity and anti-affinity specifications, data locality, inter-workload interference and deadlines.</a:t>
            </a:r>
            <a:endParaRPr lang="tr-TR"/>
          </a:p>
          <a:p>
            <a:r>
              <a:rPr lang="en-US"/>
              <a:t>https://kubernetes.io/docs/concepts/overview/components/#kube-scheduler</a:t>
            </a:r>
            <a:endParaRPr lang="tr-TR"/>
          </a:p>
          <a:p>
            <a:endParaRPr lang="tr-TR"/>
          </a:p>
          <a:p>
            <a:endParaRPr lang="en-US"/>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6/15/2023 3:02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67351454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tr-TR"/>
              <a:t>3- </a:t>
            </a:r>
            <a:r>
              <a:rPr lang="en-US" sz="900" b="0" i="0" kern="1200">
                <a:solidFill>
                  <a:schemeClr val="tx1"/>
                </a:solidFill>
                <a:effectLst/>
                <a:latin typeface="Segoe UI Light" pitchFamily="34" charset="0"/>
                <a:ea typeface="+mn-ea"/>
                <a:cs typeface="+mn-cs"/>
              </a:rPr>
              <a:t>The </a:t>
            </a:r>
            <a:r>
              <a:rPr lang="en-US" sz="900" b="0" i="0" kern="1200" err="1">
                <a:solidFill>
                  <a:schemeClr val="tx1"/>
                </a:solidFill>
                <a:effectLst/>
                <a:latin typeface="Segoe UI Light" pitchFamily="34" charset="0"/>
                <a:ea typeface="+mn-ea"/>
                <a:cs typeface="+mn-cs"/>
              </a:rPr>
              <a:t>kubelet</a:t>
            </a:r>
            <a:r>
              <a:rPr lang="en-US" sz="900" b="0" i="0" kern="1200">
                <a:solidFill>
                  <a:schemeClr val="tx1"/>
                </a:solidFill>
                <a:effectLst/>
                <a:latin typeface="Segoe UI Light" pitchFamily="34" charset="0"/>
                <a:ea typeface="+mn-ea"/>
                <a:cs typeface="+mn-cs"/>
              </a:rPr>
              <a:t> takes a set of </a:t>
            </a:r>
            <a:r>
              <a:rPr lang="en-US" sz="900" b="0" i="0" kern="1200" err="1">
                <a:solidFill>
                  <a:schemeClr val="tx1"/>
                </a:solidFill>
                <a:effectLst/>
                <a:latin typeface="Segoe UI Light" pitchFamily="34" charset="0"/>
                <a:ea typeface="+mn-ea"/>
                <a:cs typeface="+mn-cs"/>
              </a:rPr>
              <a:t>PodSpecs</a:t>
            </a:r>
            <a:r>
              <a:rPr lang="en-US" sz="900" b="0" i="0" kern="1200">
                <a:solidFill>
                  <a:schemeClr val="tx1"/>
                </a:solidFill>
                <a:effectLst/>
                <a:latin typeface="Segoe UI Light" pitchFamily="34" charset="0"/>
                <a:ea typeface="+mn-ea"/>
                <a:cs typeface="+mn-cs"/>
              </a:rPr>
              <a:t> that are provided through various mechanisms (primarily through the </a:t>
            </a:r>
            <a:r>
              <a:rPr lang="en-US" sz="900" b="0" i="0" kern="1200" err="1">
                <a:solidFill>
                  <a:schemeClr val="tx1"/>
                </a:solidFill>
                <a:effectLst/>
                <a:latin typeface="Segoe UI Light" pitchFamily="34" charset="0"/>
                <a:ea typeface="+mn-ea"/>
                <a:cs typeface="+mn-cs"/>
              </a:rPr>
              <a:t>apiserver</a:t>
            </a:r>
            <a:r>
              <a:rPr lang="en-US" sz="900" b="0" i="0" kern="1200">
                <a:solidFill>
                  <a:schemeClr val="tx1"/>
                </a:solidFill>
                <a:effectLst/>
                <a:latin typeface="Segoe UI Light" pitchFamily="34" charset="0"/>
                <a:ea typeface="+mn-ea"/>
                <a:cs typeface="+mn-cs"/>
              </a:rPr>
              <a:t>) and ensures that the containers described in those </a:t>
            </a:r>
            <a:r>
              <a:rPr lang="en-US" sz="900" b="0" i="0" kern="1200" err="1">
                <a:solidFill>
                  <a:schemeClr val="tx1"/>
                </a:solidFill>
                <a:effectLst/>
                <a:latin typeface="Segoe UI Light" pitchFamily="34" charset="0"/>
                <a:ea typeface="+mn-ea"/>
                <a:cs typeface="+mn-cs"/>
              </a:rPr>
              <a:t>PodSpecs</a:t>
            </a:r>
            <a:r>
              <a:rPr lang="en-US" sz="900" b="0" i="0" kern="1200">
                <a:solidFill>
                  <a:schemeClr val="tx1"/>
                </a:solidFill>
                <a:effectLst/>
                <a:latin typeface="Segoe UI Light" pitchFamily="34" charset="0"/>
                <a:ea typeface="+mn-ea"/>
                <a:cs typeface="+mn-cs"/>
              </a:rPr>
              <a:t> are running and healthy. </a:t>
            </a:r>
            <a:r>
              <a:rPr lang="tr-TR" sz="900" b="0" i="0" kern="1200">
                <a:solidFill>
                  <a:schemeClr val="tx1"/>
                </a:solidFill>
                <a:effectLst/>
                <a:latin typeface="Segoe UI Light" pitchFamily="34" charset="0"/>
                <a:ea typeface="+mn-ea"/>
                <a:cs typeface="+mn-cs"/>
              </a:rPr>
              <a:t> </a:t>
            </a:r>
          </a:p>
          <a:p>
            <a:endParaRPr lang="tr-TR" sz="900" b="0" i="0" kern="1200">
              <a:solidFill>
                <a:schemeClr val="tx1"/>
              </a:solidFill>
              <a:effectLst/>
              <a:latin typeface="Segoe UI Light" pitchFamily="34" charset="0"/>
              <a:ea typeface="+mn-ea"/>
              <a:cs typeface="+mn-cs"/>
            </a:endParaRPr>
          </a:p>
          <a:p>
            <a:r>
              <a:rPr lang="en-US"/>
              <a:t>https://kubernetes.io/docs/reference/command-line-tools-reference/kubelet/</a:t>
            </a:r>
            <a:endParaRPr lang="tr-TR"/>
          </a:p>
          <a:p>
            <a:r>
              <a:rPr lang="en-US"/>
              <a:t>https://kubernetes.io/docs/concepts/overview/components/#kubelet</a:t>
            </a:r>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6/15/2023 3:02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94866626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tr-TR" dirty="0"/>
              <a:t>Kube-controller-manager</a:t>
            </a:r>
            <a:r>
              <a:rPr lang="en-US" sz="900" b="0" i="0" kern="1200" dirty="0">
                <a:solidFill>
                  <a:schemeClr val="tx1"/>
                </a:solidFill>
                <a:effectLst/>
                <a:latin typeface="Segoe UI Light" pitchFamily="34" charset="0"/>
                <a:ea typeface="+mn-ea"/>
                <a:cs typeface="+mn-cs"/>
              </a:rPr>
              <a:t> is a daemon that embeds the core control loops shipped with Kubernetes. In applications of robotics and automation, a control loop is a non-terminating loop that regulates the state of the system. In Kubernetes, a controller is a control loop that watches the shared state of the cluster through the </a:t>
            </a:r>
            <a:r>
              <a:rPr lang="en-US" sz="900" b="0" i="0" kern="1200" dirty="0" err="1">
                <a:solidFill>
                  <a:schemeClr val="tx1"/>
                </a:solidFill>
                <a:effectLst/>
                <a:latin typeface="Segoe UI Light" pitchFamily="34" charset="0"/>
                <a:ea typeface="+mn-ea"/>
                <a:cs typeface="+mn-cs"/>
              </a:rPr>
              <a:t>apiserver</a:t>
            </a:r>
            <a:r>
              <a:rPr lang="en-US" sz="900" b="0" i="0" kern="1200" dirty="0">
                <a:solidFill>
                  <a:schemeClr val="tx1"/>
                </a:solidFill>
                <a:effectLst/>
                <a:latin typeface="Segoe UI Light" pitchFamily="34" charset="0"/>
                <a:ea typeface="+mn-ea"/>
                <a:cs typeface="+mn-cs"/>
              </a:rPr>
              <a:t> and makes changes attempting to move the current state towards the desired state. </a:t>
            </a:r>
            <a:endParaRPr lang="en-US" dirty="0"/>
          </a:p>
          <a:p>
            <a:endParaRPr lang="en-US" dirty="0"/>
          </a:p>
          <a:p>
            <a:r>
              <a:rPr lang="en-US" dirty="0"/>
              <a:t>These controllers include:</a:t>
            </a:r>
          </a:p>
          <a:p>
            <a:endParaRPr lang="en-US" dirty="0"/>
          </a:p>
          <a:p>
            <a:r>
              <a:rPr lang="en-US" b="1" dirty="0"/>
              <a:t>Replication Controller</a:t>
            </a:r>
            <a:r>
              <a:rPr lang="en-US" dirty="0"/>
              <a:t>: Responsible for maintaining the correct number of pods for every replication controller object in the system.</a:t>
            </a:r>
            <a:endParaRPr lang="tr-TR" dirty="0"/>
          </a:p>
          <a:p>
            <a:r>
              <a:rPr lang="en-US" dirty="0"/>
              <a:t>Node Controller</a:t>
            </a:r>
            <a:endParaRPr lang="tr-TR"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Endpoints Controller</a:t>
            </a:r>
            <a:endParaRPr lang="tr-TR"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Service Account &amp; Token Controllers</a:t>
            </a:r>
            <a:endParaRPr lang="tr-TR" dirty="0"/>
          </a:p>
          <a:p>
            <a:endParaRPr lang="tr-TR" dirty="0"/>
          </a:p>
          <a:p>
            <a:r>
              <a:rPr lang="en-US" dirty="0"/>
              <a:t>https://kubernetes.io/docs/concepts/overview/components/#kube-controller-manager</a:t>
            </a:r>
            <a:endParaRPr lang="tr-TR" dirty="0"/>
          </a:p>
          <a:p>
            <a:r>
              <a:rPr lang="en-US" dirty="0"/>
              <a:t>https://kubernetes.io/docs/reference/command-line-tools-reference/kube-controller-manager/</a:t>
            </a:r>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6/15/2023 3:02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14462107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kern="1200" dirty="0">
                <a:solidFill>
                  <a:schemeClr val="tx1"/>
                </a:solidFill>
                <a:latin typeface="Segoe UI Light" pitchFamily="34" charset="0"/>
                <a:ea typeface="+mn-ea"/>
                <a:cs typeface="+mn-cs"/>
              </a:rPr>
              <a:t>A </a:t>
            </a:r>
            <a:r>
              <a:rPr lang="en-US" sz="900" kern="1200" dirty="0" err="1">
                <a:solidFill>
                  <a:schemeClr val="tx1"/>
                </a:solidFill>
                <a:latin typeface="Segoe UI Light" pitchFamily="34" charset="0"/>
                <a:ea typeface="+mn-ea"/>
                <a:cs typeface="+mn-cs"/>
              </a:rPr>
              <a:t>ReplicaSet</a:t>
            </a:r>
            <a:r>
              <a:rPr lang="en-US" sz="900" kern="1200" dirty="0">
                <a:solidFill>
                  <a:schemeClr val="tx1"/>
                </a:solidFill>
                <a:latin typeface="Segoe UI Light" pitchFamily="34" charset="0"/>
                <a:ea typeface="+mn-ea"/>
                <a:cs typeface="+mn-cs"/>
              </a:rPr>
              <a:t> acts as a cluster-wide Pod manager, ensuring that the right types and number of Pods are running at all times. </a:t>
            </a:r>
          </a:p>
          <a:p>
            <a:endParaRPr lang="en-US" sz="900" kern="1200" dirty="0">
              <a:solidFill>
                <a:schemeClr val="tx1"/>
              </a:solidFill>
              <a:latin typeface="Segoe UI Light" pitchFamily="34" charset="0"/>
              <a:ea typeface="+mn-ea"/>
              <a:cs typeface="+mn-cs"/>
            </a:endParaRPr>
          </a:p>
          <a:p>
            <a:r>
              <a:rPr lang="en-US" sz="900" kern="1200" dirty="0">
                <a:solidFill>
                  <a:schemeClr val="tx1"/>
                </a:solidFill>
                <a:latin typeface="Segoe UI Light" pitchFamily="34" charset="0"/>
                <a:ea typeface="+mn-ea"/>
                <a:cs typeface="+mn-cs"/>
              </a:rPr>
              <a:t>Because </a:t>
            </a:r>
            <a:r>
              <a:rPr lang="en-US" sz="900" kern="1200" dirty="0" err="1">
                <a:solidFill>
                  <a:schemeClr val="tx1"/>
                </a:solidFill>
                <a:latin typeface="Segoe UI Light" pitchFamily="34" charset="0"/>
                <a:ea typeface="+mn-ea"/>
                <a:cs typeface="+mn-cs"/>
              </a:rPr>
              <a:t>ReplicaSets</a:t>
            </a:r>
            <a:r>
              <a:rPr lang="en-US" sz="900" kern="1200" dirty="0">
                <a:solidFill>
                  <a:schemeClr val="tx1"/>
                </a:solidFill>
                <a:latin typeface="Segoe UI Light" pitchFamily="34" charset="0"/>
                <a:ea typeface="+mn-ea"/>
                <a:cs typeface="+mn-cs"/>
              </a:rPr>
              <a:t> make it easy to create and manage replicated sets of Pods, they are the building blocks used to describe common application deployment patterns and provide the underpinnings of self-healing for our applications at the infrastructure level. Pods managed by </a:t>
            </a:r>
            <a:r>
              <a:rPr lang="en-US" sz="900" kern="1200" dirty="0" err="1">
                <a:solidFill>
                  <a:schemeClr val="tx1"/>
                </a:solidFill>
                <a:latin typeface="Segoe UI Light" pitchFamily="34" charset="0"/>
                <a:ea typeface="+mn-ea"/>
                <a:cs typeface="+mn-cs"/>
              </a:rPr>
              <a:t>ReplicaSets</a:t>
            </a:r>
            <a:r>
              <a:rPr lang="en-US" sz="900" kern="1200" dirty="0">
                <a:solidFill>
                  <a:schemeClr val="tx1"/>
                </a:solidFill>
                <a:latin typeface="Segoe UI Light" pitchFamily="34" charset="0"/>
                <a:ea typeface="+mn-ea"/>
                <a:cs typeface="+mn-cs"/>
              </a:rPr>
              <a:t> are automatically rescheduled under certain failure conditions, such as node failures and network partitions.</a:t>
            </a:r>
          </a:p>
          <a:p>
            <a:endParaRPr lang="en-US" dirty="0"/>
          </a:p>
          <a:p>
            <a:r>
              <a:rPr lang="en-US" dirty="0"/>
              <a:t>The easiest way to think of a </a:t>
            </a:r>
            <a:r>
              <a:rPr lang="en-US" dirty="0" err="1"/>
              <a:t>ReplicaSet</a:t>
            </a:r>
            <a:r>
              <a:rPr lang="en-US" dirty="0"/>
              <a:t> is that it combines a cookie cutter and a desired number of cookies into a single API object. When we define a </a:t>
            </a:r>
            <a:r>
              <a:rPr lang="en-US" dirty="0" err="1"/>
              <a:t>ReplicaSet</a:t>
            </a:r>
            <a:r>
              <a:rPr lang="en-US" dirty="0"/>
              <a:t>, we define a specification for the Pods we want to create (the “cookie cutter”).</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EEC551-8CDA-4EB6-89BB-2A86C9F091C8}" type="datetime8">
              <a:rPr lang="en-US" smtClean="0"/>
              <a:t>6/15/2023 3:02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25</a:t>
            </a:fld>
            <a:endParaRPr lang="en-US"/>
          </a:p>
        </p:txBody>
      </p:sp>
    </p:spTree>
    <p:extLst>
      <p:ext uri="{BB962C8B-B14F-4D97-AF65-F5344CB8AC3E}">
        <p14:creationId xmlns:p14="http://schemas.microsoft.com/office/powerpoint/2010/main" val="191694111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0" i="0" u="none" strike="noStrike" kern="1200" dirty="0">
                <a:solidFill>
                  <a:schemeClr val="tx1"/>
                </a:solidFill>
                <a:effectLst/>
                <a:latin typeface="Segoe UI Light" pitchFamily="34" charset="0"/>
                <a:ea typeface="+mn-ea"/>
                <a:cs typeface="+mn-cs"/>
              </a:rPr>
              <a:t>Deployments are really are what it is all about in a Kubernetes environment.</a:t>
            </a:r>
          </a:p>
          <a:p>
            <a:endParaRPr lang="en-US" sz="900" b="0" i="0" u="none" strike="noStrike" kern="1200" dirty="0">
              <a:solidFill>
                <a:schemeClr val="tx1"/>
              </a:solidFill>
              <a:effectLst/>
              <a:latin typeface="Segoe UI Light" pitchFamily="34" charset="0"/>
              <a:ea typeface="+mn-ea"/>
              <a:cs typeface="+mn-cs"/>
            </a:endParaRPr>
          </a:p>
          <a:p>
            <a:r>
              <a:rPr lang="en-US" sz="900" b="0" i="0" u="none" strike="noStrike" kern="1200" dirty="0">
                <a:solidFill>
                  <a:schemeClr val="tx1"/>
                </a:solidFill>
                <a:effectLst/>
                <a:latin typeface="Segoe UI Light" pitchFamily="34" charset="0"/>
                <a:ea typeface="+mn-ea"/>
                <a:cs typeface="+mn-cs"/>
              </a:rPr>
              <a:t>The deployments instruct the cluster how to create and scale applications. </a:t>
            </a:r>
          </a:p>
          <a:p>
            <a:endParaRPr lang="en-US" sz="900" b="0" i="0" u="none" strike="noStrike" kern="1200" dirty="0">
              <a:solidFill>
                <a:schemeClr val="tx1"/>
              </a:solidFill>
              <a:effectLst/>
              <a:latin typeface="Segoe UI Light" pitchFamily="34" charset="0"/>
              <a:ea typeface="+mn-ea"/>
              <a:cs typeface="+mn-cs"/>
            </a:endParaRPr>
          </a:p>
          <a:p>
            <a:r>
              <a:rPr lang="en-US" sz="900" b="0" i="0" u="none" strike="noStrike" kern="1200" dirty="0">
                <a:solidFill>
                  <a:schemeClr val="tx1"/>
                </a:solidFill>
                <a:effectLst/>
                <a:latin typeface="Segoe UI Light" pitchFamily="34" charset="0"/>
                <a:ea typeface="+mn-ea"/>
                <a:cs typeface="+mn-cs"/>
              </a:rPr>
              <a:t>The deployment controller will monitor instances of an application, and, if it falls short, it will automatically create new instances.</a:t>
            </a:r>
          </a:p>
          <a:p>
            <a:r>
              <a:rPr lang="en-US" sz="900" b="0" i="0" u="none" strike="noStrike" kern="1200" dirty="0">
                <a:solidFill>
                  <a:schemeClr val="tx1"/>
                </a:solidFill>
                <a:effectLst/>
                <a:latin typeface="Segoe UI Light" pitchFamily="34" charset="0"/>
                <a:ea typeface="+mn-ea"/>
                <a:cs typeface="+mn-cs"/>
              </a:rPr>
              <a:t> </a:t>
            </a:r>
          </a:p>
          <a:p>
            <a:r>
              <a:rPr lang="en-US" sz="900" b="0" i="0" u="none" strike="noStrike" kern="1200" dirty="0">
                <a:solidFill>
                  <a:schemeClr val="tx1"/>
                </a:solidFill>
                <a:effectLst/>
                <a:latin typeface="Segoe UI Light" pitchFamily="34" charset="0"/>
                <a:ea typeface="+mn-ea"/>
                <a:cs typeface="+mn-cs"/>
              </a:rPr>
              <a:t>Deployments allow for the creation of multiple replica sets for rolling updates or a rollback</a:t>
            </a:r>
          </a:p>
          <a:p>
            <a:endParaRPr lang="en-US" sz="900" b="0" i="0" u="none" strike="noStrike" kern="1200" dirty="0">
              <a:solidFill>
                <a:schemeClr val="tx1"/>
              </a:solidFill>
              <a:effectLst/>
              <a:latin typeface="Segoe UI Light" pitchFamily="34" charset="0"/>
              <a:ea typeface="+mn-ea"/>
              <a:cs typeface="+mn-cs"/>
            </a:endParaRPr>
          </a:p>
          <a:p>
            <a:endParaRPr lang="en-US" sz="900" b="0" i="0" u="none" strike="noStrike" kern="1200" dirty="0">
              <a:solidFill>
                <a:schemeClr val="tx1"/>
              </a:solidFill>
              <a:effectLst/>
              <a:latin typeface="Segoe UI Light" pitchFamily="34" charset="0"/>
              <a:ea typeface="+mn-ea"/>
              <a:cs typeface="+mn-cs"/>
            </a:endParaRPr>
          </a:p>
          <a:p>
            <a:r>
              <a:rPr lang="en-US" sz="900" b="0" i="0" u="none" strike="noStrike" kern="1200" dirty="0">
                <a:solidFill>
                  <a:schemeClr val="tx1"/>
                </a:solidFill>
                <a:effectLst/>
                <a:latin typeface="Segoe UI Light" pitchFamily="34" charset="0"/>
                <a:ea typeface="+mn-ea"/>
                <a:cs typeface="+mn-cs"/>
              </a:rPr>
              <a:t>A </a:t>
            </a:r>
            <a:r>
              <a:rPr lang="en-US" sz="900" b="0" i="1" u="none" strike="noStrike" kern="1200" dirty="0">
                <a:solidFill>
                  <a:schemeClr val="tx1"/>
                </a:solidFill>
                <a:effectLst/>
                <a:latin typeface="Segoe UI Light" pitchFamily="34" charset="0"/>
                <a:ea typeface="+mn-ea"/>
                <a:cs typeface="+mn-cs"/>
              </a:rPr>
              <a:t>deployment</a:t>
            </a:r>
            <a:r>
              <a:rPr lang="en-US" sz="900" b="0" i="0" u="none" strike="noStrike" kern="1200" dirty="0">
                <a:solidFill>
                  <a:schemeClr val="tx1"/>
                </a:solidFill>
                <a:effectLst/>
                <a:latin typeface="Segoe UI Light" pitchFamily="34" charset="0"/>
                <a:ea typeface="+mn-ea"/>
                <a:cs typeface="+mn-cs"/>
              </a:rPr>
              <a:t> represents one or more identical pods, managed by the Kubernetes Deployment Controller. A deployment defines the number of </a:t>
            </a:r>
            <a:r>
              <a:rPr lang="en-US" sz="900" b="0" i="1" u="none" strike="noStrike" kern="1200" dirty="0">
                <a:solidFill>
                  <a:schemeClr val="tx1"/>
                </a:solidFill>
                <a:effectLst/>
                <a:latin typeface="Segoe UI Light" pitchFamily="34" charset="0"/>
                <a:ea typeface="+mn-ea"/>
                <a:cs typeface="+mn-cs"/>
              </a:rPr>
              <a:t>replicas</a:t>
            </a:r>
            <a:r>
              <a:rPr lang="en-US" sz="900" b="0" i="0" u="none" strike="noStrike" kern="1200" dirty="0">
                <a:solidFill>
                  <a:schemeClr val="tx1"/>
                </a:solidFill>
                <a:effectLst/>
                <a:latin typeface="Segoe UI Light" pitchFamily="34" charset="0"/>
                <a:ea typeface="+mn-ea"/>
                <a:cs typeface="+mn-cs"/>
              </a:rPr>
              <a:t> (pods) to create, and the Kubernetes Scheduler ensures that if pods or nodes encounter problems, additional pods are scheduled on healthy nodes.</a:t>
            </a:r>
          </a:p>
          <a:p>
            <a:endParaRPr lang="en-US" sz="900" b="0" i="0" u="none" strike="noStrike" kern="1200" dirty="0">
              <a:solidFill>
                <a:schemeClr val="tx1"/>
              </a:solidFill>
              <a:effectLst/>
              <a:latin typeface="Segoe UI Light" pitchFamily="34" charset="0"/>
              <a:ea typeface="+mn-ea"/>
              <a:cs typeface="+mn-cs"/>
            </a:endParaRPr>
          </a:p>
          <a:p>
            <a:r>
              <a:rPr lang="en-US" sz="900" b="0" i="0" u="none" strike="noStrike" kern="1200" dirty="0">
                <a:solidFill>
                  <a:schemeClr val="tx1"/>
                </a:solidFill>
                <a:effectLst/>
                <a:latin typeface="Segoe UI Light" pitchFamily="34" charset="0"/>
                <a:ea typeface="+mn-ea"/>
                <a:cs typeface="+mn-cs"/>
              </a:rPr>
              <a:t>You can update deployments to change the configuration of pods, container image used, or attached storage. The Deployment Controller drains and terminates a given number of replicas, creates replicas from the new deployment definition, and continues the process until all replicas in the deployment are updated.</a:t>
            </a:r>
          </a:p>
          <a:p>
            <a:endParaRPr lang="en-US" sz="900" b="0" i="0" u="none" strike="noStrike" kern="1200" dirty="0">
              <a:solidFill>
                <a:schemeClr val="tx1"/>
              </a:solidFill>
              <a:effectLst/>
              <a:latin typeface="Segoe UI Light" pitchFamily="34" charset="0"/>
              <a:ea typeface="+mn-ea"/>
              <a:cs typeface="+mn-cs"/>
            </a:endParaRPr>
          </a:p>
          <a:p>
            <a:r>
              <a:rPr lang="en-US" sz="900" b="0" i="0" u="none" strike="noStrike" kern="1200" dirty="0">
                <a:solidFill>
                  <a:schemeClr val="tx1"/>
                </a:solidFill>
                <a:effectLst/>
                <a:latin typeface="Segoe UI Light" pitchFamily="34" charset="0"/>
                <a:ea typeface="+mn-ea"/>
                <a:cs typeface="+mn-cs"/>
              </a:rPr>
              <a:t>Most stateless applications in AKS should use the deployment model rather than scheduling individual pods. Kubernetes can monitor the health and status of deployments to ensure that the required number of replicas run within the cluster. When you only schedule individual pods, the pods aren't restarted if they encounter a problem, and aren't rescheduled on healthy nodes if their current node encounters a problem.</a:t>
            </a:r>
          </a:p>
          <a:p>
            <a:endParaRPr lang="en-US" sz="900" b="0" i="0" u="none" strike="noStrike" kern="1200" dirty="0">
              <a:solidFill>
                <a:schemeClr val="tx1"/>
              </a:solidFill>
              <a:effectLst/>
              <a:latin typeface="Segoe UI Light" pitchFamily="34" charset="0"/>
              <a:ea typeface="+mn-ea"/>
              <a:cs typeface="+mn-cs"/>
            </a:endParaRPr>
          </a:p>
          <a:p>
            <a:r>
              <a:rPr lang="en-US" sz="900" b="0" i="0" u="none" strike="noStrike" kern="1200" dirty="0">
                <a:solidFill>
                  <a:schemeClr val="tx1"/>
                </a:solidFill>
                <a:effectLst/>
                <a:latin typeface="Segoe UI Light" pitchFamily="34" charset="0"/>
                <a:ea typeface="+mn-ea"/>
                <a:cs typeface="+mn-cs"/>
              </a:rPr>
              <a:t>If an application requires a quorum of instances to always be available for management decisions to be made, you don't want an update process to disrupt that ability. </a:t>
            </a:r>
            <a:r>
              <a:rPr lang="en-US" sz="900" b="0" i="1" u="none" strike="noStrike" kern="1200" dirty="0">
                <a:solidFill>
                  <a:schemeClr val="tx1"/>
                </a:solidFill>
                <a:effectLst/>
                <a:latin typeface="Segoe UI Light" pitchFamily="34" charset="0"/>
                <a:ea typeface="+mn-ea"/>
                <a:cs typeface="+mn-cs"/>
              </a:rPr>
              <a:t>Pod Disruption Budgets</a:t>
            </a:r>
            <a:r>
              <a:rPr lang="en-US" sz="900" b="0" i="0" u="none" strike="noStrike" kern="1200" dirty="0">
                <a:solidFill>
                  <a:schemeClr val="tx1"/>
                </a:solidFill>
                <a:effectLst/>
                <a:latin typeface="Segoe UI Light" pitchFamily="34" charset="0"/>
                <a:ea typeface="+mn-ea"/>
                <a:cs typeface="+mn-cs"/>
              </a:rPr>
              <a:t> can be used to define how many replicas in a deployment can be taken down during an update or node upgrade. For example, if you have </a:t>
            </a:r>
            <a:r>
              <a:rPr lang="en-US" sz="900" b="0" i="1" u="none" strike="noStrike" kern="1200" dirty="0">
                <a:solidFill>
                  <a:schemeClr val="tx1"/>
                </a:solidFill>
                <a:effectLst/>
                <a:latin typeface="Segoe UI Light" pitchFamily="34" charset="0"/>
                <a:ea typeface="+mn-ea"/>
                <a:cs typeface="+mn-cs"/>
              </a:rPr>
              <a:t>5</a:t>
            </a:r>
            <a:r>
              <a:rPr lang="en-US" sz="900" b="0" i="0" u="none" strike="noStrike" kern="1200" dirty="0">
                <a:solidFill>
                  <a:schemeClr val="tx1"/>
                </a:solidFill>
                <a:effectLst/>
                <a:latin typeface="Segoe UI Light" pitchFamily="34" charset="0"/>
                <a:ea typeface="+mn-ea"/>
                <a:cs typeface="+mn-cs"/>
              </a:rPr>
              <a:t> replicas in your deployment, you can define a pod disruption of </a:t>
            </a:r>
            <a:r>
              <a:rPr lang="en-US" sz="900" b="0" i="1" u="none" strike="noStrike" kern="1200" dirty="0">
                <a:solidFill>
                  <a:schemeClr val="tx1"/>
                </a:solidFill>
                <a:effectLst/>
                <a:latin typeface="Segoe UI Light" pitchFamily="34" charset="0"/>
                <a:ea typeface="+mn-ea"/>
                <a:cs typeface="+mn-cs"/>
              </a:rPr>
              <a:t>4</a:t>
            </a:r>
            <a:r>
              <a:rPr lang="en-US" sz="900" b="0" i="0" u="none" strike="noStrike" kern="1200" dirty="0">
                <a:solidFill>
                  <a:schemeClr val="tx1"/>
                </a:solidFill>
                <a:effectLst/>
                <a:latin typeface="Segoe UI Light" pitchFamily="34" charset="0"/>
                <a:ea typeface="+mn-ea"/>
                <a:cs typeface="+mn-cs"/>
              </a:rPr>
              <a:t> to only permit one replica from being deleted/rescheduled at a time. As with pod resource limits, a best practice is to define pod disruption budgets on applications that require a minimum number of replicas to always be present.</a:t>
            </a:r>
          </a:p>
          <a:p>
            <a:endParaRPr lang="en-US" sz="900" b="0" i="0" u="none" strike="noStrike" kern="1200" dirty="0">
              <a:solidFill>
                <a:schemeClr val="tx1"/>
              </a:solidFill>
              <a:effectLst/>
              <a:latin typeface="Segoe UI Light" pitchFamily="34" charset="0"/>
              <a:ea typeface="+mn-ea"/>
              <a:cs typeface="+mn-cs"/>
            </a:endParaRPr>
          </a:p>
          <a:p>
            <a:r>
              <a:rPr lang="en-US" sz="900" b="0" i="0" u="none" strike="noStrike" kern="1200" dirty="0">
                <a:solidFill>
                  <a:schemeClr val="tx1"/>
                </a:solidFill>
                <a:effectLst/>
                <a:latin typeface="Segoe UI Light" pitchFamily="34" charset="0"/>
                <a:ea typeface="+mn-ea"/>
                <a:cs typeface="+mn-cs"/>
              </a:rPr>
              <a:t>Deployments are typically created and managed with </a:t>
            </a:r>
            <a:r>
              <a:rPr lang="en-US" dirty="0" err="1"/>
              <a:t>kubectl</a:t>
            </a:r>
            <a:r>
              <a:rPr lang="en-US" dirty="0"/>
              <a:t> create</a:t>
            </a:r>
            <a:r>
              <a:rPr lang="en-US" sz="900" b="0" i="0" u="none" strike="noStrike" kern="1200" dirty="0">
                <a:solidFill>
                  <a:schemeClr val="tx1"/>
                </a:solidFill>
                <a:effectLst/>
                <a:latin typeface="Segoe UI Light" pitchFamily="34" charset="0"/>
                <a:ea typeface="+mn-ea"/>
                <a:cs typeface="+mn-cs"/>
              </a:rPr>
              <a:t> or </a:t>
            </a:r>
            <a:r>
              <a:rPr lang="en-US" dirty="0" err="1"/>
              <a:t>kubectl</a:t>
            </a:r>
            <a:r>
              <a:rPr lang="en-US" dirty="0"/>
              <a:t> apply</a:t>
            </a:r>
            <a:r>
              <a:rPr lang="en-US" sz="900" b="0" i="0" u="none" strike="noStrike" kern="1200" dirty="0">
                <a:solidFill>
                  <a:schemeClr val="tx1"/>
                </a:solidFill>
                <a:effectLst/>
                <a:latin typeface="Segoe UI Light" pitchFamily="34" charset="0"/>
                <a:ea typeface="+mn-ea"/>
                <a:cs typeface="+mn-cs"/>
              </a:rPr>
              <a:t>. To create a deployment, you define a manifest file in the YAML (YAML </a:t>
            </a:r>
            <a:r>
              <a:rPr lang="en-US" sz="900" b="0" i="0" u="none" strike="noStrike" kern="1200" dirty="0" err="1">
                <a:solidFill>
                  <a:schemeClr val="tx1"/>
                </a:solidFill>
                <a:effectLst/>
                <a:latin typeface="Segoe UI Light" pitchFamily="34" charset="0"/>
                <a:ea typeface="+mn-ea"/>
                <a:cs typeface="+mn-cs"/>
              </a:rPr>
              <a:t>Ain't</a:t>
            </a:r>
            <a:r>
              <a:rPr lang="en-US" sz="900" b="0" i="0" u="none" strike="noStrike" kern="1200" dirty="0">
                <a:solidFill>
                  <a:schemeClr val="tx1"/>
                </a:solidFill>
                <a:effectLst/>
                <a:latin typeface="Segoe UI Light" pitchFamily="34" charset="0"/>
                <a:ea typeface="+mn-ea"/>
                <a:cs typeface="+mn-cs"/>
              </a:rPr>
              <a:t> Markup Language) format. The following example creates a basic deployment of the NGINX web server. The deployment specifies </a:t>
            </a:r>
            <a:r>
              <a:rPr lang="en-US" sz="900" b="0" i="1" u="none" strike="noStrike" kern="1200" dirty="0">
                <a:solidFill>
                  <a:schemeClr val="tx1"/>
                </a:solidFill>
                <a:effectLst/>
                <a:latin typeface="Segoe UI Light" pitchFamily="34" charset="0"/>
                <a:ea typeface="+mn-ea"/>
                <a:cs typeface="+mn-cs"/>
              </a:rPr>
              <a:t>3</a:t>
            </a:r>
            <a:r>
              <a:rPr lang="en-US" sz="900" b="0" i="0" u="none" strike="noStrike" kern="1200" dirty="0">
                <a:solidFill>
                  <a:schemeClr val="tx1"/>
                </a:solidFill>
                <a:effectLst/>
                <a:latin typeface="Segoe UI Light" pitchFamily="34" charset="0"/>
                <a:ea typeface="+mn-ea"/>
                <a:cs typeface="+mn-cs"/>
              </a:rPr>
              <a:t> replicas to be created, and that port </a:t>
            </a:r>
            <a:r>
              <a:rPr lang="en-US" sz="900" b="0" i="1" u="none" strike="noStrike" kern="1200" dirty="0">
                <a:solidFill>
                  <a:schemeClr val="tx1"/>
                </a:solidFill>
                <a:effectLst/>
                <a:latin typeface="Segoe UI Light" pitchFamily="34" charset="0"/>
                <a:ea typeface="+mn-ea"/>
                <a:cs typeface="+mn-cs"/>
              </a:rPr>
              <a:t>80</a:t>
            </a:r>
            <a:r>
              <a:rPr lang="en-US" sz="900" b="0" i="0" u="none" strike="noStrike" kern="1200" dirty="0">
                <a:solidFill>
                  <a:schemeClr val="tx1"/>
                </a:solidFill>
                <a:effectLst/>
                <a:latin typeface="Segoe UI Light" pitchFamily="34" charset="0"/>
                <a:ea typeface="+mn-ea"/>
                <a:cs typeface="+mn-cs"/>
              </a:rPr>
              <a:t> be open on the container. Resource requests and limits are also defined for CPU and memory.</a:t>
            </a:r>
          </a:p>
          <a:p>
            <a:endParaRPr lang="en-US" sz="900" b="0" i="0" u="none" strike="noStrike" kern="1200" dirty="0">
              <a:solidFill>
                <a:schemeClr val="tx1"/>
              </a:solidFill>
              <a:effectLst/>
              <a:latin typeface="Segoe UI Light" pitchFamily="34" charset="0"/>
              <a:ea typeface="+mn-ea"/>
              <a:cs typeface="+mn-cs"/>
            </a:endParaRPr>
          </a:p>
          <a:p>
            <a:r>
              <a:rPr lang="en-US" dirty="0" err="1"/>
              <a:t>apiVersion</a:t>
            </a:r>
            <a:r>
              <a:rPr lang="en-US" dirty="0"/>
              <a:t>: apps/v1</a:t>
            </a:r>
          </a:p>
          <a:p>
            <a:r>
              <a:rPr lang="en-US" dirty="0"/>
              <a:t>kind: Deployment</a:t>
            </a:r>
          </a:p>
          <a:p>
            <a:r>
              <a:rPr lang="en-US" dirty="0"/>
              <a:t>metadata:</a:t>
            </a:r>
          </a:p>
          <a:p>
            <a:r>
              <a:rPr lang="en-US" dirty="0"/>
              <a:t>  name: </a:t>
            </a:r>
            <a:r>
              <a:rPr lang="en-US" dirty="0" err="1"/>
              <a:t>nginx</a:t>
            </a:r>
            <a:endParaRPr lang="en-US" dirty="0"/>
          </a:p>
          <a:p>
            <a:r>
              <a:rPr lang="en-US" dirty="0"/>
              <a:t>spec:</a:t>
            </a:r>
          </a:p>
          <a:p>
            <a:r>
              <a:rPr lang="en-US" dirty="0"/>
              <a:t>  replicas: 3</a:t>
            </a:r>
          </a:p>
          <a:p>
            <a:r>
              <a:rPr lang="en-US" dirty="0"/>
              <a:t>  selector:</a:t>
            </a:r>
          </a:p>
          <a:p>
            <a:r>
              <a:rPr lang="en-US" dirty="0"/>
              <a:t>    </a:t>
            </a:r>
            <a:r>
              <a:rPr lang="en-US" dirty="0" err="1"/>
              <a:t>matchLabels</a:t>
            </a:r>
            <a:r>
              <a:rPr lang="en-US" dirty="0"/>
              <a:t>:</a:t>
            </a:r>
          </a:p>
          <a:p>
            <a:r>
              <a:rPr lang="en-US" dirty="0"/>
              <a:t>      app: </a:t>
            </a:r>
            <a:r>
              <a:rPr lang="en-US" dirty="0" err="1"/>
              <a:t>nginx</a:t>
            </a:r>
            <a:endParaRPr lang="en-US" dirty="0"/>
          </a:p>
          <a:p>
            <a:r>
              <a:rPr lang="en-US" dirty="0"/>
              <a:t>  template:</a:t>
            </a:r>
          </a:p>
          <a:p>
            <a:r>
              <a:rPr lang="en-US" dirty="0"/>
              <a:t>    metadata:</a:t>
            </a:r>
          </a:p>
          <a:p>
            <a:r>
              <a:rPr lang="en-US" dirty="0"/>
              <a:t>      labels:</a:t>
            </a:r>
          </a:p>
          <a:p>
            <a:r>
              <a:rPr lang="en-US" dirty="0"/>
              <a:t>        app: </a:t>
            </a:r>
            <a:r>
              <a:rPr lang="en-US" dirty="0" err="1"/>
              <a:t>nginx</a:t>
            </a:r>
            <a:endParaRPr lang="en-US" dirty="0"/>
          </a:p>
          <a:p>
            <a:r>
              <a:rPr lang="en-US" dirty="0"/>
              <a:t>    spec:</a:t>
            </a:r>
          </a:p>
          <a:p>
            <a:r>
              <a:rPr lang="en-US" dirty="0"/>
              <a:t>      containers:</a:t>
            </a:r>
          </a:p>
          <a:p>
            <a:r>
              <a:rPr lang="en-US" dirty="0"/>
              <a:t>      - name: </a:t>
            </a:r>
            <a:r>
              <a:rPr lang="en-US" dirty="0" err="1"/>
              <a:t>nginx</a:t>
            </a:r>
            <a:endParaRPr lang="en-US" dirty="0"/>
          </a:p>
          <a:p>
            <a:r>
              <a:rPr lang="en-US" dirty="0"/>
              <a:t>        image: nginx:1.15.2</a:t>
            </a:r>
          </a:p>
          <a:p>
            <a:r>
              <a:rPr lang="en-US" dirty="0"/>
              <a:t>        ports:</a:t>
            </a:r>
          </a:p>
          <a:p>
            <a:r>
              <a:rPr lang="en-US" dirty="0"/>
              <a:t>        - </a:t>
            </a:r>
            <a:r>
              <a:rPr lang="en-US" dirty="0" err="1"/>
              <a:t>containerPort</a:t>
            </a:r>
            <a:r>
              <a:rPr lang="en-US" dirty="0"/>
              <a:t>: 80</a:t>
            </a:r>
          </a:p>
          <a:p>
            <a:r>
              <a:rPr lang="en-US" dirty="0"/>
              <a:t>        resources:</a:t>
            </a:r>
          </a:p>
          <a:p>
            <a:r>
              <a:rPr lang="en-US" dirty="0"/>
              <a:t>          requests:</a:t>
            </a:r>
          </a:p>
          <a:p>
            <a:r>
              <a:rPr lang="en-US" dirty="0"/>
              <a:t>            </a:t>
            </a:r>
            <a:r>
              <a:rPr lang="en-US" dirty="0" err="1"/>
              <a:t>cpu</a:t>
            </a:r>
            <a:r>
              <a:rPr lang="en-US" dirty="0"/>
              <a:t>: 250m</a:t>
            </a:r>
          </a:p>
          <a:p>
            <a:r>
              <a:rPr lang="en-US" dirty="0"/>
              <a:t>            memory: 64Mi</a:t>
            </a:r>
          </a:p>
          <a:p>
            <a:r>
              <a:rPr lang="en-US" dirty="0"/>
              <a:t>          limits:</a:t>
            </a:r>
          </a:p>
          <a:p>
            <a:r>
              <a:rPr lang="en-US" dirty="0"/>
              <a:t>            </a:t>
            </a:r>
            <a:r>
              <a:rPr lang="en-US" dirty="0" err="1"/>
              <a:t>cpu</a:t>
            </a:r>
            <a:r>
              <a:rPr lang="en-US" dirty="0"/>
              <a:t>: 500m</a:t>
            </a:r>
          </a:p>
          <a:p>
            <a:r>
              <a:rPr lang="en-US" dirty="0"/>
              <a:t>            memory: 256Mi</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EEC551-8CDA-4EB6-89BB-2A86C9F091C8}" type="datetime8">
              <a:rPr lang="en-US" smtClean="0"/>
              <a:t>6/15/2023 3:02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26</a:t>
            </a:fld>
            <a:endParaRPr lang="en-US"/>
          </a:p>
        </p:txBody>
      </p:sp>
    </p:spTree>
    <p:extLst>
      <p:ext uri="{BB962C8B-B14F-4D97-AF65-F5344CB8AC3E}">
        <p14:creationId xmlns:p14="http://schemas.microsoft.com/office/powerpoint/2010/main" val="383182295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spcAft>
                <a:spcPts val="600"/>
              </a:spcAft>
              <a:defRPr/>
            </a:pPr>
            <a:r>
              <a:rPr lang="en-US" sz="900" dirty="0"/>
              <a:t>Originally designed by Google and is now maintained by the Cloud Native Computing Foundation (CNCF).</a:t>
            </a:r>
          </a:p>
          <a:p>
            <a:pPr lvl="0">
              <a:spcAft>
                <a:spcPts val="600"/>
              </a:spcAft>
              <a:defRPr/>
            </a:pPr>
            <a:r>
              <a:rPr lang="en-US" sz="900" dirty="0"/>
              <a:t>Google still actively involved</a:t>
            </a:r>
          </a:p>
          <a:p>
            <a:pPr lvl="0">
              <a:spcAft>
                <a:spcPts val="600"/>
              </a:spcAft>
              <a:defRPr/>
            </a:pPr>
            <a:r>
              <a:rPr lang="en-US" sz="900" dirty="0"/>
              <a:t>Kubernetes v1.0 was released on July, 2015 by Joe Beda, Brendan Burns and Craig </a:t>
            </a:r>
            <a:r>
              <a:rPr lang="en-US" sz="900" dirty="0" err="1"/>
              <a:t>McLuckie</a:t>
            </a:r>
            <a:endParaRPr lang="en-US" sz="900" dirty="0"/>
          </a:p>
          <a:p>
            <a:pPr lvl="0">
              <a:spcAft>
                <a:spcPts val="600"/>
              </a:spcAft>
              <a:defRPr/>
            </a:pPr>
            <a:r>
              <a:rPr lang="en-US" sz="900" dirty="0">
                <a:solidFill>
                  <a:srgbClr val="505050"/>
                </a:solidFill>
              </a:rPr>
              <a:t>Most discussed repo in GitHub last year. </a:t>
            </a:r>
          </a:p>
          <a:p>
            <a:pPr lvl="0">
              <a:spcAft>
                <a:spcPts val="600"/>
              </a:spcAft>
              <a:defRPr/>
            </a:pPr>
            <a:r>
              <a:rPr lang="en-US" sz="900" dirty="0">
                <a:solidFill>
                  <a:srgbClr val="505050"/>
                </a:solidFill>
              </a:rPr>
              <a:t>Over 1,700 authors and releases every three month</a:t>
            </a:r>
          </a:p>
          <a:p>
            <a:pPr lvl="0">
              <a:spcAft>
                <a:spcPts val="600"/>
              </a:spcAft>
              <a:defRPr/>
            </a:pPr>
            <a:endParaRPr lang="en-US" sz="900" dirty="0">
              <a:solidFill>
                <a:srgbClr val="505050"/>
              </a:solidFill>
            </a:endParaRPr>
          </a:p>
          <a:p>
            <a:pPr lvl="0">
              <a:spcAft>
                <a:spcPts val="600"/>
              </a:spcAft>
              <a:defRPr/>
            </a:pPr>
            <a:r>
              <a:rPr lang="en-US" sz="900" dirty="0">
                <a:solidFill>
                  <a:srgbClr val="505050"/>
                </a:solidFill>
                <a:hlinkClick r:id="rId3"/>
              </a:rPr>
              <a:t>Large-scale cluster management at Google with Borg</a:t>
            </a:r>
            <a:r>
              <a:rPr lang="en-US" sz="900" dirty="0">
                <a:solidFill>
                  <a:srgbClr val="505050"/>
                </a:solidFill>
              </a:rPr>
              <a:t> </a:t>
            </a:r>
          </a:p>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101605F0-F4FA-453C-99F4-6D9D6C769866}" type="datetime8">
              <a:rPr lang="en-US" smtClean="0"/>
              <a:t>6/15/2023 3:02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27</a:t>
            </a:fld>
            <a:endParaRPr lang="en-US"/>
          </a:p>
        </p:txBody>
      </p:sp>
    </p:spTree>
    <p:extLst>
      <p:ext uri="{BB962C8B-B14F-4D97-AF65-F5344CB8AC3E}">
        <p14:creationId xmlns:p14="http://schemas.microsoft.com/office/powerpoint/2010/main" val="254414080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spcAft>
                <a:spcPts val="600"/>
              </a:spcAft>
              <a:defRPr/>
            </a:pPr>
            <a:r>
              <a:rPr lang="en-US" sz="900"/>
              <a:t>Originally designed by Google and is now maintained by the Cloud Native Computing Foundation (CNCF).</a:t>
            </a:r>
          </a:p>
          <a:p>
            <a:pPr lvl="0">
              <a:spcAft>
                <a:spcPts val="600"/>
              </a:spcAft>
              <a:defRPr/>
            </a:pPr>
            <a:r>
              <a:rPr lang="en-US" sz="900"/>
              <a:t>Google still actively involved</a:t>
            </a:r>
          </a:p>
          <a:p>
            <a:pPr lvl="0">
              <a:spcAft>
                <a:spcPts val="600"/>
              </a:spcAft>
              <a:defRPr/>
            </a:pPr>
            <a:r>
              <a:rPr lang="en-US" sz="900"/>
              <a:t>Kubernetes v1.0 was released on July, 2015 by Joe Beda, Brendan Burns and Craig </a:t>
            </a:r>
            <a:r>
              <a:rPr lang="en-US" sz="900" err="1"/>
              <a:t>McLuckie</a:t>
            </a:r>
            <a:endParaRPr lang="en-US" sz="900"/>
          </a:p>
          <a:p>
            <a:pPr lvl="0">
              <a:spcAft>
                <a:spcPts val="600"/>
              </a:spcAft>
              <a:defRPr/>
            </a:pPr>
            <a:r>
              <a:rPr lang="en-US" sz="900">
                <a:solidFill>
                  <a:srgbClr val="505050"/>
                </a:solidFill>
              </a:rPr>
              <a:t>Most discussed repo in GitHub last year. </a:t>
            </a:r>
          </a:p>
          <a:p>
            <a:pPr lvl="0">
              <a:spcAft>
                <a:spcPts val="600"/>
              </a:spcAft>
              <a:defRPr/>
            </a:pPr>
            <a:r>
              <a:rPr lang="en-US" sz="900">
                <a:solidFill>
                  <a:srgbClr val="505050"/>
                </a:solidFill>
              </a:rPr>
              <a:t>Over 1,700 authors and releases every three month</a:t>
            </a:r>
          </a:p>
          <a:p>
            <a:pPr lvl="0">
              <a:spcAft>
                <a:spcPts val="600"/>
              </a:spcAft>
              <a:defRPr/>
            </a:pPr>
            <a:endParaRPr lang="en-US" sz="900">
              <a:solidFill>
                <a:srgbClr val="505050"/>
              </a:solidFill>
            </a:endParaRPr>
          </a:p>
          <a:p>
            <a:pPr lvl="0">
              <a:spcAft>
                <a:spcPts val="600"/>
              </a:spcAft>
              <a:defRPr/>
            </a:pPr>
            <a:r>
              <a:rPr lang="en-US" sz="900">
                <a:solidFill>
                  <a:srgbClr val="505050"/>
                </a:solidFill>
                <a:hlinkClick r:id="rId3"/>
              </a:rPr>
              <a:t>Large-scale cluster management at Google with Borg</a:t>
            </a:r>
            <a:r>
              <a:rPr lang="en-US" sz="900">
                <a:solidFill>
                  <a:srgbClr val="505050"/>
                </a:solidFill>
              </a:rPr>
              <a:t> </a:t>
            </a:r>
          </a:p>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101605F0-F4FA-453C-99F4-6D9D6C769866}" type="datetime8">
              <a:rPr lang="en-US" smtClean="0"/>
              <a:t>6/15/2023 3:02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28</a:t>
            </a:fld>
            <a:endParaRPr lang="en-US"/>
          </a:p>
        </p:txBody>
      </p:sp>
    </p:spTree>
    <p:extLst>
      <p:ext uri="{BB962C8B-B14F-4D97-AF65-F5344CB8AC3E}">
        <p14:creationId xmlns:p14="http://schemas.microsoft.com/office/powerpoint/2010/main" val="406890567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sz="900" b="1" i="0" kern="1200" dirty="0">
                <a:solidFill>
                  <a:schemeClr val="tx1"/>
                </a:solidFill>
                <a:effectLst/>
                <a:latin typeface="Segoe UI Light" pitchFamily="34" charset="0"/>
                <a:ea typeface="+mn-ea"/>
                <a:cs typeface="+mn-cs"/>
              </a:rPr>
              <a:t>Reference: </a:t>
            </a:r>
            <a:r>
              <a:rPr lang="en-US" sz="900" b="0" i="0" kern="1200" dirty="0">
                <a:solidFill>
                  <a:schemeClr val="tx1"/>
                </a:solidFill>
                <a:effectLst/>
                <a:latin typeface="Segoe UI Light" pitchFamily="34" charset="0"/>
                <a:ea typeface="+mn-ea"/>
                <a:cs typeface="+mn-cs"/>
              </a:rPr>
              <a:t>https://azure.microsoft.com/en-us/pricing/details/kubernetes-service/ </a:t>
            </a:r>
          </a:p>
          <a:p>
            <a:pPr marL="0" marR="0" lvl="0" indent="0" algn="l" defTabSz="932742" rtl="0" eaLnBrk="1" fontAlgn="auto" latinLnBrk="0" hangingPunct="1">
              <a:lnSpc>
                <a:spcPct val="90000"/>
              </a:lnSpc>
              <a:spcBef>
                <a:spcPts val="0"/>
              </a:spcBef>
              <a:spcAft>
                <a:spcPts val="340"/>
              </a:spcAft>
              <a:buClrTx/>
              <a:buSzTx/>
              <a:buFontTx/>
              <a:buNone/>
              <a:tabLst/>
              <a:defRPr/>
            </a:pPr>
            <a:endParaRPr lang="en-US" sz="900" b="0" i="0" kern="1200" dirty="0">
              <a:solidFill>
                <a:schemeClr val="tx1"/>
              </a:solidFill>
              <a:effectLst/>
              <a:latin typeface="Segoe UI Light" pitchFamily="34" charset="0"/>
              <a:ea typeface="+mn-ea"/>
              <a:cs typeface="+mn-cs"/>
            </a:endParaRPr>
          </a:p>
          <a:p>
            <a:pPr marL="342900" indent="-342900">
              <a:lnSpc>
                <a:spcPct val="150000"/>
              </a:lnSpc>
              <a:buFont typeface="Wingdings" panose="05000000000000000000" pitchFamily="2" charset="2"/>
              <a:buChar char="§"/>
            </a:pPr>
            <a:r>
              <a:rPr lang="en-US" sz="900" kern="1200" dirty="0">
                <a:solidFill>
                  <a:srgbClr val="323237"/>
                </a:solidFill>
                <a:latin typeface="Segoe UI Light" pitchFamily="34" charset="0"/>
                <a:ea typeface="+mn-ea"/>
                <a:cs typeface="+mn-cs"/>
              </a:rPr>
              <a:t>Azure Kubernetes Service (AKS) is a free container service that simplifies the deployment, management, and operations of Kubernetes as a fully managed Kubernetes container orchestrator service. </a:t>
            </a:r>
          </a:p>
          <a:p>
            <a:pPr marL="342900" indent="-342900">
              <a:lnSpc>
                <a:spcPct val="150000"/>
              </a:lnSpc>
              <a:buFont typeface="Wingdings" panose="05000000000000000000" pitchFamily="2" charset="2"/>
              <a:buChar char="§"/>
            </a:pPr>
            <a:r>
              <a:rPr lang="en-US" sz="900" kern="1200" dirty="0">
                <a:solidFill>
                  <a:srgbClr val="323237"/>
                </a:solidFill>
                <a:latin typeface="Segoe UI Light" pitchFamily="34" charset="0"/>
                <a:ea typeface="+mn-ea"/>
                <a:cs typeface="+mn-cs"/>
              </a:rPr>
              <a:t>Paying for only the virtual machines, and associated storage and networking resources consumed makes AKS the most efficient and cost-effective container service on the market.</a:t>
            </a:r>
          </a:p>
          <a:p>
            <a:pPr marL="342900" marR="0" lvl="0" indent="-342900" algn="l" defTabSz="932742" rtl="0" eaLnBrk="1" fontAlgn="auto" latinLnBrk="0" hangingPunct="1">
              <a:lnSpc>
                <a:spcPct val="150000"/>
              </a:lnSpc>
              <a:spcBef>
                <a:spcPts val="0"/>
              </a:spcBef>
              <a:spcAft>
                <a:spcPts val="340"/>
              </a:spcAft>
              <a:buClrTx/>
              <a:buSzTx/>
              <a:buFont typeface="Wingdings" panose="05000000000000000000" pitchFamily="2" charset="2"/>
              <a:buChar char="§"/>
              <a:tabLst/>
              <a:defRPr/>
            </a:pPr>
            <a:r>
              <a:rPr lang="en-US" sz="800" b="1" kern="1200" dirty="0">
                <a:solidFill>
                  <a:srgbClr val="323237"/>
                </a:solidFill>
                <a:latin typeface="Segoe UI Light" pitchFamily="34" charset="0"/>
                <a:ea typeface="+mn-ea"/>
                <a:cs typeface="+mn-cs"/>
              </a:rPr>
              <a:t>No SLA, but have a SLO 99.5% </a:t>
            </a:r>
          </a:p>
          <a:p>
            <a:pPr marL="0" indent="0">
              <a:lnSpc>
                <a:spcPct val="150000"/>
              </a:lnSpc>
              <a:buFont typeface="Wingdings" panose="05000000000000000000" pitchFamily="2" charset="2"/>
              <a:buNone/>
            </a:pPr>
            <a:endParaRPr lang="en-US" sz="900" kern="1200" dirty="0">
              <a:solidFill>
                <a:srgbClr val="323237"/>
              </a:solidFill>
              <a:latin typeface="Segoe UI Light" pitchFamily="34" charset="0"/>
              <a:ea typeface="+mn-ea"/>
              <a:cs typeface="+mn-cs"/>
            </a:endParaRPr>
          </a:p>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EA2B2ED8-C573-45EF-BF68-CEC19505703A}"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6/15/2023 3:02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8B263312-38AA-4E1E-B2B5-0F8F122B24FE}"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6" name="Footer Placeholder 5"/>
          <p:cNvSpPr>
            <a:spLocks noGrp="1"/>
          </p:cNvSpPr>
          <p:nvPr>
            <p:ph type="ftr" sz="quarter" idx="13"/>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79256120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a:solidFill>
                <a:prstClr val="black"/>
              </a:solidFill>
            </a:endParaRPr>
          </a:p>
        </p:txBody>
      </p:sp>
      <p:sp>
        <p:nvSpPr>
          <p:cNvPr id="5" name="Date Placeholder 4"/>
          <p:cNvSpPr>
            <a:spLocks noGrp="1"/>
          </p:cNvSpPr>
          <p:nvPr>
            <p:ph type="dt" idx="11"/>
          </p:nvPr>
        </p:nvSpPr>
        <p:spPr/>
        <p:txBody>
          <a:bodyPr/>
          <a:lstStyle/>
          <a:p>
            <a:fld id="{14CC677C-75D1-45BC-8FF3-7313E4B8CD7A}" type="datetime8">
              <a:rPr lang="en-US" smtClean="0">
                <a:solidFill>
                  <a:prstClr val="black"/>
                </a:solidFill>
              </a:rPr>
              <a:t>6/15/2023 3:02 PM</a:t>
            </a:fld>
            <a:endParaRPr lang="en-US">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30</a:t>
            </a:fld>
            <a:endParaRPr lang="en-US">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15071878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101605F0-F4FA-453C-99F4-6D9D6C76986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6/15/2023 3:02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8993424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C246A9EF-3626-460F-A60F-CFEBBFCF0906}" type="datetime8">
              <a:rPr lang="en-US" smtClean="0"/>
              <a:t>6/15/2023 3:02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a:p>
        </p:txBody>
      </p:sp>
    </p:spTree>
    <p:extLst>
      <p:ext uri="{BB962C8B-B14F-4D97-AF65-F5344CB8AC3E}">
        <p14:creationId xmlns:p14="http://schemas.microsoft.com/office/powerpoint/2010/main" val="25255321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FC54E88E-0A35-46A4-BA16-DDC44FCADBF5}" type="datetime8">
              <a:rPr lang="en-US" smtClean="0"/>
              <a:t>6/15/2023 3:02 PM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5</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27910305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sz="900" dirty="0"/>
              <a:t>“Container-centric</a:t>
            </a:r>
            <a:r>
              <a:rPr lang="en-US" sz="900" baseline="0" dirty="0"/>
              <a:t> infrastructure” </a:t>
            </a:r>
            <a:endParaRPr lang="en-US" sz="900" dirty="0"/>
          </a:p>
          <a:p>
            <a:r>
              <a:rPr lang="en-US" sz="900" dirty="0"/>
              <a:t>Additionally: configuration</a:t>
            </a:r>
            <a:r>
              <a:rPr lang="en-US" sz="900" baseline="0" dirty="0"/>
              <a:t> management, debugging/introspection, identity and authorization</a:t>
            </a:r>
          </a:p>
          <a:p>
            <a:endParaRPr lang="en-US" sz="900" baseline="0" dirty="0"/>
          </a:p>
          <a:p>
            <a:r>
              <a:rPr lang="en-US" sz="900" baseline="0" dirty="0"/>
              <a:t>First of all.. You can run containers w/o any further infrastructure. Docker, Images and Go..</a:t>
            </a:r>
          </a:p>
          <a:p>
            <a:endParaRPr lang="en-US" sz="900" baseline="0" dirty="0"/>
          </a:p>
          <a:p>
            <a:r>
              <a:rPr lang="en-US" sz="900" baseline="0" dirty="0"/>
              <a:t>But you’ll super quickly face issues – for example how to distribute containers in a cluster? Where to start my Containers? What happens when a container or a container host failed? How to I distribute requests across multiple instances of an application or service? How to measure and how to scale applications based on load? </a:t>
            </a:r>
          </a:p>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685711C6-D783-4789-8082-9D34F2C4221D}" type="datetime8">
              <a:rPr lang="en-US" smtClean="0"/>
              <a:t>6/15/2023 3:02 PM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6</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8907358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Here is a typical web environment &lt;CLICK&gt;</a:t>
            </a:r>
          </a:p>
          <a:p>
            <a:r>
              <a:rPr lang="en-US"/>
              <a:t>But we need to scale this &lt;CLICK&gt;  &lt;CLICK&gt;</a:t>
            </a:r>
          </a:p>
          <a:p>
            <a:r>
              <a:rPr lang="en-US"/>
              <a:t>Add a load balancer  &lt;CLICK&gt;</a:t>
            </a:r>
          </a:p>
          <a:p>
            <a:endParaRPr lang="en-US"/>
          </a:p>
          <a:p>
            <a:r>
              <a:rPr lang="en-US"/>
              <a:t>How would you configure an</a:t>
            </a:r>
            <a:r>
              <a:rPr lang="en-US" baseline="0"/>
              <a:t> environment like this?  Today you would need to configure a load balancer and add static </a:t>
            </a:r>
            <a:r>
              <a:rPr lang="en-US" baseline="0" err="1"/>
              <a:t>ip</a:t>
            </a:r>
            <a:r>
              <a:rPr lang="en-US" baseline="0"/>
              <a:t> addresses </a:t>
            </a:r>
            <a:r>
              <a:rPr lang="en-US" baseline="0" err="1"/>
              <a:t>ext</a:t>
            </a:r>
            <a:r>
              <a:rPr lang="en-US" baseline="0"/>
              <a:t>…..</a:t>
            </a:r>
          </a:p>
          <a:p>
            <a:r>
              <a:rPr lang="en-US" baseline="0"/>
              <a:t>This would not work in this environment where machines (containers) are constantly being moved around, added and deleted.</a:t>
            </a:r>
          </a:p>
          <a:p>
            <a:r>
              <a:rPr lang="en-US" baseline="0"/>
              <a:t>&lt;CLICK&gt;</a:t>
            </a:r>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TechReady 23</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6/15/2023 3:02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0909750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Should all these containers be on a single host?? Probably not &lt;CLICK&gt;</a:t>
            </a:r>
          </a:p>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TechReady 23</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6/15/2023 3:02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9820317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a:t>
            </a:r>
            <a:r>
              <a:rPr lang="en-US" baseline="0" dirty="0"/>
              <a:t> what we need is to have multiple hosts. &lt;CLICK&gt;</a:t>
            </a:r>
          </a:p>
          <a:p>
            <a:r>
              <a:rPr lang="en-US" baseline="0" dirty="0"/>
              <a:t>And distribute the containers to theses hosts in such a way that any single host failure will not bring down the entire application &lt;CLICK&gt;</a:t>
            </a:r>
          </a:p>
          <a:p>
            <a:r>
              <a:rPr lang="en-US" baseline="0" dirty="0"/>
              <a:t>Services (Load Balancers) are distributed across the cluster with access to each container it manages &lt;CLICK&gt;</a:t>
            </a:r>
          </a:p>
          <a:p>
            <a:r>
              <a:rPr lang="en-US" baseline="0" dirty="0"/>
              <a:t>However, So when a host fails &lt;CLICK&gt;</a:t>
            </a:r>
          </a:p>
          <a:p>
            <a:r>
              <a:rPr lang="en-US" baseline="0" dirty="0"/>
              <a:t>The application can continue while the faulted containers are rebuilt on other hosts. &lt;CLICK&gt;</a:t>
            </a:r>
          </a:p>
          <a:p>
            <a:r>
              <a:rPr lang="en-US" baseline="0" dirty="0"/>
              <a:t>Orchestration is the automation of the monitoring and rebuild process, so we don’t have to. &lt;CLICK&gt;</a:t>
            </a:r>
          </a:p>
          <a:p>
            <a:r>
              <a:rPr lang="en-US" baseline="0" dirty="0"/>
              <a:t>A scheduler is software that tells the orchestrator how and when to stand up new environments. &lt;CLICK&gt;</a:t>
            </a:r>
          </a:p>
          <a:p>
            <a:r>
              <a:rPr lang="en-US" baseline="0" dirty="0"/>
              <a:t>The Orchestration and Scheduling is typically handled by the Control Plane (Master Node) &lt;CLICK&gt; with a Primary VM and a Failover VM in case the primary fails. </a:t>
            </a:r>
          </a:p>
          <a:p>
            <a:endParaRPr lang="en-US" baseline="0" dirty="0"/>
          </a:p>
          <a:p>
            <a:endParaRPr lang="en-US" baseline="0" dirty="0"/>
          </a:p>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TechReady 23</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6/15/2023 3:02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6766124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hyperlink" Target="https://www.microsoft.com/en-us/legal/intellectualproperty/permissions/default.aspx" TargetMode="External"/><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l="2944" t="1853" r="1090"/>
          <a:stretch/>
        </p:blipFill>
        <p:spPr>
          <a:xfrm flipH="1">
            <a:off x="18247" y="2"/>
            <a:ext cx="12434704" cy="6994521"/>
          </a:xfrm>
          <a:prstGeom prst="rect">
            <a:avLst/>
          </a:prstGeom>
        </p:spPr>
      </p:pic>
      <p:sp>
        <p:nvSpPr>
          <p:cNvPr id="2" name="Rectangle 1"/>
          <p:cNvSpPr/>
          <p:nvPr userDrawn="1"/>
        </p:nvSpPr>
        <p:spPr bwMode="auto">
          <a:xfrm>
            <a:off x="274643" y="2119163"/>
            <a:ext cx="6400799" cy="3664099"/>
          </a:xfrm>
          <a:prstGeom prst="rect">
            <a:avLst/>
          </a:prstGeom>
          <a:solidFill>
            <a:srgbClr val="0078D7">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79" tIns="146303" rIns="182879" bIns="146303" numCol="1" spcCol="0" rtlCol="0" fromWordArt="0" anchor="t" anchorCtr="0" forceAA="0" compatLnSpc="1">
            <a:prstTxWarp prst="textNoShape">
              <a:avLst/>
            </a:prstTxWarp>
            <a:noAutofit/>
          </a:bodyPr>
          <a:lstStyle/>
          <a:p>
            <a:pPr algn="ctr" defTabSz="932325"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2119178"/>
            <a:ext cx="6402387" cy="1828800"/>
          </a:xfrm>
          <a:noFill/>
        </p:spPr>
        <p:txBody>
          <a:bodyPr lIns="146304" tIns="91440" rIns="146304" bIns="91440" anchor="t" anchorCtr="0"/>
          <a:lstStyle>
            <a:lvl1pPr>
              <a:defRPr sz="54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6402387" cy="1828800"/>
          </a:xfrm>
        </p:spPr>
        <p:txBody>
          <a:bodyPr tIns="109728" bIns="109728">
            <a:noAutofit/>
          </a:bodyPr>
          <a:lstStyle>
            <a:lvl1pPr marL="0" indent="0">
              <a:spcBef>
                <a:spcPts val="0"/>
              </a:spcBef>
              <a:buNone/>
              <a:defRPr sz="32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79" y="479425"/>
            <a:ext cx="1828800" cy="391754"/>
          </a:xfrm>
          <a:prstGeom prst="rect">
            <a:avLst/>
          </a:prstGeom>
        </p:spPr>
      </p:pic>
      <p:sp>
        <p:nvSpPr>
          <p:cNvPr id="10" name="Text Placeholder 2"/>
          <p:cNvSpPr txBox="1">
            <a:spLocks/>
          </p:cNvSpPr>
          <p:nvPr userDrawn="1"/>
        </p:nvSpPr>
        <p:spPr bwMode="auto">
          <a:xfrm>
            <a:off x="278781" y="6240432"/>
            <a:ext cx="3017488" cy="548634"/>
          </a:xfrm>
          <a:prstGeom prst="rect">
            <a:avLst/>
          </a:prstGeom>
        </p:spPr>
        <p:txBody>
          <a:bodyPr vert="horz" wrap="square" lIns="146303" tIns="109728" rIns="146303"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dirty="0"/>
              <a:t>Microsoft Federal</a:t>
            </a:r>
            <a:endParaRPr lang="en-US" sz="2400" dirty="0">
              <a:latin typeface="Segoe UI"/>
            </a:endParaRPr>
          </a:p>
        </p:txBody>
      </p:sp>
    </p:spTree>
    <p:extLst>
      <p:ext uri="{BB962C8B-B14F-4D97-AF65-F5344CB8AC3E}">
        <p14:creationId xmlns:p14="http://schemas.microsoft.com/office/powerpoint/2010/main" val="594675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81825"/>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81825"/>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9362577"/>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2751698"/>
          </a:xfrm>
          <a:noFill/>
        </p:spPr>
        <p:txBody>
          <a:bodyPr tIns="91440" bIns="91440" anchor="t" anchorCtr="0"/>
          <a:lstStyle>
            <a:lvl1pPr>
              <a:defRPr sz="7199"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8" y="3954466"/>
            <a:ext cx="10058401" cy="1829593"/>
          </a:xfrm>
          <a:noFill/>
        </p:spPr>
        <p:txBody>
          <a:bodyPr lIns="182880" tIns="146304" rIns="182880" bIns="146304">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29238619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2751698"/>
          </a:xfrm>
          <a:noFill/>
        </p:spPr>
        <p:txBody>
          <a:bodyPr tIns="91440" bIns="91440" anchor="t" anchorCtr="0"/>
          <a:lstStyle>
            <a:lvl1pPr>
              <a:defRPr lang="en-US" sz="7199"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21594122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40753572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76253691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47227168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845078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5934457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5" y="3954457"/>
            <a:ext cx="6399213" cy="1830388"/>
          </a:xfrm>
          <a:noFill/>
        </p:spPr>
        <p:txBody>
          <a:bodyPr lIns="146304" tIns="109728" rIns="146304" bIns="109728">
            <a:no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a:t>Speaker Name</a:t>
            </a:r>
          </a:p>
        </p:txBody>
      </p:sp>
      <p:sp>
        <p:nvSpPr>
          <p:cNvPr id="9" name="Title 1"/>
          <p:cNvSpPr>
            <a:spLocks noGrp="1"/>
          </p:cNvSpPr>
          <p:nvPr>
            <p:ph type="title" hasCustomPrompt="1"/>
          </p:nvPr>
        </p:nvSpPr>
        <p:spPr>
          <a:xfrm>
            <a:off x="274707" y="2117165"/>
            <a:ext cx="8229535" cy="1828800"/>
          </a:xfrm>
          <a:noFill/>
        </p:spPr>
        <p:txBody>
          <a:bodyPr lIns="146304" tIns="91440" rIns="146304" bIns="91440" anchor="t" anchorCtr="0"/>
          <a:lstStyle>
            <a:lvl1pPr>
              <a:defRPr sz="5400" spc="-100" baseline="0">
                <a:gradFill>
                  <a:gsLst>
                    <a:gs pos="3333">
                      <a:schemeClr val="tx2"/>
                    </a:gs>
                    <a:gs pos="39000">
                      <a:schemeClr val="tx2"/>
                    </a:gs>
                  </a:gsLst>
                  <a:lin ang="5400000" scaled="0"/>
                </a:gradFill>
              </a:defRPr>
            </a:lvl1pPr>
          </a:lstStyle>
          <a:p>
            <a:r>
              <a:rPr lang="en-US"/>
              <a:t>Presentation title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79" y="6121924"/>
            <a:ext cx="1828800" cy="391754"/>
          </a:xfrm>
          <a:prstGeom prst="rect">
            <a:avLst/>
          </a:prstGeom>
        </p:spPr>
      </p:pic>
      <p:sp>
        <p:nvSpPr>
          <p:cNvPr id="6" name="Text Placeholder 2"/>
          <p:cNvSpPr txBox="1">
            <a:spLocks/>
          </p:cNvSpPr>
          <p:nvPr userDrawn="1"/>
        </p:nvSpPr>
        <p:spPr bwMode="auto">
          <a:xfrm>
            <a:off x="366141" y="205459"/>
            <a:ext cx="3017488" cy="548634"/>
          </a:xfrm>
          <a:prstGeom prst="rect">
            <a:avLst/>
          </a:prstGeom>
        </p:spPr>
        <p:txBody>
          <a:bodyPr vert="horz" wrap="square" lIns="146303" tIns="109728" rIns="146303"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a:t>Microsoft Services</a:t>
            </a:r>
            <a:endParaRPr lang="en-US" sz="2400">
              <a:latin typeface="Segoe UI"/>
            </a:endParaRPr>
          </a:p>
        </p:txBody>
      </p:sp>
    </p:spTree>
    <p:extLst>
      <p:ext uri="{BB962C8B-B14F-4D97-AF65-F5344CB8AC3E}">
        <p14:creationId xmlns:p14="http://schemas.microsoft.com/office/powerpoint/2010/main" val="288605353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692830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6"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40" tIns="46640" rIns="46640" bIns="46640" numCol="1" spcCol="0" rtlCol="0" fromWordArt="0" anchor="ctr" anchorCtr="0" forceAA="0" compatLnSpc="1">
            <a:prstTxWarp prst="textNoShape">
              <a:avLst/>
            </a:prstTxWarp>
            <a:noAutofit/>
          </a:bodyPr>
          <a:lstStyle/>
          <a:p>
            <a:pPr algn="ctr" defTabSz="932325" fontAlgn="base">
              <a:spcBef>
                <a:spcPct val="0"/>
              </a:spcBef>
              <a:spcAft>
                <a:spcPct val="0"/>
              </a:spcAft>
            </a:pPr>
            <a:endParaRPr lang="en-US" sz="1799">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42" y="1221160"/>
            <a:ext cx="11887199" cy="1995675"/>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498"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43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83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43" y="6292891"/>
            <a:ext cx="11856403" cy="403314"/>
          </a:xfrm>
          <a:prstGeom prst="rect">
            <a:avLst/>
          </a:prstGeom>
          <a:noFill/>
          <a:ln w="12700">
            <a:noFill/>
            <a:miter lim="800000"/>
            <a:headEnd type="none" w="sm" len="sm"/>
            <a:tailEnd type="none" w="sm" len="sm"/>
          </a:ln>
          <a:effectLst/>
        </p:spPr>
        <p:txBody>
          <a:bodyPr vert="horz" wrap="square" lIns="182879" tIns="146303" rIns="182879" bIns="146303" numCol="1" anchor="t" anchorCtr="0" compatLnSpc="1">
            <a:prstTxWarp prst="textNoShape">
              <a:avLst/>
            </a:prstTxWarp>
            <a:spAutoFit/>
          </a:bodyPr>
          <a:lstStyle/>
          <a:p>
            <a:pPr defTabSz="932141" eaLnBrk="0" hangingPunct="0"/>
            <a:r>
              <a:rPr lang="en-US" sz="701">
                <a:gradFill>
                  <a:gsLst>
                    <a:gs pos="0">
                      <a:schemeClr val="tx1"/>
                    </a:gs>
                    <a:gs pos="100000">
                      <a:schemeClr val="tx1"/>
                    </a:gs>
                  </a:gsLst>
                  <a:lin ang="5400000" scaled="0"/>
                </a:gradFill>
                <a:cs typeface="Segoe UI" pitchFamily="34" charset="0"/>
              </a:rPr>
              <a:t>© 2015 Microsoft Corporation. All rights reserved. </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29" y="3145040"/>
            <a:ext cx="3288506" cy="704444"/>
          </a:xfrm>
          <a:prstGeom prst="rect">
            <a:avLst/>
          </a:prstGeom>
        </p:spPr>
      </p:pic>
    </p:spTree>
    <p:extLst>
      <p:ext uri="{BB962C8B-B14F-4D97-AF65-F5344CB8AC3E}">
        <p14:creationId xmlns:p14="http://schemas.microsoft.com/office/powerpoint/2010/main" val="3928358739"/>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1" cy="2443746"/>
          </a:xfrm>
          <a:prstGeom prst="rect">
            <a:avLst/>
          </a:prstGeom>
        </p:spPr>
        <p:txBody>
          <a:bodyPr/>
          <a:lstStyle>
            <a:lvl1pPr marL="290468" indent="-290468">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410" indent="-280945">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75" indent="-290468">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42" indent="-228564">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004" indent="-228564">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0" y="6363076"/>
            <a:ext cx="12436477"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2"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53099696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pyright">
    <p:bg>
      <p:bgPr>
        <a:solidFill>
          <a:schemeClr val="bg1"/>
        </a:solidFill>
        <a:effectLst/>
      </p:bgPr>
    </p:bg>
    <p:spTree>
      <p:nvGrpSpPr>
        <p:cNvPr id="1" name=""/>
        <p:cNvGrpSpPr/>
        <p:nvPr/>
      </p:nvGrpSpPr>
      <p:grpSpPr>
        <a:xfrm>
          <a:off x="0" y="0"/>
          <a:ext cx="0" cy="0"/>
          <a:chOff x="0" y="0"/>
          <a:chExt cx="0" cy="0"/>
        </a:xfrm>
      </p:grpSpPr>
      <p:sp>
        <p:nvSpPr>
          <p:cNvPr id="2" name="Content Placeholder 2"/>
          <p:cNvSpPr txBox="1">
            <a:spLocks/>
          </p:cNvSpPr>
          <p:nvPr userDrawn="1"/>
        </p:nvSpPr>
        <p:spPr>
          <a:xfrm>
            <a:off x="233185" y="369156"/>
            <a:ext cx="12047835" cy="6081351"/>
          </a:xfrm>
          <a:prstGeom prst="rect">
            <a:avLst/>
          </a:prstGeom>
        </p:spPr>
        <p:txBody>
          <a:bodyPr vert="horz" lIns="93259" tIns="46631" rIns="93259" bIns="46631" rtlCol="0">
            <a:normAutofit fontScale="77500" lnSpcReduction="20000"/>
          </a:bodyPr>
          <a:lstStyle>
            <a:lvl1pPr marL="112713" indent="6350" algn="l" defTabSz="914400" rtl="0" eaLnBrk="1" latinLnBrk="0" hangingPunct="1">
              <a:spcBef>
                <a:spcPct val="20000"/>
              </a:spcBef>
              <a:spcAft>
                <a:spcPts val="300"/>
              </a:spcAft>
              <a:buSzPct val="100000"/>
              <a:buFont typeface="Arial" pitchFamily="34" charset="0"/>
              <a:buNone/>
              <a:defRPr sz="1050" kern="1200">
                <a:solidFill>
                  <a:schemeClr val="tx1"/>
                </a:solidFill>
                <a:latin typeface="Calibri Light" panose="020F0302020204030204" pitchFamily="34" charset="0"/>
                <a:ea typeface="+mn-ea"/>
                <a:cs typeface="+mn-cs"/>
              </a:defRPr>
            </a:lvl1pPr>
            <a:lvl2pPr marL="112713" indent="6350" algn="l" defTabSz="914400" rtl="0" eaLnBrk="1" latinLnBrk="0" hangingPunct="1">
              <a:spcBef>
                <a:spcPct val="20000"/>
              </a:spcBef>
              <a:buSzPct val="110000"/>
              <a:buFont typeface="Arial" pitchFamily="34" charset="0"/>
              <a:buNone/>
              <a:defRPr sz="2000" kern="1200">
                <a:solidFill>
                  <a:schemeClr val="tx1"/>
                </a:solidFill>
                <a:latin typeface="Calibri Light" panose="020F0302020204030204" pitchFamily="34" charset="0"/>
                <a:ea typeface="+mn-ea"/>
                <a:cs typeface="+mn-cs"/>
              </a:defRPr>
            </a:lvl2pPr>
            <a:lvl3pPr marL="112713" indent="6350" algn="l" defTabSz="914400" rtl="0" eaLnBrk="1" latinLnBrk="0" hangingPunct="1">
              <a:spcBef>
                <a:spcPct val="20000"/>
              </a:spcBef>
              <a:buSzPct val="110000"/>
              <a:buFont typeface="Arial" pitchFamily="34" charset="0"/>
              <a:buNone/>
              <a:defRPr sz="1800" kern="1200">
                <a:solidFill>
                  <a:schemeClr val="tx1"/>
                </a:solidFill>
                <a:latin typeface="Calibri Light" panose="020F0302020204030204" pitchFamily="34" charset="0"/>
                <a:ea typeface="+mn-ea"/>
                <a:cs typeface="+mn-cs"/>
              </a:defRPr>
            </a:lvl3pPr>
            <a:lvl4pPr marL="112713" indent="6350" algn="l" defTabSz="914400" rtl="0" eaLnBrk="1" latinLnBrk="0" hangingPunct="1">
              <a:spcBef>
                <a:spcPct val="20000"/>
              </a:spcBef>
              <a:buSzPct val="110000"/>
              <a:buFont typeface="Arial" pitchFamily="34" charset="0"/>
              <a:buNone/>
              <a:defRPr sz="1600" kern="1200">
                <a:solidFill>
                  <a:schemeClr val="tx1"/>
                </a:solidFill>
                <a:latin typeface="Calibri Light" panose="020F0302020204030204" pitchFamily="34" charset="0"/>
                <a:ea typeface="+mn-ea"/>
                <a:cs typeface="+mn-cs"/>
              </a:defRPr>
            </a:lvl4pPr>
            <a:lvl5pPr marL="112713" indent="6350" algn="l" defTabSz="914400" rtl="0" eaLnBrk="1" latinLnBrk="0" hangingPunct="1">
              <a:spcBef>
                <a:spcPct val="20000"/>
              </a:spcBef>
              <a:buSzPct val="110000"/>
              <a:buFont typeface="Arial" pitchFamily="34" charset="0"/>
              <a:buNone/>
              <a:defRPr sz="1600" kern="1200">
                <a:solidFill>
                  <a:schemeClr val="tx1"/>
                </a:solidFill>
                <a:latin typeface="Calibri Light" panose="020F0302020204030204"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345" b="1">
                <a:solidFill>
                  <a:srgbClr val="000000"/>
                </a:solidFill>
              </a:rPr>
              <a:t>Conditions and Terms of Use</a:t>
            </a:r>
          </a:p>
          <a:p>
            <a:r>
              <a:rPr lang="en-US" sz="1529">
                <a:solidFill>
                  <a:srgbClr val="0A5BBA"/>
                </a:solidFill>
              </a:rPr>
              <a:t>Microsoft Confidential</a:t>
            </a:r>
          </a:p>
          <a:p>
            <a:r>
              <a:rPr lang="en-US" sz="1837">
                <a:solidFill>
                  <a:srgbClr val="000000"/>
                </a:solidFill>
              </a:rPr>
              <a:t>This training package is proprietary and confidential, and is intended only for uses described in the training materials. Content and software is provided to you under a Non-Disclosure Agreement and cannot be distributed. Copying or disclosing all or any portion of the content and/or software included in such packages is strictly prohibited.</a:t>
            </a:r>
          </a:p>
          <a:p>
            <a:r>
              <a:rPr lang="en-US" sz="1837">
                <a:solidFill>
                  <a:srgbClr val="000000"/>
                </a:solidFill>
              </a:rPr>
              <a:t>The contents of this package are for informational and training purposes only and are provided "as is" without warranty of any kind, whether express or implied, including but not limited to the implied warranties of merchantability, fitness for a particular purpose, and non-infringement.</a:t>
            </a:r>
          </a:p>
          <a:p>
            <a:r>
              <a:rPr lang="en-US" sz="1837">
                <a:solidFill>
                  <a:srgbClr val="000000"/>
                </a:solidFill>
              </a:rPr>
              <a:t>Training package content, including URLs and other Internet website references, is subject to change without notice. Because Microsoft must respond to changing market conditions, the content should not be interpreted to be a commitment on the part of Microsoft, and Microsoft cannot guarantee the accuracy of any information presented after the date of publication. Unless otherwise noted, the companies, organizations, products, domain names, e-mail addresses, logos, people, places, and events depicted herein are fictitious, and no association with any real company, organization, product, domain name, e-mail address, logo, person, place, or event is intended or should be inferred. </a:t>
            </a:r>
          </a:p>
          <a:p>
            <a:endParaRPr lang="en-US" sz="1837">
              <a:solidFill>
                <a:srgbClr val="000000"/>
              </a:solidFill>
            </a:endParaRPr>
          </a:p>
          <a:p>
            <a:r>
              <a:rPr lang="en-US" sz="2345" b="1">
                <a:solidFill>
                  <a:srgbClr val="000000"/>
                </a:solidFill>
              </a:rPr>
              <a:t>Copyright and Trademarks </a:t>
            </a:r>
          </a:p>
          <a:p>
            <a:r>
              <a:rPr lang="en-US" sz="1529">
                <a:solidFill>
                  <a:srgbClr val="0A5BBA"/>
                </a:solidFill>
              </a:rPr>
              <a:t>© 2016 Microsoft Corporation. All rights reserved.</a:t>
            </a:r>
          </a:p>
          <a:p>
            <a:r>
              <a:rPr lang="en-US" sz="1837">
                <a:solidFill>
                  <a:srgbClr val="000000"/>
                </a:solidFill>
              </a:rPr>
              <a:t>Microsoft may have patents, patent applications, trademarks, copyrights, or other intellectual property rights covering subject matter in this document. Except as expressly provided in written license agreement from Microsoft, the furnishing of this document does not give you any license to these patents, trademarks, copyrights, or other intellectual property.</a:t>
            </a:r>
          </a:p>
          <a:p>
            <a:r>
              <a:rPr lang="en-US" sz="1837">
                <a:solidFill>
                  <a:srgbClr val="000000"/>
                </a:solidFill>
              </a:rPr>
              <a:t>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 </a:t>
            </a:r>
          </a:p>
          <a:p>
            <a:pPr algn="ctr"/>
            <a:r>
              <a:rPr lang="en-US" sz="1837">
                <a:solidFill>
                  <a:srgbClr val="000000"/>
                </a:solidFill>
              </a:rPr>
              <a:t>For more information, see </a:t>
            </a:r>
            <a:r>
              <a:rPr lang="en-US" sz="1837" b="1">
                <a:solidFill>
                  <a:srgbClr val="000000"/>
                </a:solidFill>
              </a:rPr>
              <a:t>Use of Microsoft Copyrighted Content </a:t>
            </a:r>
            <a:r>
              <a:rPr lang="en-US" sz="1837">
                <a:solidFill>
                  <a:srgbClr val="000000"/>
                </a:solidFill>
              </a:rPr>
              <a:t>at</a:t>
            </a:r>
            <a:br>
              <a:rPr lang="en-US" sz="1837">
                <a:solidFill>
                  <a:srgbClr val="000000"/>
                </a:solidFill>
              </a:rPr>
            </a:br>
            <a:r>
              <a:rPr lang="en-US" sz="1837">
                <a:solidFill>
                  <a:srgbClr val="FF0000"/>
                </a:solidFill>
                <a:hlinkClick r:id="rId2"/>
              </a:rPr>
              <a:t>https://www.microsoft.com/en-us/legal/intellectualproperty/permissions/default.aspx</a:t>
            </a:r>
            <a:r>
              <a:rPr lang="en-US" sz="1837">
                <a:solidFill>
                  <a:srgbClr val="FF0000"/>
                </a:solidFill>
              </a:rPr>
              <a:t> </a:t>
            </a:r>
          </a:p>
          <a:p>
            <a:r>
              <a:rPr lang="en-US" sz="1837">
                <a:solidFill>
                  <a:srgbClr val="000000"/>
                </a:solidFill>
              </a:rPr>
              <a:t>Microsoft®, Internet Explorer®, Outlook®, SkyDrive®, Windows Vista®, Zune®, Xbox 360®, DirectX®, Windows Server® and Windows® are either registered trademarks or trademarks of Microsoft Corporation in the United States and/or other countries. Other Microsoft products mentioned herein may be either registered trademarks or trademarks of Microsoft Corporation in the United States and/or other countries. All other trademarks are property of their respective owners.</a:t>
            </a:r>
          </a:p>
        </p:txBody>
      </p:sp>
    </p:spTree>
    <p:extLst>
      <p:ext uri="{BB962C8B-B14F-4D97-AF65-F5344CB8AC3E}">
        <p14:creationId xmlns:p14="http://schemas.microsoft.com/office/powerpoint/2010/main" val="82259009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50-50 Right Photo Layou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219824" y="3"/>
            <a:ext cx="6216651"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384970510"/>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Lesson overview slide">
    <p:spTree>
      <p:nvGrpSpPr>
        <p:cNvPr id="1" name=""/>
        <p:cNvGrpSpPr/>
        <p:nvPr/>
      </p:nvGrpSpPr>
      <p:grpSpPr>
        <a:xfrm>
          <a:off x="0" y="0"/>
          <a:ext cx="0" cy="0"/>
          <a:chOff x="0" y="0"/>
          <a:chExt cx="0" cy="0"/>
        </a:xfrm>
      </p:grpSpPr>
      <p:sp>
        <p:nvSpPr>
          <p:cNvPr id="6" name="Title 5"/>
          <p:cNvSpPr>
            <a:spLocks noGrp="1"/>
          </p:cNvSpPr>
          <p:nvPr>
            <p:ph type="title" hasCustomPrompt="1"/>
          </p:nvPr>
        </p:nvSpPr>
        <p:spPr>
          <a:xfrm>
            <a:off x="274638" y="295273"/>
            <a:ext cx="11887200" cy="914400"/>
          </a:xfrm>
        </p:spPr>
        <p:txBody>
          <a:bodyPr/>
          <a:lstStyle>
            <a:lvl1pPr>
              <a:defRPr/>
            </a:lvl1pPr>
          </a:lstStyle>
          <a:p>
            <a:r>
              <a:rPr lang="en-US"/>
              <a:t>Lesson #: &lt;&lt;Insert Title&gt;&gt;</a:t>
            </a:r>
          </a:p>
        </p:txBody>
      </p:sp>
      <p:sp>
        <p:nvSpPr>
          <p:cNvPr id="5" name="Text Placeholder 4">
            <a:extLst>
              <a:ext uri="{FF2B5EF4-FFF2-40B4-BE49-F238E27FC236}">
                <a16:creationId xmlns:a16="http://schemas.microsoft.com/office/drawing/2014/main" id="{023B8C45-121E-4A34-80C4-59192415431B}"/>
              </a:ext>
            </a:extLst>
          </p:cNvPr>
          <p:cNvSpPr>
            <a:spLocks noGrp="1"/>
          </p:cNvSpPr>
          <p:nvPr>
            <p:ph type="body" sz="quarter" idx="11" hasCustomPrompt="1"/>
          </p:nvPr>
        </p:nvSpPr>
        <p:spPr>
          <a:xfrm>
            <a:off x="272272" y="1211263"/>
            <a:ext cx="11887200" cy="683264"/>
          </a:xfrm>
        </p:spPr>
        <p:txBody>
          <a:bodyPr/>
          <a:lstStyle>
            <a:lvl1pPr>
              <a:defRPr/>
            </a:lvl1pPr>
            <a:lvl2pPr>
              <a:defRPr/>
            </a:lvl2pPr>
          </a:lstStyle>
          <a:p>
            <a:pPr lvl="0"/>
            <a:r>
              <a:rPr lang="en-US"/>
              <a:t>&lt;&lt;overview&gt;&gt;</a:t>
            </a:r>
          </a:p>
        </p:txBody>
      </p:sp>
    </p:spTree>
    <p:extLst>
      <p:ext uri="{BB962C8B-B14F-4D97-AF65-F5344CB8AC3E}">
        <p14:creationId xmlns:p14="http://schemas.microsoft.com/office/powerpoint/2010/main" val="917991970"/>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Lesson content V1 slide">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a:lvl1pPr>
          </a:lstStyle>
          <a:p>
            <a:r>
              <a:rPr lang="en-US"/>
              <a:t>&lt;&lt;Topic&gt;&gt;</a:t>
            </a:r>
          </a:p>
        </p:txBody>
      </p:sp>
      <p:sp>
        <p:nvSpPr>
          <p:cNvPr id="3" name="Content Placeholder 2">
            <a:extLst>
              <a:ext uri="{FF2B5EF4-FFF2-40B4-BE49-F238E27FC236}">
                <a16:creationId xmlns:a16="http://schemas.microsoft.com/office/drawing/2014/main" id="{61BEADB5-993B-439C-91A9-F207CC6154E8}"/>
              </a:ext>
            </a:extLst>
          </p:cNvPr>
          <p:cNvSpPr>
            <a:spLocks noGrp="1"/>
          </p:cNvSpPr>
          <p:nvPr>
            <p:ph sz="quarter" idx="11" hasCustomPrompt="1"/>
          </p:nvPr>
        </p:nvSpPr>
        <p:spPr>
          <a:xfrm>
            <a:off x="274638" y="1216152"/>
            <a:ext cx="11888787" cy="5486400"/>
          </a:xfrm>
        </p:spPr>
        <p:txBody>
          <a:bodyPr/>
          <a:lstStyle>
            <a:lvl1pPr marL="0" indent="0">
              <a:buNone/>
              <a:defRPr/>
            </a:lvl1pPr>
          </a:lstStyle>
          <a:p>
            <a:pPr lvl="0"/>
            <a:r>
              <a:rPr lang="en-US"/>
              <a:t>&lt;&lt;add content/details/charts/</a:t>
            </a:r>
            <a:r>
              <a:rPr lang="en-US" err="1"/>
              <a:t>smartart</a:t>
            </a:r>
            <a:r>
              <a:rPr lang="en-US"/>
              <a:t>/images/bullets as needed&gt;&gt;</a:t>
            </a:r>
            <a:br>
              <a:rPr lang="en-US"/>
            </a:br>
            <a:br>
              <a:rPr lang="en-US"/>
            </a:br>
            <a:br>
              <a:rPr lang="en-US"/>
            </a:br>
            <a:br>
              <a:rPr lang="en-US"/>
            </a:br>
            <a:endParaRPr lang="en-US"/>
          </a:p>
        </p:txBody>
      </p:sp>
    </p:spTree>
    <p:extLst>
      <p:ext uri="{BB962C8B-B14F-4D97-AF65-F5344CB8AC3E}">
        <p14:creationId xmlns:p14="http://schemas.microsoft.com/office/powerpoint/2010/main" val="2043048009"/>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l="2944" t="1853" r="1090"/>
          <a:stretch/>
        </p:blipFill>
        <p:spPr>
          <a:xfrm flipH="1">
            <a:off x="4" y="2"/>
            <a:ext cx="12434704" cy="6994521"/>
          </a:xfrm>
          <a:prstGeom prst="rect">
            <a:avLst/>
          </a:prstGeom>
        </p:spPr>
      </p:pic>
      <p:sp>
        <p:nvSpPr>
          <p:cNvPr id="2" name="Rectangle 1"/>
          <p:cNvSpPr/>
          <p:nvPr userDrawn="1"/>
        </p:nvSpPr>
        <p:spPr bwMode="auto">
          <a:xfrm>
            <a:off x="274643" y="2119163"/>
            <a:ext cx="6400799" cy="3664099"/>
          </a:xfrm>
          <a:prstGeom prst="rect">
            <a:avLst/>
          </a:prstGeom>
          <a:solidFill>
            <a:srgbClr val="0078D7">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79" tIns="146303" rIns="182879" bIns="146303" numCol="1" spcCol="0" rtlCol="0" fromWordArt="0" anchor="t" anchorCtr="0" forceAA="0" compatLnSpc="1">
            <a:prstTxWarp prst="textNoShape">
              <a:avLst/>
            </a:prstTxWarp>
            <a:noAutofit/>
          </a:bodyPr>
          <a:lstStyle/>
          <a:p>
            <a:pPr algn="ctr" defTabSz="932325"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2119178"/>
            <a:ext cx="6402387" cy="1828800"/>
          </a:xfrm>
          <a:noFill/>
        </p:spPr>
        <p:txBody>
          <a:bodyPr lIns="146304" tIns="91440" rIns="146304" bIns="91440" anchor="t" anchorCtr="0"/>
          <a:lstStyle>
            <a:lvl1pPr>
              <a:defRPr sz="54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6402387" cy="1828800"/>
          </a:xfrm>
        </p:spPr>
        <p:txBody>
          <a:bodyPr tIns="109728" bIns="109728">
            <a:noAutofit/>
          </a:bodyPr>
          <a:lstStyle>
            <a:lvl1pPr marL="0" indent="0">
              <a:spcBef>
                <a:spcPts val="0"/>
              </a:spcBef>
              <a:buNone/>
              <a:defRPr sz="3200">
                <a:gradFill>
                  <a:gsLst>
                    <a:gs pos="57576">
                      <a:srgbClr val="FFFFFF"/>
                    </a:gs>
                    <a:gs pos="35000">
                      <a:srgbClr val="FFFFFF"/>
                    </a:gs>
                  </a:gsLst>
                  <a:lin ang="5400000" scaled="0"/>
                </a:gradFill>
              </a:defRPr>
            </a:lvl1pPr>
          </a:lstStyle>
          <a:p>
            <a:pPr lvl="0"/>
            <a:r>
              <a:rPr lang="en-US"/>
              <a:t>Speaker Name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79" y="479425"/>
            <a:ext cx="1828800" cy="391754"/>
          </a:xfrm>
          <a:prstGeom prst="rect">
            <a:avLst/>
          </a:prstGeom>
        </p:spPr>
      </p:pic>
      <p:sp>
        <p:nvSpPr>
          <p:cNvPr id="7" name="Text Placeholder 2"/>
          <p:cNvSpPr txBox="1">
            <a:spLocks/>
          </p:cNvSpPr>
          <p:nvPr userDrawn="1"/>
        </p:nvSpPr>
        <p:spPr bwMode="auto">
          <a:xfrm>
            <a:off x="278781" y="6240432"/>
            <a:ext cx="3017488" cy="548634"/>
          </a:xfrm>
          <a:prstGeom prst="rect">
            <a:avLst/>
          </a:prstGeom>
        </p:spPr>
        <p:txBody>
          <a:bodyPr vert="horz" wrap="square" lIns="146303" tIns="109728" rIns="146303"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a:t>Microsoft Services</a:t>
            </a:r>
            <a:endParaRPr lang="en-US" sz="2400">
              <a:latin typeface="Segoe UI"/>
            </a:endParaRPr>
          </a:p>
        </p:txBody>
      </p:sp>
    </p:spTree>
    <p:extLst>
      <p:ext uri="{BB962C8B-B14F-4D97-AF65-F5344CB8AC3E}">
        <p14:creationId xmlns:p14="http://schemas.microsoft.com/office/powerpoint/2010/main" val="13681652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5" cy="1828786"/>
          </a:xfrm>
          <a:noFill/>
        </p:spPr>
        <p:txBody>
          <a:bodyPr lIns="146304" tIns="91440" rIns="146304" bIns="91440" anchor="t" anchorCtr="0"/>
          <a:lstStyle>
            <a:lvl1pPr>
              <a:defRPr sz="5400" spc="-100" baseline="0">
                <a:gradFill>
                  <a:gsLst>
                    <a:gs pos="91000">
                      <a:schemeClr val="tx1"/>
                    </a:gs>
                    <a:gs pos="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7" y="3955789"/>
            <a:ext cx="73151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79" y="6120853"/>
            <a:ext cx="1828800" cy="393896"/>
          </a:xfrm>
          <a:prstGeom prst="rect">
            <a:avLst/>
          </a:prstGeom>
        </p:spPr>
      </p:pic>
    </p:spTree>
    <p:extLst>
      <p:ext uri="{BB962C8B-B14F-4D97-AF65-F5344CB8AC3E}">
        <p14:creationId xmlns:p14="http://schemas.microsoft.com/office/powerpoint/2010/main" val="258823187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3"/>
                </a:solidFill>
              </a:defRPr>
            </a:lvl1pPr>
          </a:lstStyle>
          <a:p>
            <a:r>
              <a:rPr lang="en-US" dirty="0"/>
              <a:t>Click to edit Master title style</a:t>
            </a:r>
          </a:p>
        </p:txBody>
      </p:sp>
      <p:sp>
        <p:nvSpPr>
          <p:cNvPr id="6" name="Text Placeholder 5"/>
          <p:cNvSpPr>
            <a:spLocks noGrp="1"/>
          </p:cNvSpPr>
          <p:nvPr>
            <p:ph type="body" sz="quarter" idx="10"/>
          </p:nvPr>
        </p:nvSpPr>
        <p:spPr>
          <a:xfrm>
            <a:off x="274638" y="1212850"/>
            <a:ext cx="11887201" cy="1892826"/>
          </a:xfrm>
        </p:spPr>
        <p:txBody>
          <a:bodyPr/>
          <a:lstStyle>
            <a:lvl1pPr marL="0" indent="0">
              <a:buFont typeface="Arial" panose="020B0604020202020204" pitchFamily="34" charset="0"/>
              <a:buNone/>
              <a:defRPr sz="2800">
                <a:solidFill>
                  <a:schemeClr val="tx1"/>
                </a:solidFill>
                <a:latin typeface="+mj-lt"/>
              </a:defRPr>
            </a:lvl1pPr>
            <a:lvl2pPr marL="231775" indent="0">
              <a:buSzPct val="80000"/>
              <a:buFont typeface="Wingdings" panose="05000000000000000000" pitchFamily="2" charset="2"/>
              <a:buNone/>
              <a:defRPr sz="2400">
                <a:latin typeface="+mj-lt"/>
              </a:defRPr>
            </a:lvl2pPr>
            <a:lvl3pPr marL="685800" indent="0">
              <a:buFont typeface="Calibri" panose="020F0502020204030204" pitchFamily="34" charset="0"/>
              <a:buNone/>
              <a:defRPr sz="2000">
                <a:latin typeface="+mj-lt"/>
              </a:defRPr>
            </a:lvl3pPr>
            <a:lvl4pPr marL="914400" indent="0">
              <a:buFont typeface="Wingdings" panose="05000000000000000000" pitchFamily="2" charset="2"/>
              <a:buNone/>
              <a:defRPr sz="1800">
                <a:latin typeface="+mj-lt"/>
              </a:defRPr>
            </a:lvl4pPr>
            <a:lvl5pPr marL="1143000" indent="0">
              <a:buFont typeface="Courier New" panose="02070309020205020404" pitchFamily="49" charset="0"/>
              <a:buNone/>
              <a:defRPr sz="1600">
                <a:latin typeface="+mj-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74816850"/>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1" cy="2025042"/>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564" indent="0">
              <a:buNone/>
              <a:defRPr/>
            </a:lvl3pPr>
            <a:lvl4pPr marL="457126" indent="0">
              <a:buNone/>
              <a:defRPr/>
            </a:lvl4pPr>
            <a:lvl5pPr marL="685691"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31337368"/>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1" cy="2037224"/>
          </a:xfrm>
        </p:spPr>
        <p:txBody>
          <a:bodyPr>
            <a:spAutoFit/>
          </a:bodyPr>
          <a:lstStyle>
            <a:lvl1pPr>
              <a:defRPr sz="3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03268474"/>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14114"/>
          </a:xfrm>
        </p:spPr>
        <p:txBody>
          <a:bodyPr wrap="square">
            <a:spAutoFit/>
          </a:bodyPr>
          <a:lstStyle>
            <a:lvl1pPr marL="0" indent="0">
              <a:spcBef>
                <a:spcPts val="1223"/>
              </a:spcBef>
              <a:buClr>
                <a:schemeClr val="tx1"/>
              </a:buClr>
              <a:buFont typeface="Wingdings" pitchFamily="2" charset="2"/>
              <a:buNone/>
              <a:defRPr sz="32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14114"/>
          </a:xfrm>
        </p:spPr>
        <p:txBody>
          <a:bodyPr wrap="square">
            <a:spAutoFit/>
          </a:bodyPr>
          <a:lstStyle>
            <a:lvl1pPr marL="0" indent="0">
              <a:spcBef>
                <a:spcPts val="1223"/>
              </a:spcBef>
              <a:buClr>
                <a:schemeClr val="tx1"/>
              </a:buClr>
              <a:buFont typeface="Wingdings" pitchFamily="2" charset="2"/>
              <a:buNone/>
              <a:defRPr sz="32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7959926"/>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52"/>
            <a:ext cx="5486399" cy="2425023"/>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52"/>
            <a:ext cx="5486399" cy="2425023"/>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79946700"/>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89335521"/>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1181734"/>
          </a:xfrm>
          <a:noFill/>
        </p:spPr>
        <p:txBody>
          <a:bodyPr tIns="91440" bIns="91440" anchor="t" anchorCtr="0">
            <a:spAutoFit/>
          </a:bodyPr>
          <a:lstStyle>
            <a:lvl1pPr>
              <a:defRPr sz="7199"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8" y="3954463"/>
            <a:ext cx="10058401" cy="794064"/>
          </a:xfrm>
          <a:noFill/>
        </p:spPr>
        <p:txBody>
          <a:bodyPr lIns="182880" tIns="146304" rIns="182880" bIns="146304">
            <a:sp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389760253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1181734"/>
          </a:xfrm>
          <a:noFill/>
        </p:spPr>
        <p:txBody>
          <a:bodyPr tIns="91440" bIns="91440" anchor="t" anchorCtr="0">
            <a:spAutoFit/>
          </a:bodyPr>
          <a:lstStyle>
            <a:lvl1pPr>
              <a:defRPr lang="en-US" sz="7199"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202582599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728849011"/>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68934554"/>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908698505"/>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1" cy="2025042"/>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564" indent="0">
              <a:buNone/>
              <a:defRPr/>
            </a:lvl3pPr>
            <a:lvl4pPr marL="457126" indent="0">
              <a:buNone/>
              <a:defRPr/>
            </a:lvl4pPr>
            <a:lvl5pPr marL="685691"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43985228"/>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266291156"/>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219824" y="3"/>
            <a:ext cx="6216651"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2366974557"/>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1556723"/>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675349"/>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50159915"/>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32390786"/>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6"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40" tIns="46640" rIns="46640" bIns="46640" numCol="1" spcCol="0" rtlCol="0" fromWordArt="0" anchor="ctr" anchorCtr="0" forceAA="0" compatLnSpc="1">
            <a:prstTxWarp prst="textNoShape">
              <a:avLst/>
            </a:prstTxWarp>
            <a:noAutofit/>
          </a:bodyPr>
          <a:lstStyle/>
          <a:p>
            <a:pPr algn="ctr" defTabSz="932325" fontAlgn="base">
              <a:spcBef>
                <a:spcPct val="0"/>
              </a:spcBef>
              <a:spcAft>
                <a:spcPct val="0"/>
              </a:spcAft>
            </a:pPr>
            <a:endParaRPr lang="en-US" sz="1799">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42" y="1221160"/>
            <a:ext cx="11887199" cy="1995675"/>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498"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43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83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29962453"/>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42" y="6294479"/>
            <a:ext cx="11887199" cy="403314"/>
          </a:xfrm>
          <a:prstGeom prst="rect">
            <a:avLst/>
          </a:prstGeom>
          <a:noFill/>
          <a:ln w="12700">
            <a:noFill/>
            <a:miter lim="800000"/>
            <a:headEnd type="none" w="sm" len="sm"/>
            <a:tailEnd type="none" w="sm" len="sm"/>
          </a:ln>
          <a:effectLst/>
        </p:spPr>
        <p:txBody>
          <a:bodyPr vert="horz" wrap="square" lIns="182879" tIns="146303" rIns="182879" bIns="146303" numCol="1" anchor="t" anchorCtr="0" compatLnSpc="1">
            <a:prstTxWarp prst="textNoShape">
              <a:avLst/>
            </a:prstTxWarp>
            <a:spAutoFit/>
          </a:bodyPr>
          <a:lstStyle/>
          <a:p>
            <a:pPr defTabSz="932141" eaLnBrk="0" hangingPunct="0"/>
            <a:r>
              <a:rPr lang="en-US" sz="701">
                <a:gradFill>
                  <a:gsLst>
                    <a:gs pos="0">
                      <a:schemeClr val="tx1"/>
                    </a:gs>
                    <a:gs pos="100000">
                      <a:schemeClr val="tx1"/>
                    </a:gs>
                  </a:gsLst>
                  <a:lin ang="5400000" scaled="0"/>
                </a:gradFill>
                <a:cs typeface="Segoe UI" pitchFamily="34" charset="0"/>
              </a:rPr>
              <a:t>© 2015 Microsoft Corporation. All rights reserved. </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29" y="3145040"/>
            <a:ext cx="3288506" cy="704445"/>
          </a:xfrm>
          <a:prstGeom prst="rect">
            <a:avLst/>
          </a:prstGeom>
        </p:spPr>
      </p:pic>
    </p:spTree>
    <p:extLst>
      <p:ext uri="{BB962C8B-B14F-4D97-AF65-F5344CB8AC3E}">
        <p14:creationId xmlns:p14="http://schemas.microsoft.com/office/powerpoint/2010/main" val="17293980"/>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1" cy="2443746"/>
          </a:xfrm>
          <a:prstGeom prst="rect">
            <a:avLst/>
          </a:prstGeom>
        </p:spPr>
        <p:txBody>
          <a:bodyPr/>
          <a:lstStyle>
            <a:lvl1pPr marL="290468" indent="-290468">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410" indent="-280945">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75" indent="-290468">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42" indent="-228564">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004" indent="-228564">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0" y="6363076"/>
            <a:ext cx="12436477"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2"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482969643"/>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274638" y="1212850"/>
            <a:ext cx="11887201" cy="5304908"/>
          </a:xfrm>
        </p:spPr>
        <p:txBody>
          <a:bodyPr>
            <a:noAutofit/>
          </a:bodyPr>
          <a:lstStyle>
            <a:lvl1pPr marL="228600" indent="-228600">
              <a:lnSpc>
                <a:spcPct val="100000"/>
              </a:lnSpc>
              <a:spcBef>
                <a:spcPts val="600"/>
              </a:spcBef>
              <a:spcAft>
                <a:spcPts val="600"/>
              </a:spcAft>
              <a:defRPr sz="2800">
                <a:gradFill>
                  <a:gsLst>
                    <a:gs pos="1250">
                      <a:schemeClr val="tx2"/>
                    </a:gs>
                    <a:gs pos="99000">
                      <a:schemeClr val="tx2"/>
                    </a:gs>
                  </a:gsLst>
                  <a:lin ang="5400000" scaled="0"/>
                </a:gradFill>
              </a:defRPr>
            </a:lvl1pPr>
            <a:lvl2pPr marL="574675" indent="-346075">
              <a:lnSpc>
                <a:spcPct val="100000"/>
              </a:lnSpc>
              <a:spcBef>
                <a:spcPts val="600"/>
              </a:spcBef>
              <a:spcAft>
                <a:spcPts val="600"/>
              </a:spcAft>
              <a:buSzPct val="75000"/>
              <a:buFont typeface="Wingdings" panose="05000000000000000000" pitchFamily="2" charset="2"/>
              <a:buChar char="Ø"/>
              <a:defRPr/>
            </a:lvl2pPr>
            <a:lvl3pPr marL="914400" indent="-228600">
              <a:lnSpc>
                <a:spcPct val="100000"/>
              </a:lnSpc>
              <a:spcBef>
                <a:spcPts val="600"/>
              </a:spcBef>
              <a:spcAft>
                <a:spcPts val="600"/>
              </a:spcAft>
              <a:buSzPct val="80000"/>
              <a:buFont typeface="Calibri" panose="020F0502020204030204" pitchFamily="34" charset="0"/>
              <a:buChar char="̶"/>
              <a:defRPr/>
            </a:lvl3pPr>
            <a:lvl4pPr marL="1143000" indent="-228600">
              <a:lnSpc>
                <a:spcPct val="100000"/>
              </a:lnSpc>
              <a:spcBef>
                <a:spcPts val="600"/>
              </a:spcBef>
              <a:spcAft>
                <a:spcPts val="600"/>
              </a:spcAft>
              <a:buFont typeface="Wingdings" panose="05000000000000000000" pitchFamily="2" charset="2"/>
              <a:buChar char="§"/>
              <a:defRPr/>
            </a:lvl4pPr>
            <a:lvl5pPr marL="1371600" indent="-228600">
              <a:lnSpc>
                <a:spcPct val="100000"/>
              </a:lnSpc>
              <a:spcBef>
                <a:spcPts val="600"/>
              </a:spcBef>
              <a:spcAft>
                <a:spcPts val="600"/>
              </a:spcAft>
              <a:buFont typeface="Courier New" panose="02070309020205020404" pitchFamily="49" charset="0"/>
              <a:buChar char="o"/>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lvl1pPr>
              <a:defRPr>
                <a:solidFill>
                  <a:schemeClr val="accent3"/>
                </a:solidFill>
              </a:defRPr>
            </a:lvl1pPr>
          </a:lstStyle>
          <a:p>
            <a:r>
              <a:rPr lang="en-US" dirty="0"/>
              <a:t>Click to edit Master title style</a:t>
            </a:r>
          </a:p>
        </p:txBody>
      </p:sp>
    </p:spTree>
    <p:extLst>
      <p:ext uri="{BB962C8B-B14F-4D97-AF65-F5344CB8AC3E}">
        <p14:creationId xmlns:p14="http://schemas.microsoft.com/office/powerpoint/2010/main" val="2229941979"/>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1" cy="2037224"/>
          </a:xfrm>
        </p:spPr>
        <p:txBody>
          <a:bodyPr>
            <a:spAutoFit/>
          </a:bodyPr>
          <a:lstStyle>
            <a:lvl1pPr>
              <a:defRPr sz="36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53196831"/>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69514"/>
          </a:xfrm>
        </p:spPr>
        <p:txBody>
          <a:bodyPr wrap="square">
            <a:spAutoFit/>
          </a:bodyPr>
          <a:lstStyle>
            <a:lvl1pPr marL="0" indent="0">
              <a:spcBef>
                <a:spcPts val="1223"/>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69514"/>
          </a:xfrm>
        </p:spPr>
        <p:txBody>
          <a:bodyPr wrap="square">
            <a:spAutoFit/>
          </a:bodyPr>
          <a:lstStyle>
            <a:lvl1pPr marL="0" indent="0">
              <a:spcBef>
                <a:spcPts val="1223"/>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68534032"/>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69514"/>
          </a:xfrm>
        </p:spPr>
        <p:txBody>
          <a:bodyPr wrap="square">
            <a:spAutoFit/>
          </a:bodyPr>
          <a:lstStyle>
            <a:lvl1pPr marL="0" indent="0">
              <a:spcBef>
                <a:spcPts val="1223"/>
              </a:spcBef>
              <a:buClr>
                <a:schemeClr val="tx1"/>
              </a:buClr>
              <a:buFont typeface="Wingdings" pitchFamily="2" charset="2"/>
              <a:buNone/>
              <a:defRPr sz="36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69514"/>
          </a:xfrm>
        </p:spPr>
        <p:txBody>
          <a:bodyPr wrap="square">
            <a:spAutoFit/>
          </a:bodyPr>
          <a:lstStyle>
            <a:lvl1pPr marL="0" indent="0">
              <a:spcBef>
                <a:spcPts val="1223"/>
              </a:spcBef>
              <a:buClr>
                <a:schemeClr val="tx1"/>
              </a:buClr>
              <a:buFont typeface="Wingdings" pitchFamily="2" charset="2"/>
              <a:buNone/>
              <a:defRPr sz="36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18839873"/>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81825"/>
          </a:xfrm>
        </p:spPr>
        <p:txBody>
          <a:bodyPr wrap="square">
            <a:spAutoFit/>
          </a:bodyPr>
          <a:lstStyle>
            <a:lvl1pPr marL="287291" indent="-287291">
              <a:spcBef>
                <a:spcPts val="1223"/>
              </a:spcBef>
              <a:buClr>
                <a:schemeClr val="tx2"/>
              </a:buClr>
              <a:buFont typeface="Arial" pitchFamily="34" charset="0"/>
              <a:buChar char="•"/>
              <a:defRPr sz="3200">
                <a:gradFill>
                  <a:gsLst>
                    <a:gs pos="1250">
                      <a:schemeClr val="tx2"/>
                    </a:gs>
                    <a:gs pos="99000">
                      <a:schemeClr val="tx2"/>
                    </a:gs>
                  </a:gsLst>
                  <a:lin ang="5400000" scaled="0"/>
                </a:gradFill>
              </a:defRPr>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81825"/>
          </a:xfrm>
        </p:spPr>
        <p:txBody>
          <a:bodyPr wrap="square">
            <a:spAutoFit/>
          </a:bodyPr>
          <a:lstStyle>
            <a:lvl1pPr marL="287291" indent="-287291">
              <a:spcBef>
                <a:spcPts val="1223"/>
              </a:spcBef>
              <a:buClr>
                <a:schemeClr val="tx2"/>
              </a:buClr>
              <a:buFont typeface="Arial" pitchFamily="34" charset="0"/>
              <a:buChar char="•"/>
              <a:defRPr sz="3200">
                <a:gradFill>
                  <a:gsLst>
                    <a:gs pos="1250">
                      <a:schemeClr val="tx2"/>
                    </a:gs>
                    <a:gs pos="99000">
                      <a:schemeClr val="tx2"/>
                    </a:gs>
                  </a:gsLst>
                  <a:lin ang="5400000" scaled="0"/>
                </a:gradFill>
              </a:defRPr>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98371309"/>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5.xml"/><Relationship Id="rId13" Type="http://schemas.openxmlformats.org/officeDocument/2006/relationships/slideLayout" Target="../slideLayouts/slideLayout40.xml"/><Relationship Id="rId18" Type="http://schemas.openxmlformats.org/officeDocument/2006/relationships/slideLayout" Target="../slideLayouts/slideLayout45.xml"/><Relationship Id="rId3" Type="http://schemas.openxmlformats.org/officeDocument/2006/relationships/slideLayout" Target="../slideLayouts/slideLayout30.xml"/><Relationship Id="rId21" Type="http://schemas.openxmlformats.org/officeDocument/2006/relationships/slideLayout" Target="../slideLayouts/slideLayout48.xml"/><Relationship Id="rId7" Type="http://schemas.openxmlformats.org/officeDocument/2006/relationships/slideLayout" Target="../slideLayouts/slideLayout34.xml"/><Relationship Id="rId12" Type="http://schemas.openxmlformats.org/officeDocument/2006/relationships/slideLayout" Target="../slideLayouts/slideLayout39.xml"/><Relationship Id="rId17" Type="http://schemas.openxmlformats.org/officeDocument/2006/relationships/slideLayout" Target="../slideLayouts/slideLayout44.xml"/><Relationship Id="rId2" Type="http://schemas.openxmlformats.org/officeDocument/2006/relationships/slideLayout" Target="../slideLayouts/slideLayout29.xml"/><Relationship Id="rId16" Type="http://schemas.openxmlformats.org/officeDocument/2006/relationships/slideLayout" Target="../slideLayouts/slideLayout43.xml"/><Relationship Id="rId20" Type="http://schemas.openxmlformats.org/officeDocument/2006/relationships/slideLayout" Target="../slideLayouts/slideLayout47.xml"/><Relationship Id="rId1" Type="http://schemas.openxmlformats.org/officeDocument/2006/relationships/slideLayout" Target="../slideLayouts/slideLayout28.xml"/><Relationship Id="rId6" Type="http://schemas.openxmlformats.org/officeDocument/2006/relationships/slideLayout" Target="../slideLayouts/slideLayout33.xml"/><Relationship Id="rId11" Type="http://schemas.openxmlformats.org/officeDocument/2006/relationships/slideLayout" Target="../slideLayouts/slideLayout38.xml"/><Relationship Id="rId5" Type="http://schemas.openxmlformats.org/officeDocument/2006/relationships/slideLayout" Target="../slideLayouts/slideLayout32.xml"/><Relationship Id="rId15" Type="http://schemas.openxmlformats.org/officeDocument/2006/relationships/slideLayout" Target="../slideLayouts/slideLayout42.xml"/><Relationship Id="rId23" Type="http://schemas.openxmlformats.org/officeDocument/2006/relationships/image" Target="../media/image1.png"/><Relationship Id="rId10" Type="http://schemas.openxmlformats.org/officeDocument/2006/relationships/slideLayout" Target="../slideLayouts/slideLayout37.xml"/><Relationship Id="rId19" Type="http://schemas.openxmlformats.org/officeDocument/2006/relationships/slideLayout" Target="../slideLayouts/slideLayout46.xml"/><Relationship Id="rId4" Type="http://schemas.openxmlformats.org/officeDocument/2006/relationships/slideLayout" Target="../slideLayouts/slideLayout31.xml"/><Relationship Id="rId9" Type="http://schemas.openxmlformats.org/officeDocument/2006/relationships/slideLayout" Target="../slideLayouts/slideLayout36.xml"/><Relationship Id="rId14" Type="http://schemas.openxmlformats.org/officeDocument/2006/relationships/slideLayout" Target="../slideLayouts/slideLayout41.xml"/><Relationship Id="rId2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42" y="295276"/>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4" y="1212851"/>
            <a:ext cx="11887199" cy="2092752"/>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29"/>
          <a:stretch>
            <a:fillRect/>
          </a:stretch>
        </p:blipFill>
        <p:spPr>
          <a:xfrm rot="5400000">
            <a:off x="9393898" y="3050514"/>
            <a:ext cx="6995160" cy="894134"/>
          </a:xfrm>
          <a:prstGeom prst="rect">
            <a:avLst/>
          </a:prstGeom>
        </p:spPr>
      </p:pic>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170" r:id="rId1"/>
    <p:sldLayoutId id="2147484167" r:id="rId2"/>
    <p:sldLayoutId id="2147484087" r:id="rId3"/>
    <p:sldLayoutId id="2147484098" r:id="rId4"/>
    <p:sldLayoutId id="2147484107" r:id="rId5"/>
    <p:sldLayoutId id="2147484086" r:id="rId6"/>
    <p:sldLayoutId id="2147484099" r:id="rId7"/>
    <p:sldLayoutId id="2147484100" r:id="rId8"/>
    <p:sldLayoutId id="2147484106" r:id="rId9"/>
    <p:sldLayoutId id="2147484089" r:id="rId10"/>
    <p:sldLayoutId id="2147484092" r:id="rId11"/>
    <p:sldLayoutId id="2147484105" r:id="rId12"/>
    <p:sldLayoutId id="2147484182" r:id="rId13"/>
    <p:sldLayoutId id="2147484130" r:id="rId14"/>
    <p:sldLayoutId id="2147484101" r:id="rId15"/>
    <p:sldLayoutId id="2147484102" r:id="rId16"/>
    <p:sldLayoutId id="2147484093" r:id="rId17"/>
    <p:sldLayoutId id="2147484127" r:id="rId18"/>
    <p:sldLayoutId id="2147484128" r:id="rId19"/>
    <p:sldLayoutId id="2147484129" r:id="rId20"/>
    <p:sldLayoutId id="2147484094" r:id="rId21"/>
    <p:sldLayoutId id="2147484195" r:id="rId22"/>
    <p:sldLayoutId id="2147484096" r:id="rId23"/>
    <p:sldLayoutId id="2147484267" r:id="rId24"/>
    <p:sldLayoutId id="2147484268" r:id="rId25"/>
    <p:sldLayoutId id="2147484269" r:id="rId26"/>
    <p:sldLayoutId id="2147484270" r:id="rId27"/>
  </p:sldLayoutIdLst>
  <p:transition>
    <p:fade/>
  </p:transition>
  <p:hf sldNum="0" hdr="0" ftr="0" dt="0"/>
  <p:txStyles>
    <p:titleStyle>
      <a:lvl1pPr algn="l" defTabSz="932597" rtl="0" eaLnBrk="1" latinLnBrk="0" hangingPunct="1">
        <a:lnSpc>
          <a:spcPct val="90000"/>
        </a:lnSpc>
        <a:spcBef>
          <a:spcPct val="0"/>
        </a:spcBef>
        <a:buNone/>
        <a:defRPr lang="en-US" sz="4801" b="0" kern="1200" cap="none" spc="-101"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46" marR="0" indent="-342846" algn="l" defTabSz="932597" rtl="0" eaLnBrk="1" fontAlgn="auto" latinLnBrk="0" hangingPunct="1">
        <a:lnSpc>
          <a:spcPct val="90000"/>
        </a:lnSpc>
        <a:spcBef>
          <a:spcPct val="20000"/>
        </a:spcBef>
        <a:spcAft>
          <a:spcPts val="0"/>
        </a:spcAft>
        <a:buClrTx/>
        <a:buSzPct val="90000"/>
        <a:buFont typeface="Arial" pitchFamily="34" charset="0"/>
        <a:buChar char="•"/>
        <a:tabLst/>
        <a:defRPr sz="4001" kern="1200" spc="0" baseline="0">
          <a:gradFill>
            <a:gsLst>
              <a:gs pos="1250">
                <a:schemeClr val="tx1"/>
              </a:gs>
              <a:gs pos="100000">
                <a:schemeClr val="tx1"/>
              </a:gs>
            </a:gsLst>
            <a:lin ang="5400000" scaled="0"/>
          </a:gradFill>
          <a:latin typeface="+mj-lt"/>
          <a:ea typeface="+mn-ea"/>
          <a:cs typeface="+mn-cs"/>
        </a:defRPr>
      </a:lvl1pPr>
      <a:lvl2pPr marL="584109" marR="0" indent="-241262" algn="l" defTabSz="932597"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72"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39"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4pPr>
      <a:lvl5pPr marL="1257101"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5pPr>
      <a:lvl6pPr marL="2564633"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932"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228"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526"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97" rtl="0" eaLnBrk="1" latinLnBrk="0" hangingPunct="1">
        <a:defRPr sz="1799" kern="1200">
          <a:solidFill>
            <a:schemeClr val="tx1"/>
          </a:solidFill>
          <a:latin typeface="+mn-lt"/>
          <a:ea typeface="+mn-ea"/>
          <a:cs typeface="+mn-cs"/>
        </a:defRPr>
      </a:lvl1pPr>
      <a:lvl2pPr marL="466297" algn="l" defTabSz="932597" rtl="0" eaLnBrk="1" latinLnBrk="0" hangingPunct="1">
        <a:defRPr sz="1799" kern="1200">
          <a:solidFill>
            <a:schemeClr val="tx1"/>
          </a:solidFill>
          <a:latin typeface="+mn-lt"/>
          <a:ea typeface="+mn-ea"/>
          <a:cs typeface="+mn-cs"/>
        </a:defRPr>
      </a:lvl2pPr>
      <a:lvl3pPr marL="932597" algn="l" defTabSz="932597" rtl="0" eaLnBrk="1" latinLnBrk="0" hangingPunct="1">
        <a:defRPr sz="1799" kern="1200">
          <a:solidFill>
            <a:schemeClr val="tx1"/>
          </a:solidFill>
          <a:latin typeface="+mn-lt"/>
          <a:ea typeface="+mn-ea"/>
          <a:cs typeface="+mn-cs"/>
        </a:defRPr>
      </a:lvl3pPr>
      <a:lvl4pPr marL="1398891" algn="l" defTabSz="932597" rtl="0" eaLnBrk="1" latinLnBrk="0" hangingPunct="1">
        <a:defRPr sz="1799" kern="1200">
          <a:solidFill>
            <a:schemeClr val="tx1"/>
          </a:solidFill>
          <a:latin typeface="+mn-lt"/>
          <a:ea typeface="+mn-ea"/>
          <a:cs typeface="+mn-cs"/>
        </a:defRPr>
      </a:lvl4pPr>
      <a:lvl5pPr marL="1865188" algn="l" defTabSz="932597" rtl="0" eaLnBrk="1" latinLnBrk="0" hangingPunct="1">
        <a:defRPr sz="1799" kern="1200">
          <a:solidFill>
            <a:schemeClr val="tx1"/>
          </a:solidFill>
          <a:latin typeface="+mn-lt"/>
          <a:ea typeface="+mn-ea"/>
          <a:cs typeface="+mn-cs"/>
        </a:defRPr>
      </a:lvl5pPr>
      <a:lvl6pPr marL="2331488" algn="l" defTabSz="932597" rtl="0" eaLnBrk="1" latinLnBrk="0" hangingPunct="1">
        <a:defRPr sz="1799" kern="1200">
          <a:solidFill>
            <a:schemeClr val="tx1"/>
          </a:solidFill>
          <a:latin typeface="+mn-lt"/>
          <a:ea typeface="+mn-ea"/>
          <a:cs typeface="+mn-cs"/>
        </a:defRPr>
      </a:lvl6pPr>
      <a:lvl7pPr marL="2797783" algn="l" defTabSz="932597" rtl="0" eaLnBrk="1" latinLnBrk="0" hangingPunct="1">
        <a:defRPr sz="1799" kern="1200">
          <a:solidFill>
            <a:schemeClr val="tx1"/>
          </a:solidFill>
          <a:latin typeface="+mn-lt"/>
          <a:ea typeface="+mn-ea"/>
          <a:cs typeface="+mn-cs"/>
        </a:defRPr>
      </a:lvl7pPr>
      <a:lvl8pPr marL="3264079" algn="l" defTabSz="932597" rtl="0" eaLnBrk="1" latinLnBrk="0" hangingPunct="1">
        <a:defRPr sz="1799" kern="1200">
          <a:solidFill>
            <a:schemeClr val="tx1"/>
          </a:solidFill>
          <a:latin typeface="+mn-lt"/>
          <a:ea typeface="+mn-ea"/>
          <a:cs typeface="+mn-cs"/>
        </a:defRPr>
      </a:lvl8pPr>
      <a:lvl9pPr marL="3730377" algn="l" defTabSz="932597" rtl="0" eaLnBrk="1" latinLnBrk="0" hangingPunct="1">
        <a:defRPr sz="1799"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userDrawn="1">
          <p15:clr>
            <a:srgbClr val="5ACBF0"/>
          </p15:clr>
        </p15:guide>
        <p15:guide id="2" pos="172" userDrawn="1">
          <p15:clr>
            <a:srgbClr val="5ACBF0"/>
          </p15:clr>
        </p15:guide>
        <p15:guide id="3" pos="749" userDrawn="1">
          <p15:clr>
            <a:srgbClr val="5ACBF0"/>
          </p15:clr>
        </p15:guide>
        <p15:guide id="4" pos="1325" userDrawn="1">
          <p15:clr>
            <a:srgbClr val="5ACBF0"/>
          </p15:clr>
        </p15:guide>
        <p15:guide id="5" pos="1901" userDrawn="1">
          <p15:clr>
            <a:srgbClr val="5ACBF0"/>
          </p15:clr>
        </p15:guide>
        <p15:guide id="6" pos="2477" userDrawn="1">
          <p15:clr>
            <a:srgbClr val="5ACBF0"/>
          </p15:clr>
        </p15:guide>
        <p15:guide id="7" pos="3053" userDrawn="1">
          <p15:clr>
            <a:srgbClr val="5ACBF0"/>
          </p15:clr>
        </p15:guide>
        <p15:guide id="8" pos="3629" userDrawn="1">
          <p15:clr>
            <a:srgbClr val="5ACBF0"/>
          </p15:clr>
        </p15:guide>
        <p15:guide id="9" pos="4205" userDrawn="1">
          <p15:clr>
            <a:srgbClr val="5ACBF0"/>
          </p15:clr>
        </p15:guide>
        <p15:guide id="10" pos="4781" userDrawn="1">
          <p15:clr>
            <a:srgbClr val="5ACBF0"/>
          </p15:clr>
        </p15:guide>
        <p15:guide id="11" pos="5357" userDrawn="1">
          <p15:clr>
            <a:srgbClr val="5ACBF0"/>
          </p15:clr>
        </p15:guide>
        <p15:guide id="12" pos="5933" userDrawn="1">
          <p15:clr>
            <a:srgbClr val="5ACBF0"/>
          </p15:clr>
        </p15:guide>
        <p15:guide id="13" pos="6509" userDrawn="1">
          <p15:clr>
            <a:srgbClr val="5ACBF0"/>
          </p15:clr>
        </p15:guide>
        <p15:guide id="14" pos="7085" userDrawn="1">
          <p15:clr>
            <a:srgbClr val="5ACBF0"/>
          </p15:clr>
        </p15:guide>
        <p15:guide id="15" pos="7662" userDrawn="1">
          <p15:clr>
            <a:srgbClr val="5ACBF0"/>
          </p15:clr>
        </p15:guide>
        <p15:guide id="16" pos="288" userDrawn="1">
          <p15:clr>
            <a:srgbClr val="C35EA4"/>
          </p15:clr>
        </p15:guide>
        <p15:guide id="17" pos="7546" userDrawn="1">
          <p15:clr>
            <a:srgbClr val="C35EA4"/>
          </p15:clr>
        </p15:guide>
        <p15:guide id="18" orient="horz" pos="763" userDrawn="1">
          <p15:clr>
            <a:srgbClr val="5ACBF0"/>
          </p15:clr>
        </p15:guide>
        <p15:guide id="19" orient="horz" pos="1339" userDrawn="1">
          <p15:clr>
            <a:srgbClr val="5ACBF0"/>
          </p15:clr>
        </p15:guide>
        <p15:guide id="20" orient="horz" pos="1915" userDrawn="1">
          <p15:clr>
            <a:srgbClr val="5ACBF0"/>
          </p15:clr>
        </p15:guide>
        <p15:guide id="21" orient="horz" pos="2491" userDrawn="1">
          <p15:clr>
            <a:srgbClr val="5ACBF0"/>
          </p15:clr>
        </p15:guide>
        <p15:guide id="22" orient="horz" pos="3067" userDrawn="1">
          <p15:clr>
            <a:srgbClr val="5ACBF0"/>
          </p15:clr>
        </p15:guide>
        <p15:guide id="23" orient="horz" pos="3643" userDrawn="1">
          <p15:clr>
            <a:srgbClr val="5ACBF0"/>
          </p15:clr>
        </p15:guide>
        <p15:guide id="24" orient="horz" pos="4219" userDrawn="1">
          <p15:clr>
            <a:srgbClr val="5ACBF0"/>
          </p15:clr>
        </p15:guide>
        <p15:guide id="25" orient="horz" pos="302" userDrawn="1">
          <p15:clr>
            <a:srgbClr val="C35EA4"/>
          </p15:clr>
        </p15:guide>
        <p15:guide id="26" orient="horz" pos="4104" userDrawn="1">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42" y="295276"/>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4" y="1212851"/>
            <a:ext cx="11887199" cy="2092752"/>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23"/>
          <a:stretch>
            <a:fillRect/>
          </a:stretch>
        </p:blipFill>
        <p:spPr>
          <a:xfrm rot="5400000">
            <a:off x="9393898" y="3050514"/>
            <a:ext cx="6995160" cy="894134"/>
          </a:xfrm>
          <a:prstGeom prst="rect">
            <a:avLst/>
          </a:prstGeom>
        </p:spPr>
      </p:pic>
    </p:spTree>
    <p:extLst>
      <p:ext uri="{BB962C8B-B14F-4D97-AF65-F5344CB8AC3E}">
        <p14:creationId xmlns:p14="http://schemas.microsoft.com/office/powerpoint/2010/main" val="3588427678"/>
      </p:ext>
    </p:extLst>
  </p:cSld>
  <p:clrMap bg1="dk1" tx1="lt1" bg2="dk2" tx2="lt2" accent1="accent1" accent2="accent2" accent3="accent3" accent4="accent4" accent5="accent5" accent6="accent6" hlink="hlink" folHlink="folHlink"/>
  <p:sldLayoutIdLst>
    <p:sldLayoutId id="2147484266" r:id="rId1"/>
    <p:sldLayoutId id="2147484236" r:id="rId2"/>
    <p:sldLayoutId id="2147484240" r:id="rId3"/>
    <p:sldLayoutId id="2147484241" r:id="rId4"/>
    <p:sldLayoutId id="2147484244" r:id="rId5"/>
    <p:sldLayoutId id="2147484245" r:id="rId6"/>
    <p:sldLayoutId id="2147484247" r:id="rId7"/>
    <p:sldLayoutId id="2147484249" r:id="rId8"/>
    <p:sldLayoutId id="2147484250" r:id="rId9"/>
    <p:sldLayoutId id="2147484264" r:id="rId10"/>
    <p:sldLayoutId id="2147484251" r:id="rId11"/>
    <p:sldLayoutId id="2147484252" r:id="rId12"/>
    <p:sldLayoutId id="2147484253" r:id="rId13"/>
    <p:sldLayoutId id="2147484254" r:id="rId14"/>
    <p:sldLayoutId id="2147484256" r:id="rId15"/>
    <p:sldLayoutId id="2147484257" r:id="rId16"/>
    <p:sldLayoutId id="2147484258" r:id="rId17"/>
    <p:sldLayoutId id="2147484259" r:id="rId18"/>
    <p:sldLayoutId id="2147484260" r:id="rId19"/>
    <p:sldLayoutId id="2147484261" r:id="rId20"/>
    <p:sldLayoutId id="2147484263" r:id="rId21"/>
  </p:sldLayoutIdLst>
  <p:transition>
    <p:fade/>
  </p:transition>
  <p:hf sldNum="0" hdr="0" ftr="0" dt="0"/>
  <p:txStyles>
    <p:titleStyle>
      <a:lvl1pPr algn="l" defTabSz="932597" rtl="0" eaLnBrk="1" latinLnBrk="0" hangingPunct="1">
        <a:lnSpc>
          <a:spcPct val="90000"/>
        </a:lnSpc>
        <a:spcBef>
          <a:spcPct val="0"/>
        </a:spcBef>
        <a:buNone/>
        <a:defRPr lang="en-US" sz="4801" b="0" kern="1200" cap="none" spc="-101"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46" marR="0" indent="-342846" algn="l" defTabSz="932597" rtl="0" eaLnBrk="1" fontAlgn="auto" latinLnBrk="0" hangingPunct="1">
        <a:lnSpc>
          <a:spcPct val="90000"/>
        </a:lnSpc>
        <a:spcBef>
          <a:spcPct val="20000"/>
        </a:spcBef>
        <a:spcAft>
          <a:spcPts val="0"/>
        </a:spcAft>
        <a:buClrTx/>
        <a:buSzPct val="90000"/>
        <a:buFont typeface="Arial" pitchFamily="34" charset="0"/>
        <a:buChar char="•"/>
        <a:tabLst/>
        <a:defRPr sz="4001" kern="1200" spc="0" baseline="0">
          <a:gradFill>
            <a:gsLst>
              <a:gs pos="1250">
                <a:schemeClr val="tx1"/>
              </a:gs>
              <a:gs pos="100000">
                <a:schemeClr val="tx1"/>
              </a:gs>
            </a:gsLst>
            <a:lin ang="5400000" scaled="0"/>
          </a:gradFill>
          <a:latin typeface="+mj-lt"/>
          <a:ea typeface="+mn-ea"/>
          <a:cs typeface="+mn-cs"/>
        </a:defRPr>
      </a:lvl1pPr>
      <a:lvl2pPr marL="584109" marR="0" indent="-241262" algn="l" defTabSz="932597"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72"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39"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4pPr>
      <a:lvl5pPr marL="1257101"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5pPr>
      <a:lvl6pPr marL="2564633"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932"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228"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526"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97" rtl="0" eaLnBrk="1" latinLnBrk="0" hangingPunct="1">
        <a:defRPr sz="1799" kern="1200">
          <a:solidFill>
            <a:schemeClr val="tx1"/>
          </a:solidFill>
          <a:latin typeface="+mn-lt"/>
          <a:ea typeface="+mn-ea"/>
          <a:cs typeface="+mn-cs"/>
        </a:defRPr>
      </a:lvl1pPr>
      <a:lvl2pPr marL="466297" algn="l" defTabSz="932597" rtl="0" eaLnBrk="1" latinLnBrk="0" hangingPunct="1">
        <a:defRPr sz="1799" kern="1200">
          <a:solidFill>
            <a:schemeClr val="tx1"/>
          </a:solidFill>
          <a:latin typeface="+mn-lt"/>
          <a:ea typeface="+mn-ea"/>
          <a:cs typeface="+mn-cs"/>
        </a:defRPr>
      </a:lvl2pPr>
      <a:lvl3pPr marL="932597" algn="l" defTabSz="932597" rtl="0" eaLnBrk="1" latinLnBrk="0" hangingPunct="1">
        <a:defRPr sz="1799" kern="1200">
          <a:solidFill>
            <a:schemeClr val="tx1"/>
          </a:solidFill>
          <a:latin typeface="+mn-lt"/>
          <a:ea typeface="+mn-ea"/>
          <a:cs typeface="+mn-cs"/>
        </a:defRPr>
      </a:lvl3pPr>
      <a:lvl4pPr marL="1398891" algn="l" defTabSz="932597" rtl="0" eaLnBrk="1" latinLnBrk="0" hangingPunct="1">
        <a:defRPr sz="1799" kern="1200">
          <a:solidFill>
            <a:schemeClr val="tx1"/>
          </a:solidFill>
          <a:latin typeface="+mn-lt"/>
          <a:ea typeface="+mn-ea"/>
          <a:cs typeface="+mn-cs"/>
        </a:defRPr>
      </a:lvl4pPr>
      <a:lvl5pPr marL="1865188" algn="l" defTabSz="932597" rtl="0" eaLnBrk="1" latinLnBrk="0" hangingPunct="1">
        <a:defRPr sz="1799" kern="1200">
          <a:solidFill>
            <a:schemeClr val="tx1"/>
          </a:solidFill>
          <a:latin typeface="+mn-lt"/>
          <a:ea typeface="+mn-ea"/>
          <a:cs typeface="+mn-cs"/>
        </a:defRPr>
      </a:lvl5pPr>
      <a:lvl6pPr marL="2331488" algn="l" defTabSz="932597" rtl="0" eaLnBrk="1" latinLnBrk="0" hangingPunct="1">
        <a:defRPr sz="1799" kern="1200">
          <a:solidFill>
            <a:schemeClr val="tx1"/>
          </a:solidFill>
          <a:latin typeface="+mn-lt"/>
          <a:ea typeface="+mn-ea"/>
          <a:cs typeface="+mn-cs"/>
        </a:defRPr>
      </a:lvl6pPr>
      <a:lvl7pPr marL="2797783" algn="l" defTabSz="932597" rtl="0" eaLnBrk="1" latinLnBrk="0" hangingPunct="1">
        <a:defRPr sz="1799" kern="1200">
          <a:solidFill>
            <a:schemeClr val="tx1"/>
          </a:solidFill>
          <a:latin typeface="+mn-lt"/>
          <a:ea typeface="+mn-ea"/>
          <a:cs typeface="+mn-cs"/>
        </a:defRPr>
      </a:lvl7pPr>
      <a:lvl8pPr marL="3264079" algn="l" defTabSz="932597" rtl="0" eaLnBrk="1" latinLnBrk="0" hangingPunct="1">
        <a:defRPr sz="1799" kern="1200">
          <a:solidFill>
            <a:schemeClr val="tx1"/>
          </a:solidFill>
          <a:latin typeface="+mn-lt"/>
          <a:ea typeface="+mn-ea"/>
          <a:cs typeface="+mn-cs"/>
        </a:defRPr>
      </a:lvl8pPr>
      <a:lvl9pPr marL="3730377" algn="l" defTabSz="932597" rtl="0" eaLnBrk="1" latinLnBrk="0" hangingPunct="1">
        <a:defRPr sz="1799"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userDrawn="1">
          <p15:clr>
            <a:srgbClr val="5ACBF0"/>
          </p15:clr>
        </p15:guide>
        <p15:guide id="2" pos="172" userDrawn="1">
          <p15:clr>
            <a:srgbClr val="5ACBF0"/>
          </p15:clr>
        </p15:guide>
        <p15:guide id="3" pos="749" userDrawn="1">
          <p15:clr>
            <a:srgbClr val="5ACBF0"/>
          </p15:clr>
        </p15:guide>
        <p15:guide id="4" pos="1325" userDrawn="1">
          <p15:clr>
            <a:srgbClr val="5ACBF0"/>
          </p15:clr>
        </p15:guide>
        <p15:guide id="5" pos="1901" userDrawn="1">
          <p15:clr>
            <a:srgbClr val="5ACBF0"/>
          </p15:clr>
        </p15:guide>
        <p15:guide id="6" pos="2477" userDrawn="1">
          <p15:clr>
            <a:srgbClr val="5ACBF0"/>
          </p15:clr>
        </p15:guide>
        <p15:guide id="7" pos="3053" userDrawn="1">
          <p15:clr>
            <a:srgbClr val="5ACBF0"/>
          </p15:clr>
        </p15:guide>
        <p15:guide id="8" pos="3629" userDrawn="1">
          <p15:clr>
            <a:srgbClr val="5ACBF0"/>
          </p15:clr>
        </p15:guide>
        <p15:guide id="9" pos="4205" userDrawn="1">
          <p15:clr>
            <a:srgbClr val="5ACBF0"/>
          </p15:clr>
        </p15:guide>
        <p15:guide id="10" pos="4781" userDrawn="1">
          <p15:clr>
            <a:srgbClr val="5ACBF0"/>
          </p15:clr>
        </p15:guide>
        <p15:guide id="11" pos="5357" userDrawn="1">
          <p15:clr>
            <a:srgbClr val="5ACBF0"/>
          </p15:clr>
        </p15:guide>
        <p15:guide id="12" pos="5933" userDrawn="1">
          <p15:clr>
            <a:srgbClr val="5ACBF0"/>
          </p15:clr>
        </p15:guide>
        <p15:guide id="13" pos="6509" userDrawn="1">
          <p15:clr>
            <a:srgbClr val="5ACBF0"/>
          </p15:clr>
        </p15:guide>
        <p15:guide id="14" pos="7085" userDrawn="1">
          <p15:clr>
            <a:srgbClr val="5ACBF0"/>
          </p15:clr>
        </p15:guide>
        <p15:guide id="15" pos="7662" userDrawn="1">
          <p15:clr>
            <a:srgbClr val="5ACBF0"/>
          </p15:clr>
        </p15:guide>
        <p15:guide id="16" pos="288" userDrawn="1">
          <p15:clr>
            <a:srgbClr val="C35EA4"/>
          </p15:clr>
        </p15:guide>
        <p15:guide id="17" pos="7546" userDrawn="1">
          <p15:clr>
            <a:srgbClr val="C35EA4"/>
          </p15:clr>
        </p15:guide>
        <p15:guide id="18" orient="horz" pos="763" userDrawn="1">
          <p15:clr>
            <a:srgbClr val="5ACBF0"/>
          </p15:clr>
        </p15:guide>
        <p15:guide id="19" orient="horz" pos="1339" userDrawn="1">
          <p15:clr>
            <a:srgbClr val="5ACBF0"/>
          </p15:clr>
        </p15:guide>
        <p15:guide id="20" orient="horz" pos="1915" userDrawn="1">
          <p15:clr>
            <a:srgbClr val="5ACBF0"/>
          </p15:clr>
        </p15:guide>
        <p15:guide id="21" orient="horz" pos="2491" userDrawn="1">
          <p15:clr>
            <a:srgbClr val="5ACBF0"/>
          </p15:clr>
        </p15:guide>
        <p15:guide id="22" orient="horz" pos="3067" userDrawn="1">
          <p15:clr>
            <a:srgbClr val="5ACBF0"/>
          </p15:clr>
        </p15:guide>
        <p15:guide id="23" orient="horz" pos="3643" userDrawn="1">
          <p15:clr>
            <a:srgbClr val="5ACBF0"/>
          </p15:clr>
        </p15:guide>
        <p15:guide id="24" orient="horz" pos="4219" userDrawn="1">
          <p15:clr>
            <a:srgbClr val="5ACBF0"/>
          </p15:clr>
        </p15:guide>
        <p15:guide id="25" orient="horz" pos="302" userDrawn="1">
          <p15:clr>
            <a:srgbClr val="C35EA4"/>
          </p15:clr>
        </p15:guide>
        <p15:guide id="26" orient="horz" pos="4104" userDrawn="1">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15.xml"/><Relationship Id="rId1" Type="http://schemas.openxmlformats.org/officeDocument/2006/relationships/slideLayout" Target="../slideLayouts/slideLayout26.xml"/></Relationships>
</file>

<file path=ppt/slides/_rels/slide18.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notesSlide" Target="../notesSlides/notesSlide16.xml"/><Relationship Id="rId1" Type="http://schemas.openxmlformats.org/officeDocument/2006/relationships/slideLayout" Target="../slideLayouts/slideLayout2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6.xml"/></Relationships>
</file>

<file path=ppt/slides/_rels/slide27.xml.rels><?xml version="1.0" encoding="UTF-8" standalone="yes"?>
<Relationships xmlns="http://schemas.openxmlformats.org/package/2006/relationships"><Relationship Id="rId3" Type="http://schemas.openxmlformats.org/officeDocument/2006/relationships/hyperlink" Target="https://github.com/Azure/aks-engine" TargetMode="External"/><Relationship Id="rId2" Type="http://schemas.openxmlformats.org/officeDocument/2006/relationships/notesSlide" Target="../notesSlides/notesSlide25.xml"/><Relationship Id="rId1" Type="http://schemas.openxmlformats.org/officeDocument/2006/relationships/slideLayout" Target="../slideLayouts/slideLayout1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7.xml"/></Relationships>
</file>

<file path=ppt/slides/_rels/slide2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1.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274704" y="2125677"/>
            <a:ext cx="6402387" cy="3657561"/>
          </a:xfrm>
        </p:spPr>
        <p:txBody>
          <a:bodyPr/>
          <a:lstStyle/>
          <a:p>
            <a:r>
              <a:rPr lang="en-US" sz="4000" dirty="0">
                <a:cs typeface="Segoe UI"/>
              </a:rPr>
              <a:t>Modernizing Applications with Containers</a:t>
            </a:r>
            <a:endParaRPr lang="en-US" sz="3200" i="1" dirty="0"/>
          </a:p>
        </p:txBody>
      </p:sp>
    </p:spTree>
    <p:extLst>
      <p:ext uri="{BB962C8B-B14F-4D97-AF65-F5344CB8AC3E}">
        <p14:creationId xmlns:p14="http://schemas.microsoft.com/office/powerpoint/2010/main" val="2715238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7E2E9AFE-E3C7-4401-AB3E-5C1316D65949}"/>
              </a:ext>
            </a:extLst>
          </p:cNvPr>
          <p:cNvSpPr>
            <a:spLocks noGrp="1"/>
          </p:cNvSpPr>
          <p:nvPr>
            <p:ph type="title"/>
          </p:nvPr>
        </p:nvSpPr>
        <p:spPr/>
        <p:txBody>
          <a:bodyPr/>
          <a:lstStyle/>
          <a:p>
            <a:r>
              <a:rPr lang="en-US" sz="4799">
                <a:solidFill>
                  <a:srgbClr val="0078D7"/>
                </a:solidFill>
              </a:rPr>
              <a:t>The elements of </a:t>
            </a:r>
            <a:r>
              <a:rPr lang="en-US" sz="4799">
                <a:solidFill>
                  <a:srgbClr val="0078D7"/>
                </a:solidFill>
                <a:cs typeface="Segoe UI Semilight" panose="020B0402040204020203" pitchFamily="34" charset="0"/>
              </a:rPr>
              <a:t>orchestration</a:t>
            </a:r>
          </a:p>
        </p:txBody>
      </p:sp>
      <p:grpSp>
        <p:nvGrpSpPr>
          <p:cNvPr id="39" name="Group 38">
            <a:extLst>
              <a:ext uri="{FF2B5EF4-FFF2-40B4-BE49-F238E27FC236}">
                <a16:creationId xmlns:a16="http://schemas.microsoft.com/office/drawing/2014/main" id="{B14841E6-D9A3-45F8-8489-B9D1F6B5F6E2}"/>
              </a:ext>
            </a:extLst>
          </p:cNvPr>
          <p:cNvGrpSpPr/>
          <p:nvPr/>
        </p:nvGrpSpPr>
        <p:grpSpPr>
          <a:xfrm>
            <a:off x="1313184" y="3114990"/>
            <a:ext cx="9810109" cy="860450"/>
            <a:chOff x="1312487" y="3114934"/>
            <a:chExt cx="9811501" cy="860572"/>
          </a:xfrm>
        </p:grpSpPr>
        <p:sp>
          <p:nvSpPr>
            <p:cNvPr id="20" name="TextBox 19">
              <a:extLst>
                <a:ext uri="{FF2B5EF4-FFF2-40B4-BE49-F238E27FC236}">
                  <a16:creationId xmlns:a16="http://schemas.microsoft.com/office/drawing/2014/main" id="{D84713B1-35F1-4655-B94B-7163F78D437C}"/>
                </a:ext>
              </a:extLst>
            </p:cNvPr>
            <p:cNvSpPr txBox="1"/>
            <p:nvPr/>
          </p:nvSpPr>
          <p:spPr>
            <a:xfrm>
              <a:off x="1312487" y="3114934"/>
              <a:ext cx="1655536" cy="572464"/>
            </a:xfrm>
            <a:prstGeom prst="rect">
              <a:avLst/>
            </a:prstGeom>
            <a:noFill/>
          </p:spPr>
          <p:txBody>
            <a:bodyPr wrap="square" lIns="146283" tIns="146283" rIns="146283" bIns="146283" rtlCol="0">
              <a:spAutoFit/>
            </a:bodyPr>
            <a:lstStyle/>
            <a:p>
              <a:pPr algn="ctr" defTabSz="932563">
                <a:spcAft>
                  <a:spcPts val="2400"/>
                </a:spcAft>
                <a:defRPr/>
              </a:pPr>
              <a:r>
                <a:rPr lang="en-US">
                  <a:solidFill>
                    <a:srgbClr val="1A1A1A"/>
                  </a:solidFill>
                  <a:latin typeface="Segoe UI Semibold" panose="020B0702040204020203" pitchFamily="34" charset="0"/>
                  <a:cs typeface="Segoe UI Semibold" panose="020B0702040204020203" pitchFamily="34" charset="0"/>
                </a:rPr>
                <a:t>Scheduling</a:t>
              </a:r>
            </a:p>
          </p:txBody>
        </p:sp>
        <p:sp>
          <p:nvSpPr>
            <p:cNvPr id="21" name="TextBox 20">
              <a:extLst>
                <a:ext uri="{FF2B5EF4-FFF2-40B4-BE49-F238E27FC236}">
                  <a16:creationId xmlns:a16="http://schemas.microsoft.com/office/drawing/2014/main" id="{23797D90-CD2F-4E85-B5FD-7A39FEDA0657}"/>
                </a:ext>
              </a:extLst>
            </p:cNvPr>
            <p:cNvSpPr txBox="1"/>
            <p:nvPr/>
          </p:nvSpPr>
          <p:spPr>
            <a:xfrm>
              <a:off x="3831369" y="3114934"/>
              <a:ext cx="2055082" cy="860572"/>
            </a:xfrm>
            <a:prstGeom prst="rect">
              <a:avLst/>
            </a:prstGeom>
            <a:noFill/>
          </p:spPr>
          <p:txBody>
            <a:bodyPr wrap="square" lIns="146283" tIns="146283" rIns="146283" bIns="146283" rtlCol="0">
              <a:spAutoFit/>
            </a:bodyPr>
            <a:lstStyle/>
            <a:p>
              <a:pPr algn="ctr" defTabSz="932563">
                <a:spcAft>
                  <a:spcPts val="2400"/>
                </a:spcAft>
                <a:defRPr/>
              </a:pPr>
              <a:r>
                <a:rPr lang="en-US">
                  <a:solidFill>
                    <a:srgbClr val="1A1A1A"/>
                  </a:solidFill>
                  <a:latin typeface="Segoe UI Semibold" panose="020B0702040204020203" pitchFamily="34" charset="0"/>
                  <a:cs typeface="Segoe UI Semibold" panose="020B0702040204020203" pitchFamily="34" charset="0"/>
                </a:rPr>
                <a:t>Affinity/anti-affinity</a:t>
              </a:r>
            </a:p>
          </p:txBody>
        </p:sp>
        <p:sp>
          <p:nvSpPr>
            <p:cNvPr id="22" name="TextBox 21">
              <a:extLst>
                <a:ext uri="{FF2B5EF4-FFF2-40B4-BE49-F238E27FC236}">
                  <a16:creationId xmlns:a16="http://schemas.microsoft.com/office/drawing/2014/main" id="{68E7AB5C-8F46-44DD-AFF6-E6D9D3302120}"/>
                </a:ext>
              </a:extLst>
            </p:cNvPr>
            <p:cNvSpPr txBox="1"/>
            <p:nvPr/>
          </p:nvSpPr>
          <p:spPr>
            <a:xfrm>
              <a:off x="6749797" y="3114934"/>
              <a:ext cx="1655536" cy="860572"/>
            </a:xfrm>
            <a:prstGeom prst="rect">
              <a:avLst/>
            </a:prstGeom>
            <a:noFill/>
          </p:spPr>
          <p:txBody>
            <a:bodyPr wrap="square" lIns="146283" tIns="146283" rIns="146283" bIns="146283" rtlCol="0">
              <a:spAutoFit/>
            </a:bodyPr>
            <a:lstStyle/>
            <a:p>
              <a:pPr algn="ctr" defTabSz="932563">
                <a:spcAft>
                  <a:spcPts val="2400"/>
                </a:spcAft>
                <a:defRPr/>
              </a:pPr>
              <a:r>
                <a:rPr lang="en-US">
                  <a:solidFill>
                    <a:srgbClr val="1A1A1A"/>
                  </a:solidFill>
                  <a:latin typeface="Segoe UI Semibold" panose="020B0702040204020203" pitchFamily="34" charset="0"/>
                  <a:cs typeface="Segoe UI Semibold" panose="020B0702040204020203" pitchFamily="34" charset="0"/>
                </a:rPr>
                <a:t>Health monitoring</a:t>
              </a:r>
            </a:p>
          </p:txBody>
        </p:sp>
        <p:sp>
          <p:nvSpPr>
            <p:cNvPr id="23" name="TextBox 22">
              <a:extLst>
                <a:ext uri="{FF2B5EF4-FFF2-40B4-BE49-F238E27FC236}">
                  <a16:creationId xmlns:a16="http://schemas.microsoft.com/office/drawing/2014/main" id="{58FF037D-D899-4154-9BB0-7D9E53E9DAC9}"/>
                </a:ext>
              </a:extLst>
            </p:cNvPr>
            <p:cNvSpPr txBox="1"/>
            <p:nvPr/>
          </p:nvSpPr>
          <p:spPr>
            <a:xfrm>
              <a:off x="9468452" y="3114934"/>
              <a:ext cx="1655536" cy="572464"/>
            </a:xfrm>
            <a:prstGeom prst="rect">
              <a:avLst/>
            </a:prstGeom>
            <a:noFill/>
          </p:spPr>
          <p:txBody>
            <a:bodyPr wrap="square" lIns="146283" tIns="146283" rIns="146283" bIns="146283" rtlCol="0">
              <a:spAutoFit/>
            </a:bodyPr>
            <a:lstStyle/>
            <a:p>
              <a:pPr algn="ctr" defTabSz="932563">
                <a:spcAft>
                  <a:spcPts val="2400"/>
                </a:spcAft>
                <a:defRPr/>
              </a:pPr>
              <a:r>
                <a:rPr lang="en-US">
                  <a:solidFill>
                    <a:srgbClr val="1A1A1A"/>
                  </a:solidFill>
                  <a:latin typeface="Segoe UI Semibold" panose="020B0702040204020203" pitchFamily="34" charset="0"/>
                  <a:cs typeface="Segoe UI Semibold" panose="020B0702040204020203" pitchFamily="34" charset="0"/>
                </a:rPr>
                <a:t>Failover</a:t>
              </a:r>
            </a:p>
          </p:txBody>
        </p:sp>
      </p:grpSp>
      <p:grpSp>
        <p:nvGrpSpPr>
          <p:cNvPr id="41" name="Group 40">
            <a:extLst>
              <a:ext uri="{FF2B5EF4-FFF2-40B4-BE49-F238E27FC236}">
                <a16:creationId xmlns:a16="http://schemas.microsoft.com/office/drawing/2014/main" id="{F348CCF6-7869-48F6-9057-366E99DB8940}"/>
              </a:ext>
            </a:extLst>
          </p:cNvPr>
          <p:cNvGrpSpPr/>
          <p:nvPr/>
        </p:nvGrpSpPr>
        <p:grpSpPr>
          <a:xfrm>
            <a:off x="2588873" y="2666109"/>
            <a:ext cx="7258730" cy="0"/>
            <a:chOff x="2588358" y="2665991"/>
            <a:chExt cx="7259760" cy="0"/>
          </a:xfrm>
        </p:grpSpPr>
        <p:cxnSp>
          <p:nvCxnSpPr>
            <p:cNvPr id="9" name="Straight Connector 8">
              <a:extLst>
                <a:ext uri="{FF2B5EF4-FFF2-40B4-BE49-F238E27FC236}">
                  <a16:creationId xmlns:a16="http://schemas.microsoft.com/office/drawing/2014/main" id="{AFD90631-E99D-4233-BEF6-CFC2DB051CE7}"/>
                </a:ext>
              </a:extLst>
            </p:cNvPr>
            <p:cNvCxnSpPr>
              <a:cxnSpLocks/>
            </p:cNvCxnSpPr>
            <p:nvPr/>
          </p:nvCxnSpPr>
          <p:spPr>
            <a:xfrm>
              <a:off x="2588358" y="2665991"/>
              <a:ext cx="1822450" cy="0"/>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6FACC0E2-1FB7-4E5A-AE57-0D4858882EAE}"/>
                </a:ext>
              </a:extLst>
            </p:cNvPr>
            <p:cNvCxnSpPr>
              <a:cxnSpLocks/>
            </p:cNvCxnSpPr>
            <p:nvPr/>
          </p:nvCxnSpPr>
          <p:spPr>
            <a:xfrm>
              <a:off x="5307013" y="2665991"/>
              <a:ext cx="1822450" cy="0"/>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99C7E98A-1D13-4AC7-A950-A23CAAEDD757}"/>
                </a:ext>
              </a:extLst>
            </p:cNvPr>
            <p:cNvCxnSpPr>
              <a:cxnSpLocks/>
            </p:cNvCxnSpPr>
            <p:nvPr/>
          </p:nvCxnSpPr>
          <p:spPr>
            <a:xfrm>
              <a:off x="8025668" y="2665991"/>
              <a:ext cx="1822450" cy="0"/>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40" name="Group 39">
            <a:extLst>
              <a:ext uri="{FF2B5EF4-FFF2-40B4-BE49-F238E27FC236}">
                <a16:creationId xmlns:a16="http://schemas.microsoft.com/office/drawing/2014/main" id="{C9E2F249-BD5F-41B6-A793-5179E3171090}"/>
              </a:ext>
            </a:extLst>
          </p:cNvPr>
          <p:cNvGrpSpPr/>
          <p:nvPr/>
        </p:nvGrpSpPr>
        <p:grpSpPr>
          <a:xfrm>
            <a:off x="1313184" y="5200762"/>
            <a:ext cx="9906129" cy="860450"/>
            <a:chOff x="1312487" y="5201000"/>
            <a:chExt cx="9907534" cy="860572"/>
          </a:xfrm>
        </p:grpSpPr>
        <p:sp>
          <p:nvSpPr>
            <p:cNvPr id="28" name="TextBox 27">
              <a:extLst>
                <a:ext uri="{FF2B5EF4-FFF2-40B4-BE49-F238E27FC236}">
                  <a16:creationId xmlns:a16="http://schemas.microsoft.com/office/drawing/2014/main" id="{12666537-16D8-4608-B995-6C33F79FE293}"/>
                </a:ext>
              </a:extLst>
            </p:cNvPr>
            <p:cNvSpPr txBox="1"/>
            <p:nvPr/>
          </p:nvSpPr>
          <p:spPr>
            <a:xfrm>
              <a:off x="1312487" y="5201000"/>
              <a:ext cx="1655536" cy="572464"/>
            </a:xfrm>
            <a:prstGeom prst="rect">
              <a:avLst/>
            </a:prstGeom>
            <a:noFill/>
          </p:spPr>
          <p:txBody>
            <a:bodyPr wrap="square" lIns="146283" tIns="146283" rIns="146283" bIns="146283" rtlCol="0">
              <a:spAutoFit/>
            </a:bodyPr>
            <a:lstStyle/>
            <a:p>
              <a:pPr algn="ctr" defTabSz="932563">
                <a:spcAft>
                  <a:spcPts val="2400"/>
                </a:spcAft>
                <a:defRPr/>
              </a:pPr>
              <a:r>
                <a:rPr lang="en-US">
                  <a:solidFill>
                    <a:srgbClr val="1A1A1A"/>
                  </a:solidFill>
                  <a:latin typeface="Segoe UI Semibold" panose="020B0702040204020203" pitchFamily="34" charset="0"/>
                  <a:cs typeface="Segoe UI Semibold" panose="020B0702040204020203" pitchFamily="34" charset="0"/>
                </a:rPr>
                <a:t>Scaling</a:t>
              </a:r>
            </a:p>
          </p:txBody>
        </p:sp>
        <p:sp>
          <p:nvSpPr>
            <p:cNvPr id="29" name="TextBox 28">
              <a:extLst>
                <a:ext uri="{FF2B5EF4-FFF2-40B4-BE49-F238E27FC236}">
                  <a16:creationId xmlns:a16="http://schemas.microsoft.com/office/drawing/2014/main" id="{9BC60C8A-08F0-414A-871A-37743B632CED}"/>
                </a:ext>
              </a:extLst>
            </p:cNvPr>
            <p:cNvSpPr txBox="1"/>
            <p:nvPr/>
          </p:nvSpPr>
          <p:spPr>
            <a:xfrm>
              <a:off x="3831369" y="5201000"/>
              <a:ext cx="2055082" cy="572464"/>
            </a:xfrm>
            <a:prstGeom prst="rect">
              <a:avLst/>
            </a:prstGeom>
            <a:noFill/>
          </p:spPr>
          <p:txBody>
            <a:bodyPr wrap="square" lIns="146283" tIns="146283" rIns="146283" bIns="146283" rtlCol="0">
              <a:spAutoFit/>
            </a:bodyPr>
            <a:lstStyle/>
            <a:p>
              <a:pPr algn="ctr" defTabSz="932563">
                <a:spcAft>
                  <a:spcPts val="2400"/>
                </a:spcAft>
                <a:defRPr/>
              </a:pPr>
              <a:r>
                <a:rPr lang="en-US">
                  <a:solidFill>
                    <a:srgbClr val="1A1A1A"/>
                  </a:solidFill>
                  <a:latin typeface="Segoe UI Semibold" panose="020B0702040204020203" pitchFamily="34" charset="0"/>
                  <a:cs typeface="Segoe UI Semibold" panose="020B0702040204020203" pitchFamily="34" charset="0"/>
                </a:rPr>
                <a:t>Networking</a:t>
              </a:r>
            </a:p>
          </p:txBody>
        </p:sp>
        <p:sp>
          <p:nvSpPr>
            <p:cNvPr id="30" name="TextBox 29">
              <a:extLst>
                <a:ext uri="{FF2B5EF4-FFF2-40B4-BE49-F238E27FC236}">
                  <a16:creationId xmlns:a16="http://schemas.microsoft.com/office/drawing/2014/main" id="{C45537F3-9C55-4BFD-BA97-7424AE52DC87}"/>
                </a:ext>
              </a:extLst>
            </p:cNvPr>
            <p:cNvSpPr txBox="1"/>
            <p:nvPr/>
          </p:nvSpPr>
          <p:spPr>
            <a:xfrm>
              <a:off x="6749797" y="5201000"/>
              <a:ext cx="1655536" cy="860572"/>
            </a:xfrm>
            <a:prstGeom prst="rect">
              <a:avLst/>
            </a:prstGeom>
            <a:noFill/>
          </p:spPr>
          <p:txBody>
            <a:bodyPr wrap="square" lIns="146283" tIns="146283" rIns="146283" bIns="146283" rtlCol="0">
              <a:spAutoFit/>
            </a:bodyPr>
            <a:lstStyle/>
            <a:p>
              <a:pPr algn="ctr" defTabSz="932563">
                <a:spcAft>
                  <a:spcPts val="2400"/>
                </a:spcAft>
                <a:defRPr/>
              </a:pPr>
              <a:r>
                <a:rPr lang="en-US">
                  <a:solidFill>
                    <a:srgbClr val="1A1A1A"/>
                  </a:solidFill>
                  <a:latin typeface="Segoe UI Semibold" panose="020B0702040204020203" pitchFamily="34" charset="0"/>
                  <a:cs typeface="Segoe UI Semibold" panose="020B0702040204020203" pitchFamily="34" charset="0"/>
                </a:rPr>
                <a:t>Service discovery </a:t>
              </a:r>
            </a:p>
          </p:txBody>
        </p:sp>
        <p:sp>
          <p:nvSpPr>
            <p:cNvPr id="31" name="TextBox 30">
              <a:extLst>
                <a:ext uri="{FF2B5EF4-FFF2-40B4-BE49-F238E27FC236}">
                  <a16:creationId xmlns:a16="http://schemas.microsoft.com/office/drawing/2014/main" id="{36207507-667B-40DD-AE22-3D00E1CEA6D9}"/>
                </a:ext>
              </a:extLst>
            </p:cNvPr>
            <p:cNvSpPr txBox="1"/>
            <p:nvPr/>
          </p:nvSpPr>
          <p:spPr>
            <a:xfrm>
              <a:off x="9372419" y="5201000"/>
              <a:ext cx="1847602" cy="860572"/>
            </a:xfrm>
            <a:prstGeom prst="rect">
              <a:avLst/>
            </a:prstGeom>
            <a:noFill/>
          </p:spPr>
          <p:txBody>
            <a:bodyPr wrap="square" lIns="146283" tIns="146283" rIns="146283" bIns="146283" rtlCol="0">
              <a:spAutoFit/>
            </a:bodyPr>
            <a:lstStyle/>
            <a:p>
              <a:pPr algn="ctr" defTabSz="932563">
                <a:spcAft>
                  <a:spcPts val="2400"/>
                </a:spcAft>
                <a:defRPr/>
              </a:pPr>
              <a:r>
                <a:rPr lang="en-US">
                  <a:solidFill>
                    <a:srgbClr val="1A1A1A"/>
                  </a:solidFill>
                  <a:latin typeface="Segoe UI Semibold" panose="020B0702040204020203" pitchFamily="34" charset="0"/>
                  <a:cs typeface="Segoe UI Semibold" panose="020B0702040204020203" pitchFamily="34" charset="0"/>
                </a:rPr>
                <a:t>Coordinated app upgrades</a:t>
              </a:r>
            </a:p>
          </p:txBody>
        </p:sp>
      </p:grpSp>
      <p:grpSp>
        <p:nvGrpSpPr>
          <p:cNvPr id="42" name="Group 41">
            <a:extLst>
              <a:ext uri="{FF2B5EF4-FFF2-40B4-BE49-F238E27FC236}">
                <a16:creationId xmlns:a16="http://schemas.microsoft.com/office/drawing/2014/main" id="{9AA7FF6B-AC81-4CF3-9D13-BFA582407ADE}"/>
              </a:ext>
            </a:extLst>
          </p:cNvPr>
          <p:cNvGrpSpPr/>
          <p:nvPr/>
        </p:nvGrpSpPr>
        <p:grpSpPr>
          <a:xfrm>
            <a:off x="2588873" y="4751879"/>
            <a:ext cx="7258730" cy="0"/>
            <a:chOff x="2588358" y="4752057"/>
            <a:chExt cx="7259760" cy="0"/>
          </a:xfrm>
        </p:grpSpPr>
        <p:cxnSp>
          <p:nvCxnSpPr>
            <p:cNvPr id="24" name="Straight Connector 23">
              <a:extLst>
                <a:ext uri="{FF2B5EF4-FFF2-40B4-BE49-F238E27FC236}">
                  <a16:creationId xmlns:a16="http://schemas.microsoft.com/office/drawing/2014/main" id="{10B6AA10-DB3E-4911-83A9-36FFE14102E5}"/>
                </a:ext>
              </a:extLst>
            </p:cNvPr>
            <p:cNvCxnSpPr>
              <a:cxnSpLocks/>
            </p:cNvCxnSpPr>
            <p:nvPr/>
          </p:nvCxnSpPr>
          <p:spPr>
            <a:xfrm>
              <a:off x="2588358" y="4752057"/>
              <a:ext cx="1822450" cy="0"/>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0C82BFC-E59C-44A1-BC03-9FC94BE71266}"/>
                </a:ext>
              </a:extLst>
            </p:cNvPr>
            <p:cNvCxnSpPr>
              <a:cxnSpLocks/>
            </p:cNvCxnSpPr>
            <p:nvPr/>
          </p:nvCxnSpPr>
          <p:spPr>
            <a:xfrm>
              <a:off x="5307013" y="4752057"/>
              <a:ext cx="1822450" cy="0"/>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9CD2CADE-38A0-4164-B6DC-AF2ABE976F40}"/>
                </a:ext>
              </a:extLst>
            </p:cNvPr>
            <p:cNvCxnSpPr>
              <a:cxnSpLocks/>
            </p:cNvCxnSpPr>
            <p:nvPr/>
          </p:nvCxnSpPr>
          <p:spPr>
            <a:xfrm>
              <a:off x="8025668" y="4752057"/>
              <a:ext cx="1822450" cy="0"/>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2" name="Group 1">
            <a:extLst>
              <a:ext uri="{FF2B5EF4-FFF2-40B4-BE49-F238E27FC236}">
                <a16:creationId xmlns:a16="http://schemas.microsoft.com/office/drawing/2014/main" id="{DAB176FD-1EF0-4C76-A5F0-B5F658BD56C3}"/>
              </a:ext>
            </a:extLst>
          </p:cNvPr>
          <p:cNvGrpSpPr/>
          <p:nvPr/>
        </p:nvGrpSpPr>
        <p:grpSpPr>
          <a:xfrm>
            <a:off x="1809094" y="2334369"/>
            <a:ext cx="663480" cy="663480"/>
            <a:chOff x="1808468" y="2334204"/>
            <a:chExt cx="663574" cy="663574"/>
          </a:xfrm>
        </p:grpSpPr>
        <p:sp>
          <p:nvSpPr>
            <p:cNvPr id="16" name="Oval 15">
              <a:extLst>
                <a:ext uri="{FF2B5EF4-FFF2-40B4-BE49-F238E27FC236}">
                  <a16:creationId xmlns:a16="http://schemas.microsoft.com/office/drawing/2014/main" id="{6CD501BF-E112-4EC8-A392-02C336AA755E}"/>
                </a:ext>
              </a:extLst>
            </p:cNvPr>
            <p:cNvSpPr/>
            <p:nvPr/>
          </p:nvSpPr>
          <p:spPr bwMode="auto">
            <a:xfrm rot="16200000">
              <a:off x="1808468" y="2334204"/>
              <a:ext cx="663574" cy="663574"/>
            </a:xfrm>
            <a:prstGeom prst="ellipse">
              <a:avLst/>
            </a:prstGeom>
            <a:solidFill>
              <a:schemeClr val="bg1"/>
            </a:solidFill>
            <a:ln w="28575">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grpSp>
          <p:nvGrpSpPr>
            <p:cNvPr id="10" name="Group 9">
              <a:extLst>
                <a:ext uri="{FF2B5EF4-FFF2-40B4-BE49-F238E27FC236}">
                  <a16:creationId xmlns:a16="http://schemas.microsoft.com/office/drawing/2014/main" id="{4E1638D9-6C2C-4993-8BCE-FCDF3A155AF5}"/>
                </a:ext>
              </a:extLst>
            </p:cNvPr>
            <p:cNvGrpSpPr/>
            <p:nvPr/>
          </p:nvGrpSpPr>
          <p:grpSpPr>
            <a:xfrm>
              <a:off x="1986878" y="2512613"/>
              <a:ext cx="306755" cy="306755"/>
              <a:chOff x="687388" y="1670050"/>
              <a:chExt cx="438150" cy="438150"/>
            </a:xfrm>
          </p:grpSpPr>
          <p:sp>
            <p:nvSpPr>
              <p:cNvPr id="4" name="Rectangle 5">
                <a:extLst>
                  <a:ext uri="{FF2B5EF4-FFF2-40B4-BE49-F238E27FC236}">
                    <a16:creationId xmlns:a16="http://schemas.microsoft.com/office/drawing/2014/main" id="{C16060E6-09CA-4E4C-B953-986F46AA45B0}"/>
                  </a:ext>
                </a:extLst>
              </p:cNvPr>
              <p:cNvSpPr>
                <a:spLocks noChangeArrowheads="1"/>
              </p:cNvSpPr>
              <p:nvPr/>
            </p:nvSpPr>
            <p:spPr bwMode="auto">
              <a:xfrm>
                <a:off x="687388" y="1730375"/>
                <a:ext cx="438150" cy="377825"/>
              </a:xfrm>
              <a:prstGeom prst="rect">
                <a:avLst/>
              </a:prstGeom>
              <a:noFill/>
              <a:ln w="285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5" name="Line 6">
                <a:extLst>
                  <a:ext uri="{FF2B5EF4-FFF2-40B4-BE49-F238E27FC236}">
                    <a16:creationId xmlns:a16="http://schemas.microsoft.com/office/drawing/2014/main" id="{A550E33E-6BF7-42D5-8455-16A8E617CD5C}"/>
                  </a:ext>
                </a:extLst>
              </p:cNvPr>
              <p:cNvSpPr>
                <a:spLocks noChangeShapeType="1"/>
              </p:cNvSpPr>
              <p:nvPr/>
            </p:nvSpPr>
            <p:spPr bwMode="auto">
              <a:xfrm>
                <a:off x="776288" y="1670050"/>
                <a:ext cx="0" cy="114300"/>
              </a:xfrm>
              <a:prstGeom prst="line">
                <a:avLst/>
              </a:prstGeom>
              <a:noFill/>
              <a:ln w="2857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7" name="Line 7">
                <a:extLst>
                  <a:ext uri="{FF2B5EF4-FFF2-40B4-BE49-F238E27FC236}">
                    <a16:creationId xmlns:a16="http://schemas.microsoft.com/office/drawing/2014/main" id="{565BAB52-EA1E-477F-8905-0E64A8FA0D83}"/>
                  </a:ext>
                </a:extLst>
              </p:cNvPr>
              <p:cNvSpPr>
                <a:spLocks noChangeShapeType="1"/>
              </p:cNvSpPr>
              <p:nvPr/>
            </p:nvSpPr>
            <p:spPr bwMode="auto">
              <a:xfrm>
                <a:off x="1033463" y="1670050"/>
                <a:ext cx="0" cy="114300"/>
              </a:xfrm>
              <a:prstGeom prst="line">
                <a:avLst/>
              </a:prstGeom>
              <a:noFill/>
              <a:ln w="2857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8" name="Line 8">
                <a:extLst>
                  <a:ext uri="{FF2B5EF4-FFF2-40B4-BE49-F238E27FC236}">
                    <a16:creationId xmlns:a16="http://schemas.microsoft.com/office/drawing/2014/main" id="{8C88B650-D50F-4430-AFCE-33714898168F}"/>
                  </a:ext>
                </a:extLst>
              </p:cNvPr>
              <p:cNvSpPr>
                <a:spLocks noChangeShapeType="1"/>
              </p:cNvSpPr>
              <p:nvPr/>
            </p:nvSpPr>
            <p:spPr bwMode="auto">
              <a:xfrm>
                <a:off x="687388" y="1855788"/>
                <a:ext cx="438150" cy="0"/>
              </a:xfrm>
              <a:prstGeom prst="line">
                <a:avLst/>
              </a:prstGeom>
              <a:noFill/>
              <a:ln w="2857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grpSp>
      </p:grpSp>
      <p:grpSp>
        <p:nvGrpSpPr>
          <p:cNvPr id="11" name="Group 10">
            <a:extLst>
              <a:ext uri="{FF2B5EF4-FFF2-40B4-BE49-F238E27FC236}">
                <a16:creationId xmlns:a16="http://schemas.microsoft.com/office/drawing/2014/main" id="{1ADD7E96-4441-4B18-8B33-4E6CAB9E198B}"/>
              </a:ext>
            </a:extLst>
          </p:cNvPr>
          <p:cNvGrpSpPr/>
          <p:nvPr/>
        </p:nvGrpSpPr>
        <p:grpSpPr>
          <a:xfrm>
            <a:off x="7245633" y="2334369"/>
            <a:ext cx="663480" cy="663480"/>
            <a:chOff x="7245779" y="2334204"/>
            <a:chExt cx="663574" cy="663574"/>
          </a:xfrm>
        </p:grpSpPr>
        <p:sp>
          <p:nvSpPr>
            <p:cNvPr id="12" name="Oval 11">
              <a:extLst>
                <a:ext uri="{FF2B5EF4-FFF2-40B4-BE49-F238E27FC236}">
                  <a16:creationId xmlns:a16="http://schemas.microsoft.com/office/drawing/2014/main" id="{56354680-8AB6-4592-A189-D03313D1E6E7}"/>
                </a:ext>
              </a:extLst>
            </p:cNvPr>
            <p:cNvSpPr/>
            <p:nvPr/>
          </p:nvSpPr>
          <p:spPr bwMode="auto">
            <a:xfrm rot="16200000">
              <a:off x="7245779" y="2334204"/>
              <a:ext cx="663574" cy="663574"/>
            </a:xfrm>
            <a:prstGeom prst="ellipse">
              <a:avLst/>
            </a:prstGeom>
            <a:solidFill>
              <a:schemeClr val="bg1"/>
            </a:solidFill>
            <a:ln w="28575">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grpSp>
          <p:nvGrpSpPr>
            <p:cNvPr id="37" name="Group 36">
              <a:extLst>
                <a:ext uri="{FF2B5EF4-FFF2-40B4-BE49-F238E27FC236}">
                  <a16:creationId xmlns:a16="http://schemas.microsoft.com/office/drawing/2014/main" id="{D4AA54B7-900A-40EA-9A7E-B5923149F67F}"/>
                </a:ext>
              </a:extLst>
            </p:cNvPr>
            <p:cNvGrpSpPr/>
            <p:nvPr/>
          </p:nvGrpSpPr>
          <p:grpSpPr>
            <a:xfrm>
              <a:off x="7402560" y="2527553"/>
              <a:ext cx="350012" cy="276875"/>
              <a:chOff x="629049" y="3399674"/>
              <a:chExt cx="505618" cy="399966"/>
            </a:xfrm>
          </p:grpSpPr>
          <p:sp>
            <p:nvSpPr>
              <p:cNvPr id="17" name="Freeform 12">
                <a:extLst>
                  <a:ext uri="{FF2B5EF4-FFF2-40B4-BE49-F238E27FC236}">
                    <a16:creationId xmlns:a16="http://schemas.microsoft.com/office/drawing/2014/main" id="{5D6C4900-B6EB-4FD7-8B59-250CCF979A44}"/>
                  </a:ext>
                </a:extLst>
              </p:cNvPr>
              <p:cNvSpPr>
                <a:spLocks/>
              </p:cNvSpPr>
              <p:nvPr/>
            </p:nvSpPr>
            <p:spPr bwMode="auto">
              <a:xfrm>
                <a:off x="629049" y="3399674"/>
                <a:ext cx="505618" cy="399966"/>
              </a:xfrm>
              <a:custGeom>
                <a:avLst/>
                <a:gdLst>
                  <a:gd name="T0" fmla="*/ 172 w 187"/>
                  <a:gd name="T1" fmla="*/ 147 h 147"/>
                  <a:gd name="T2" fmla="*/ 15 w 187"/>
                  <a:gd name="T3" fmla="*/ 147 h 147"/>
                  <a:gd name="T4" fmla="*/ 0 w 187"/>
                  <a:gd name="T5" fmla="*/ 132 h 147"/>
                  <a:gd name="T6" fmla="*/ 0 w 187"/>
                  <a:gd name="T7" fmla="*/ 16 h 147"/>
                  <a:gd name="T8" fmla="*/ 15 w 187"/>
                  <a:gd name="T9" fmla="*/ 0 h 147"/>
                  <a:gd name="T10" fmla="*/ 172 w 187"/>
                  <a:gd name="T11" fmla="*/ 0 h 147"/>
                  <a:gd name="T12" fmla="*/ 187 w 187"/>
                  <a:gd name="T13" fmla="*/ 16 h 147"/>
                  <a:gd name="T14" fmla="*/ 187 w 187"/>
                  <a:gd name="T15" fmla="*/ 132 h 147"/>
                  <a:gd name="T16" fmla="*/ 172 w 187"/>
                  <a:gd name="T17" fmla="*/ 147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7" h="147">
                    <a:moveTo>
                      <a:pt x="172" y="147"/>
                    </a:moveTo>
                    <a:cubicBezTo>
                      <a:pt x="15" y="147"/>
                      <a:pt x="15" y="147"/>
                      <a:pt x="15" y="147"/>
                    </a:cubicBezTo>
                    <a:cubicBezTo>
                      <a:pt x="7" y="147"/>
                      <a:pt x="0" y="141"/>
                      <a:pt x="0" y="132"/>
                    </a:cubicBezTo>
                    <a:cubicBezTo>
                      <a:pt x="0" y="16"/>
                      <a:pt x="0" y="16"/>
                      <a:pt x="0" y="16"/>
                    </a:cubicBezTo>
                    <a:cubicBezTo>
                      <a:pt x="0" y="7"/>
                      <a:pt x="7" y="0"/>
                      <a:pt x="15" y="0"/>
                    </a:cubicBezTo>
                    <a:cubicBezTo>
                      <a:pt x="172" y="0"/>
                      <a:pt x="172" y="0"/>
                      <a:pt x="172" y="0"/>
                    </a:cubicBezTo>
                    <a:cubicBezTo>
                      <a:pt x="180" y="0"/>
                      <a:pt x="187" y="7"/>
                      <a:pt x="187" y="16"/>
                    </a:cubicBezTo>
                    <a:cubicBezTo>
                      <a:pt x="187" y="132"/>
                      <a:pt x="187" y="132"/>
                      <a:pt x="187" y="132"/>
                    </a:cubicBezTo>
                    <a:cubicBezTo>
                      <a:pt x="187" y="141"/>
                      <a:pt x="180" y="147"/>
                      <a:pt x="172" y="147"/>
                    </a:cubicBezTo>
                    <a:close/>
                  </a:path>
                </a:pathLst>
              </a:custGeom>
              <a:noFill/>
              <a:ln w="285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19" name="Freeform 14">
                <a:extLst>
                  <a:ext uri="{FF2B5EF4-FFF2-40B4-BE49-F238E27FC236}">
                    <a16:creationId xmlns:a16="http://schemas.microsoft.com/office/drawing/2014/main" id="{9465030D-7B08-4324-990D-276A632FBB31}"/>
                  </a:ext>
                </a:extLst>
              </p:cNvPr>
              <p:cNvSpPr>
                <a:spLocks/>
              </p:cNvSpPr>
              <p:nvPr/>
            </p:nvSpPr>
            <p:spPr bwMode="auto">
              <a:xfrm>
                <a:off x="696913" y="3535363"/>
                <a:ext cx="374650" cy="107950"/>
              </a:xfrm>
              <a:custGeom>
                <a:avLst/>
                <a:gdLst>
                  <a:gd name="T0" fmla="*/ 0 w 236"/>
                  <a:gd name="T1" fmla="*/ 50 h 68"/>
                  <a:gd name="T2" fmla="*/ 73 w 236"/>
                  <a:gd name="T3" fmla="*/ 50 h 68"/>
                  <a:gd name="T4" fmla="*/ 82 w 236"/>
                  <a:gd name="T5" fmla="*/ 40 h 68"/>
                  <a:gd name="T6" fmla="*/ 96 w 236"/>
                  <a:gd name="T7" fmla="*/ 68 h 68"/>
                  <a:gd name="T8" fmla="*/ 123 w 236"/>
                  <a:gd name="T9" fmla="*/ 0 h 68"/>
                  <a:gd name="T10" fmla="*/ 145 w 236"/>
                  <a:gd name="T11" fmla="*/ 68 h 68"/>
                  <a:gd name="T12" fmla="*/ 166 w 236"/>
                  <a:gd name="T13" fmla="*/ 40 h 68"/>
                  <a:gd name="T14" fmla="*/ 177 w 236"/>
                  <a:gd name="T15" fmla="*/ 50 h 68"/>
                  <a:gd name="T16" fmla="*/ 236 w 236"/>
                  <a:gd name="T17" fmla="*/ 5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6" h="68">
                    <a:moveTo>
                      <a:pt x="0" y="50"/>
                    </a:moveTo>
                    <a:lnTo>
                      <a:pt x="73" y="50"/>
                    </a:lnTo>
                    <a:lnTo>
                      <a:pt x="82" y="40"/>
                    </a:lnTo>
                    <a:lnTo>
                      <a:pt x="96" y="68"/>
                    </a:lnTo>
                    <a:lnTo>
                      <a:pt x="123" y="0"/>
                    </a:lnTo>
                    <a:lnTo>
                      <a:pt x="145" y="68"/>
                    </a:lnTo>
                    <a:lnTo>
                      <a:pt x="166" y="40"/>
                    </a:lnTo>
                    <a:lnTo>
                      <a:pt x="177" y="50"/>
                    </a:lnTo>
                    <a:lnTo>
                      <a:pt x="236" y="50"/>
                    </a:lnTo>
                  </a:path>
                </a:pathLst>
              </a:custGeom>
              <a:noFill/>
              <a:ln w="285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grpSp>
      </p:grpSp>
      <p:grpSp>
        <p:nvGrpSpPr>
          <p:cNvPr id="14" name="Group 13">
            <a:extLst>
              <a:ext uri="{FF2B5EF4-FFF2-40B4-BE49-F238E27FC236}">
                <a16:creationId xmlns:a16="http://schemas.microsoft.com/office/drawing/2014/main" id="{6D11389B-4514-48A9-90B2-EAD203125671}"/>
              </a:ext>
            </a:extLst>
          </p:cNvPr>
          <p:cNvGrpSpPr/>
          <p:nvPr/>
        </p:nvGrpSpPr>
        <p:grpSpPr>
          <a:xfrm>
            <a:off x="9963901" y="2334369"/>
            <a:ext cx="663480" cy="663480"/>
            <a:chOff x="9964433" y="2334204"/>
            <a:chExt cx="663574" cy="663574"/>
          </a:xfrm>
        </p:grpSpPr>
        <p:sp>
          <p:nvSpPr>
            <p:cNvPr id="13" name="Oval 12">
              <a:extLst>
                <a:ext uri="{FF2B5EF4-FFF2-40B4-BE49-F238E27FC236}">
                  <a16:creationId xmlns:a16="http://schemas.microsoft.com/office/drawing/2014/main" id="{A17B5E94-1806-40BF-B52C-648571C6E591}"/>
                </a:ext>
              </a:extLst>
            </p:cNvPr>
            <p:cNvSpPr/>
            <p:nvPr/>
          </p:nvSpPr>
          <p:spPr bwMode="auto">
            <a:xfrm rot="16200000">
              <a:off x="9964433" y="2334204"/>
              <a:ext cx="663574" cy="663574"/>
            </a:xfrm>
            <a:prstGeom prst="ellipse">
              <a:avLst/>
            </a:prstGeom>
            <a:solidFill>
              <a:schemeClr val="bg1"/>
            </a:solidFill>
            <a:ln w="28575">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grpSp>
          <p:nvGrpSpPr>
            <p:cNvPr id="51" name="Group 50">
              <a:extLst>
                <a:ext uri="{FF2B5EF4-FFF2-40B4-BE49-F238E27FC236}">
                  <a16:creationId xmlns:a16="http://schemas.microsoft.com/office/drawing/2014/main" id="{50BAC7A7-8CAA-49C5-8098-D6DA5CF9A281}"/>
                </a:ext>
              </a:extLst>
            </p:cNvPr>
            <p:cNvGrpSpPr/>
            <p:nvPr/>
          </p:nvGrpSpPr>
          <p:grpSpPr>
            <a:xfrm>
              <a:off x="10105421" y="2524823"/>
              <a:ext cx="381597" cy="282336"/>
              <a:chOff x="791765" y="3814239"/>
              <a:chExt cx="308968" cy="228600"/>
            </a:xfrm>
          </p:grpSpPr>
          <p:sp>
            <p:nvSpPr>
              <p:cNvPr id="44" name="Rectangle: Rounded Corners 43">
                <a:extLst>
                  <a:ext uri="{FF2B5EF4-FFF2-40B4-BE49-F238E27FC236}">
                    <a16:creationId xmlns:a16="http://schemas.microsoft.com/office/drawing/2014/main" id="{BBAA0A7E-5A80-4411-9049-63D9C1F5204D}"/>
                  </a:ext>
                </a:extLst>
              </p:cNvPr>
              <p:cNvSpPr/>
              <p:nvPr/>
            </p:nvSpPr>
            <p:spPr bwMode="auto">
              <a:xfrm>
                <a:off x="894755" y="3814239"/>
                <a:ext cx="205978" cy="152400"/>
              </a:xfrm>
              <a:prstGeom prst="roundRect">
                <a:avLst>
                  <a:gd name="adj" fmla="val 8724"/>
                </a:avLst>
              </a:prstGeom>
              <a:noFill/>
              <a:ln w="285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7" name="Rectangle: Rounded Corners 46">
                <a:extLst>
                  <a:ext uri="{FF2B5EF4-FFF2-40B4-BE49-F238E27FC236}">
                    <a16:creationId xmlns:a16="http://schemas.microsoft.com/office/drawing/2014/main" id="{D110A79B-AC85-42DD-ACE2-D64AF46AA43E}"/>
                  </a:ext>
                </a:extLst>
              </p:cNvPr>
              <p:cNvSpPr/>
              <p:nvPr/>
            </p:nvSpPr>
            <p:spPr bwMode="auto">
              <a:xfrm>
                <a:off x="791765" y="3890439"/>
                <a:ext cx="205978" cy="152400"/>
              </a:xfrm>
              <a:prstGeom prst="roundRect">
                <a:avLst>
                  <a:gd name="adj" fmla="val 8724"/>
                </a:avLst>
              </a:prstGeom>
              <a:noFill/>
              <a:ln w="285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grpSp>
      <p:grpSp>
        <p:nvGrpSpPr>
          <p:cNvPr id="18" name="Group 17">
            <a:extLst>
              <a:ext uri="{FF2B5EF4-FFF2-40B4-BE49-F238E27FC236}">
                <a16:creationId xmlns:a16="http://schemas.microsoft.com/office/drawing/2014/main" id="{1111FE9F-C538-4127-BD96-B49836A7BE4E}"/>
              </a:ext>
            </a:extLst>
          </p:cNvPr>
          <p:cNvGrpSpPr/>
          <p:nvPr/>
        </p:nvGrpSpPr>
        <p:grpSpPr>
          <a:xfrm>
            <a:off x="1809094" y="4420139"/>
            <a:ext cx="663480" cy="663480"/>
            <a:chOff x="1808468" y="4420270"/>
            <a:chExt cx="663574" cy="663574"/>
          </a:xfrm>
        </p:grpSpPr>
        <p:sp>
          <p:nvSpPr>
            <p:cNvPr id="32" name="Oval 31">
              <a:extLst>
                <a:ext uri="{FF2B5EF4-FFF2-40B4-BE49-F238E27FC236}">
                  <a16:creationId xmlns:a16="http://schemas.microsoft.com/office/drawing/2014/main" id="{F1F7C31C-7070-46DB-8F66-D92F2F8BB1C4}"/>
                </a:ext>
              </a:extLst>
            </p:cNvPr>
            <p:cNvSpPr/>
            <p:nvPr/>
          </p:nvSpPr>
          <p:spPr bwMode="auto">
            <a:xfrm rot="16200000">
              <a:off x="1808468" y="4420270"/>
              <a:ext cx="663574" cy="663574"/>
            </a:xfrm>
            <a:prstGeom prst="ellipse">
              <a:avLst/>
            </a:prstGeom>
            <a:solidFill>
              <a:schemeClr val="bg1"/>
            </a:solidFill>
            <a:ln w="28575">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grpSp>
          <p:nvGrpSpPr>
            <p:cNvPr id="60" name="Group 59">
              <a:extLst>
                <a:ext uri="{FF2B5EF4-FFF2-40B4-BE49-F238E27FC236}">
                  <a16:creationId xmlns:a16="http://schemas.microsoft.com/office/drawing/2014/main" id="{63E5FC84-07C2-4CF2-BF7C-603470124FB0}"/>
                </a:ext>
              </a:extLst>
            </p:cNvPr>
            <p:cNvGrpSpPr/>
            <p:nvPr/>
          </p:nvGrpSpPr>
          <p:grpSpPr>
            <a:xfrm>
              <a:off x="1991229" y="4600527"/>
              <a:ext cx="311675" cy="303058"/>
              <a:chOff x="3287713" y="3454400"/>
              <a:chExt cx="344488" cy="334963"/>
            </a:xfrm>
          </p:grpSpPr>
          <p:sp>
            <p:nvSpPr>
              <p:cNvPr id="61" name="Freeform 34">
                <a:extLst>
                  <a:ext uri="{FF2B5EF4-FFF2-40B4-BE49-F238E27FC236}">
                    <a16:creationId xmlns:a16="http://schemas.microsoft.com/office/drawing/2014/main" id="{DE79610B-7755-4F88-A717-9E31E4DFB606}"/>
                  </a:ext>
                </a:extLst>
              </p:cNvPr>
              <p:cNvSpPr>
                <a:spLocks/>
              </p:cNvSpPr>
              <p:nvPr/>
            </p:nvSpPr>
            <p:spPr bwMode="auto">
              <a:xfrm>
                <a:off x="3373438" y="3544888"/>
                <a:ext cx="158750" cy="158750"/>
              </a:xfrm>
              <a:custGeom>
                <a:avLst/>
                <a:gdLst>
                  <a:gd name="T0" fmla="*/ 100 w 100"/>
                  <a:gd name="T1" fmla="*/ 100 h 100"/>
                  <a:gd name="T2" fmla="*/ 100 w 100"/>
                  <a:gd name="T3" fmla="*/ 0 h 100"/>
                  <a:gd name="T4" fmla="*/ 0 w 100"/>
                  <a:gd name="T5" fmla="*/ 0 h 100"/>
                </a:gdLst>
                <a:ahLst/>
                <a:cxnLst>
                  <a:cxn ang="0">
                    <a:pos x="T0" y="T1"/>
                  </a:cxn>
                  <a:cxn ang="0">
                    <a:pos x="T2" y="T3"/>
                  </a:cxn>
                  <a:cxn ang="0">
                    <a:pos x="T4" y="T5"/>
                  </a:cxn>
                </a:cxnLst>
                <a:rect l="0" t="0" r="r" b="b"/>
                <a:pathLst>
                  <a:path w="100" h="100">
                    <a:moveTo>
                      <a:pt x="100" y="100"/>
                    </a:moveTo>
                    <a:lnTo>
                      <a:pt x="100" y="0"/>
                    </a:lnTo>
                    <a:lnTo>
                      <a:pt x="0" y="0"/>
                    </a:lnTo>
                  </a:path>
                </a:pathLst>
              </a:custGeom>
              <a:noFill/>
              <a:ln w="285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62" name="Freeform 35">
                <a:extLst>
                  <a:ext uri="{FF2B5EF4-FFF2-40B4-BE49-F238E27FC236}">
                    <a16:creationId xmlns:a16="http://schemas.microsoft.com/office/drawing/2014/main" id="{8D02AC7E-292E-4C72-A98D-C8F86A41D903}"/>
                  </a:ext>
                </a:extLst>
              </p:cNvPr>
              <p:cNvSpPr>
                <a:spLocks/>
              </p:cNvSpPr>
              <p:nvPr/>
            </p:nvSpPr>
            <p:spPr bwMode="auto">
              <a:xfrm>
                <a:off x="3298826" y="3454400"/>
                <a:ext cx="333375" cy="325438"/>
              </a:xfrm>
              <a:custGeom>
                <a:avLst/>
                <a:gdLst>
                  <a:gd name="T0" fmla="*/ 28 w 116"/>
                  <a:gd name="T1" fmla="*/ 114 h 114"/>
                  <a:gd name="T2" fmla="*/ 111 w 116"/>
                  <a:gd name="T3" fmla="*/ 114 h 114"/>
                  <a:gd name="T4" fmla="*/ 116 w 116"/>
                  <a:gd name="T5" fmla="*/ 110 h 114"/>
                  <a:gd name="T6" fmla="*/ 116 w 116"/>
                  <a:gd name="T7" fmla="*/ 4 h 114"/>
                  <a:gd name="T8" fmla="*/ 111 w 116"/>
                  <a:gd name="T9" fmla="*/ 0 h 114"/>
                  <a:gd name="T10" fmla="*/ 5 w 116"/>
                  <a:gd name="T11" fmla="*/ 0 h 114"/>
                  <a:gd name="T12" fmla="*/ 0 w 116"/>
                  <a:gd name="T13" fmla="*/ 4 h 114"/>
                  <a:gd name="T14" fmla="*/ 0 w 116"/>
                  <a:gd name="T15" fmla="*/ 87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6" h="114">
                    <a:moveTo>
                      <a:pt x="28" y="114"/>
                    </a:moveTo>
                    <a:cubicBezTo>
                      <a:pt x="111" y="114"/>
                      <a:pt x="111" y="114"/>
                      <a:pt x="111" y="114"/>
                    </a:cubicBezTo>
                    <a:cubicBezTo>
                      <a:pt x="114" y="114"/>
                      <a:pt x="116" y="112"/>
                      <a:pt x="116" y="110"/>
                    </a:cubicBezTo>
                    <a:cubicBezTo>
                      <a:pt x="116" y="4"/>
                      <a:pt x="116" y="4"/>
                      <a:pt x="116" y="4"/>
                    </a:cubicBezTo>
                    <a:cubicBezTo>
                      <a:pt x="116" y="2"/>
                      <a:pt x="114" y="0"/>
                      <a:pt x="111" y="0"/>
                    </a:cubicBezTo>
                    <a:cubicBezTo>
                      <a:pt x="5" y="0"/>
                      <a:pt x="5" y="0"/>
                      <a:pt x="5" y="0"/>
                    </a:cubicBezTo>
                    <a:cubicBezTo>
                      <a:pt x="2" y="0"/>
                      <a:pt x="0" y="2"/>
                      <a:pt x="0" y="4"/>
                    </a:cubicBezTo>
                    <a:cubicBezTo>
                      <a:pt x="0" y="87"/>
                      <a:pt x="0" y="87"/>
                      <a:pt x="0" y="87"/>
                    </a:cubicBezTo>
                  </a:path>
                </a:pathLst>
              </a:custGeom>
              <a:noFill/>
              <a:ln w="285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63" name="Line 36">
                <a:extLst>
                  <a:ext uri="{FF2B5EF4-FFF2-40B4-BE49-F238E27FC236}">
                    <a16:creationId xmlns:a16="http://schemas.microsoft.com/office/drawing/2014/main" id="{27BEF296-6A20-4CD5-8198-09C3C26409F1}"/>
                  </a:ext>
                </a:extLst>
              </p:cNvPr>
              <p:cNvSpPr>
                <a:spLocks noChangeShapeType="1"/>
              </p:cNvSpPr>
              <p:nvPr/>
            </p:nvSpPr>
            <p:spPr bwMode="auto">
              <a:xfrm flipH="1">
                <a:off x="3287713" y="3544888"/>
                <a:ext cx="244475" cy="244475"/>
              </a:xfrm>
              <a:prstGeom prst="line">
                <a:avLst/>
              </a:prstGeom>
              <a:noFill/>
              <a:ln w="28575"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grpSp>
      </p:grpSp>
      <p:grpSp>
        <p:nvGrpSpPr>
          <p:cNvPr id="35" name="Group 34">
            <a:extLst>
              <a:ext uri="{FF2B5EF4-FFF2-40B4-BE49-F238E27FC236}">
                <a16:creationId xmlns:a16="http://schemas.microsoft.com/office/drawing/2014/main" id="{3B3E9A2E-2983-45DC-83FC-9E64C93397E3}"/>
              </a:ext>
            </a:extLst>
          </p:cNvPr>
          <p:cNvGrpSpPr/>
          <p:nvPr/>
        </p:nvGrpSpPr>
        <p:grpSpPr>
          <a:xfrm>
            <a:off x="4527363" y="4420139"/>
            <a:ext cx="663480" cy="663480"/>
            <a:chOff x="4527124" y="4420270"/>
            <a:chExt cx="663574" cy="663574"/>
          </a:xfrm>
        </p:grpSpPr>
        <p:sp>
          <p:nvSpPr>
            <p:cNvPr id="27" name="Oval 26">
              <a:extLst>
                <a:ext uri="{FF2B5EF4-FFF2-40B4-BE49-F238E27FC236}">
                  <a16:creationId xmlns:a16="http://schemas.microsoft.com/office/drawing/2014/main" id="{0D14117C-83E6-4B25-90C6-0F8DF14DB159}"/>
                </a:ext>
              </a:extLst>
            </p:cNvPr>
            <p:cNvSpPr/>
            <p:nvPr/>
          </p:nvSpPr>
          <p:spPr bwMode="auto">
            <a:xfrm rot="16200000">
              <a:off x="4527124" y="4420270"/>
              <a:ext cx="663574" cy="663574"/>
            </a:xfrm>
            <a:prstGeom prst="ellipse">
              <a:avLst/>
            </a:prstGeom>
            <a:solidFill>
              <a:schemeClr val="bg1"/>
            </a:solidFill>
            <a:ln w="28575">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grpSp>
          <p:nvGrpSpPr>
            <p:cNvPr id="78" name="Group 77">
              <a:extLst>
                <a:ext uri="{FF2B5EF4-FFF2-40B4-BE49-F238E27FC236}">
                  <a16:creationId xmlns:a16="http://schemas.microsoft.com/office/drawing/2014/main" id="{442B04EE-5040-4092-9324-AA011697FB0E}"/>
                </a:ext>
              </a:extLst>
            </p:cNvPr>
            <p:cNvGrpSpPr/>
            <p:nvPr/>
          </p:nvGrpSpPr>
          <p:grpSpPr>
            <a:xfrm>
              <a:off x="4662517" y="4590639"/>
              <a:ext cx="392768" cy="322891"/>
              <a:chOff x="5048251" y="6030913"/>
              <a:chExt cx="523875" cy="434976"/>
            </a:xfrm>
          </p:grpSpPr>
          <p:sp>
            <p:nvSpPr>
              <p:cNvPr id="65" name="Oval 18">
                <a:extLst>
                  <a:ext uri="{FF2B5EF4-FFF2-40B4-BE49-F238E27FC236}">
                    <a16:creationId xmlns:a16="http://schemas.microsoft.com/office/drawing/2014/main" id="{995BEDB4-28B8-4A83-835A-5031C85A04F7}"/>
                  </a:ext>
                </a:extLst>
              </p:cNvPr>
              <p:cNvSpPr>
                <a:spLocks noChangeArrowheads="1"/>
              </p:cNvSpPr>
              <p:nvPr/>
            </p:nvSpPr>
            <p:spPr bwMode="auto">
              <a:xfrm>
                <a:off x="5313363" y="6213476"/>
                <a:ext cx="76200" cy="73025"/>
              </a:xfrm>
              <a:prstGeom prst="ellipse">
                <a:avLst/>
              </a:prstGeom>
              <a:noFill/>
              <a:ln w="285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66" name="Oval 19">
                <a:extLst>
                  <a:ext uri="{FF2B5EF4-FFF2-40B4-BE49-F238E27FC236}">
                    <a16:creationId xmlns:a16="http://schemas.microsoft.com/office/drawing/2014/main" id="{18DBFD95-F7A9-4238-8C9F-895F28ED64C8}"/>
                  </a:ext>
                </a:extLst>
              </p:cNvPr>
              <p:cNvSpPr>
                <a:spLocks noChangeArrowheads="1"/>
              </p:cNvSpPr>
              <p:nvPr/>
            </p:nvSpPr>
            <p:spPr bwMode="auto">
              <a:xfrm>
                <a:off x="5497513" y="6213476"/>
                <a:ext cx="74613" cy="73025"/>
              </a:xfrm>
              <a:prstGeom prst="ellipse">
                <a:avLst/>
              </a:prstGeom>
              <a:noFill/>
              <a:ln w="285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67" name="Oval 20">
                <a:extLst>
                  <a:ext uri="{FF2B5EF4-FFF2-40B4-BE49-F238E27FC236}">
                    <a16:creationId xmlns:a16="http://schemas.microsoft.com/office/drawing/2014/main" id="{3946CBCF-524C-48F0-AEEF-16BB7BF7BCAB}"/>
                  </a:ext>
                </a:extLst>
              </p:cNvPr>
              <p:cNvSpPr>
                <a:spLocks noChangeArrowheads="1"/>
              </p:cNvSpPr>
              <p:nvPr/>
            </p:nvSpPr>
            <p:spPr bwMode="auto">
              <a:xfrm>
                <a:off x="5048251" y="6213476"/>
                <a:ext cx="74613" cy="73025"/>
              </a:xfrm>
              <a:prstGeom prst="ellipse">
                <a:avLst/>
              </a:prstGeom>
              <a:noFill/>
              <a:ln w="285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68" name="Line 21">
                <a:extLst>
                  <a:ext uri="{FF2B5EF4-FFF2-40B4-BE49-F238E27FC236}">
                    <a16:creationId xmlns:a16="http://schemas.microsoft.com/office/drawing/2014/main" id="{FDE0A68D-FF6F-4B52-93D1-A6F4892EE49D}"/>
                  </a:ext>
                </a:extLst>
              </p:cNvPr>
              <p:cNvSpPr>
                <a:spLocks noChangeShapeType="1"/>
              </p:cNvSpPr>
              <p:nvPr/>
            </p:nvSpPr>
            <p:spPr bwMode="auto">
              <a:xfrm flipH="1">
                <a:off x="5389563" y="6249988"/>
                <a:ext cx="107950" cy="0"/>
              </a:xfrm>
              <a:prstGeom prst="line">
                <a:avLst/>
              </a:prstGeom>
              <a:noFill/>
              <a:ln w="28575"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69" name="Line 22">
                <a:extLst>
                  <a:ext uri="{FF2B5EF4-FFF2-40B4-BE49-F238E27FC236}">
                    <a16:creationId xmlns:a16="http://schemas.microsoft.com/office/drawing/2014/main" id="{2C8E0C91-4BB2-4007-B923-2D8EB0A0158B}"/>
                  </a:ext>
                </a:extLst>
              </p:cNvPr>
              <p:cNvSpPr>
                <a:spLocks noChangeShapeType="1"/>
              </p:cNvSpPr>
              <p:nvPr/>
            </p:nvSpPr>
            <p:spPr bwMode="auto">
              <a:xfrm flipH="1">
                <a:off x="5122863" y="6249988"/>
                <a:ext cx="190500" cy="0"/>
              </a:xfrm>
              <a:prstGeom prst="line">
                <a:avLst/>
              </a:prstGeom>
              <a:noFill/>
              <a:ln w="28575"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70" name="Freeform 23">
                <a:extLst>
                  <a:ext uri="{FF2B5EF4-FFF2-40B4-BE49-F238E27FC236}">
                    <a16:creationId xmlns:a16="http://schemas.microsoft.com/office/drawing/2014/main" id="{028889CD-603E-41CF-AD4C-23689C29E2EA}"/>
                  </a:ext>
                </a:extLst>
              </p:cNvPr>
              <p:cNvSpPr>
                <a:spLocks/>
              </p:cNvSpPr>
              <p:nvPr/>
            </p:nvSpPr>
            <p:spPr bwMode="auto">
              <a:xfrm>
                <a:off x="5426076" y="6338888"/>
                <a:ext cx="85725" cy="87313"/>
              </a:xfrm>
              <a:custGeom>
                <a:avLst/>
                <a:gdLst>
                  <a:gd name="T0" fmla="*/ 4 w 30"/>
                  <a:gd name="T1" fmla="*/ 22 h 31"/>
                  <a:gd name="T2" fmla="*/ 8 w 30"/>
                  <a:gd name="T3" fmla="*/ 4 h 31"/>
                  <a:gd name="T4" fmla="*/ 27 w 30"/>
                  <a:gd name="T5" fmla="*/ 9 h 31"/>
                  <a:gd name="T6" fmla="*/ 22 w 30"/>
                  <a:gd name="T7" fmla="*/ 27 h 31"/>
                  <a:gd name="T8" fmla="*/ 4 w 30"/>
                  <a:gd name="T9" fmla="*/ 22 h 31"/>
                </a:gdLst>
                <a:ahLst/>
                <a:cxnLst>
                  <a:cxn ang="0">
                    <a:pos x="T0" y="T1"/>
                  </a:cxn>
                  <a:cxn ang="0">
                    <a:pos x="T2" y="T3"/>
                  </a:cxn>
                  <a:cxn ang="0">
                    <a:pos x="T4" y="T5"/>
                  </a:cxn>
                  <a:cxn ang="0">
                    <a:pos x="T6" y="T7"/>
                  </a:cxn>
                  <a:cxn ang="0">
                    <a:pos x="T8" y="T9"/>
                  </a:cxn>
                </a:cxnLst>
                <a:rect l="0" t="0" r="r" b="b"/>
                <a:pathLst>
                  <a:path w="30" h="31">
                    <a:moveTo>
                      <a:pt x="4" y="22"/>
                    </a:moveTo>
                    <a:cubicBezTo>
                      <a:pt x="0" y="16"/>
                      <a:pt x="2" y="8"/>
                      <a:pt x="8" y="4"/>
                    </a:cubicBezTo>
                    <a:cubicBezTo>
                      <a:pt x="15" y="0"/>
                      <a:pt x="23" y="2"/>
                      <a:pt x="27" y="9"/>
                    </a:cubicBezTo>
                    <a:cubicBezTo>
                      <a:pt x="30" y="15"/>
                      <a:pt x="28" y="23"/>
                      <a:pt x="22" y="27"/>
                    </a:cubicBezTo>
                    <a:cubicBezTo>
                      <a:pt x="16" y="31"/>
                      <a:pt x="8" y="29"/>
                      <a:pt x="4" y="22"/>
                    </a:cubicBezTo>
                    <a:close/>
                  </a:path>
                </a:pathLst>
              </a:custGeom>
              <a:noFill/>
              <a:ln w="285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71" name="Freeform 24">
                <a:extLst>
                  <a:ext uri="{FF2B5EF4-FFF2-40B4-BE49-F238E27FC236}">
                    <a16:creationId xmlns:a16="http://schemas.microsoft.com/office/drawing/2014/main" id="{95833587-FBA6-4C57-A0DC-88662DFBA0DC}"/>
                  </a:ext>
                </a:extLst>
              </p:cNvPr>
              <p:cNvSpPr>
                <a:spLocks/>
              </p:cNvSpPr>
              <p:nvPr/>
            </p:nvSpPr>
            <p:spPr bwMode="auto">
              <a:xfrm>
                <a:off x="5162551" y="6381751"/>
                <a:ext cx="84138" cy="84138"/>
              </a:xfrm>
              <a:custGeom>
                <a:avLst/>
                <a:gdLst>
                  <a:gd name="T0" fmla="*/ 5 w 30"/>
                  <a:gd name="T1" fmla="*/ 6 h 30"/>
                  <a:gd name="T2" fmla="*/ 24 w 30"/>
                  <a:gd name="T3" fmla="*/ 5 h 30"/>
                  <a:gd name="T4" fmla="*/ 25 w 30"/>
                  <a:gd name="T5" fmla="*/ 24 h 30"/>
                  <a:gd name="T6" fmla="*/ 6 w 30"/>
                  <a:gd name="T7" fmla="*/ 25 h 30"/>
                  <a:gd name="T8" fmla="*/ 5 w 30"/>
                  <a:gd name="T9" fmla="*/ 6 h 30"/>
                </a:gdLst>
                <a:ahLst/>
                <a:cxnLst>
                  <a:cxn ang="0">
                    <a:pos x="T0" y="T1"/>
                  </a:cxn>
                  <a:cxn ang="0">
                    <a:pos x="T2" y="T3"/>
                  </a:cxn>
                  <a:cxn ang="0">
                    <a:pos x="T4" y="T5"/>
                  </a:cxn>
                  <a:cxn ang="0">
                    <a:pos x="T6" y="T7"/>
                  </a:cxn>
                  <a:cxn ang="0">
                    <a:pos x="T8" y="T9"/>
                  </a:cxn>
                </a:cxnLst>
                <a:rect l="0" t="0" r="r" b="b"/>
                <a:pathLst>
                  <a:path w="30" h="30">
                    <a:moveTo>
                      <a:pt x="5" y="6"/>
                    </a:moveTo>
                    <a:cubicBezTo>
                      <a:pt x="10" y="1"/>
                      <a:pt x="18" y="0"/>
                      <a:pt x="24" y="5"/>
                    </a:cubicBezTo>
                    <a:cubicBezTo>
                      <a:pt x="29" y="10"/>
                      <a:pt x="30" y="18"/>
                      <a:pt x="25" y="24"/>
                    </a:cubicBezTo>
                    <a:cubicBezTo>
                      <a:pt x="20" y="29"/>
                      <a:pt x="12" y="30"/>
                      <a:pt x="6" y="25"/>
                    </a:cubicBezTo>
                    <a:cubicBezTo>
                      <a:pt x="1" y="20"/>
                      <a:pt x="0" y="12"/>
                      <a:pt x="5" y="6"/>
                    </a:cubicBezTo>
                    <a:close/>
                  </a:path>
                </a:pathLst>
              </a:custGeom>
              <a:noFill/>
              <a:ln w="285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72" name="Freeform 25">
                <a:extLst>
                  <a:ext uri="{FF2B5EF4-FFF2-40B4-BE49-F238E27FC236}">
                    <a16:creationId xmlns:a16="http://schemas.microsoft.com/office/drawing/2014/main" id="{0A8F1C76-2815-4AB8-8BE4-B1427C766B4B}"/>
                  </a:ext>
                </a:extLst>
              </p:cNvPr>
              <p:cNvSpPr>
                <a:spLocks/>
              </p:cNvSpPr>
              <p:nvPr/>
            </p:nvSpPr>
            <p:spPr bwMode="auto">
              <a:xfrm>
                <a:off x="5426076" y="6067426"/>
                <a:ext cx="85725" cy="82550"/>
              </a:xfrm>
              <a:custGeom>
                <a:avLst/>
                <a:gdLst>
                  <a:gd name="T0" fmla="*/ 5 w 30"/>
                  <a:gd name="T1" fmla="*/ 6 h 29"/>
                  <a:gd name="T2" fmla="*/ 24 w 30"/>
                  <a:gd name="T3" fmla="*/ 5 h 29"/>
                  <a:gd name="T4" fmla="*/ 25 w 30"/>
                  <a:gd name="T5" fmla="*/ 23 h 29"/>
                  <a:gd name="T6" fmla="*/ 7 w 30"/>
                  <a:gd name="T7" fmla="*/ 25 h 29"/>
                  <a:gd name="T8" fmla="*/ 5 w 30"/>
                  <a:gd name="T9" fmla="*/ 6 h 29"/>
                </a:gdLst>
                <a:ahLst/>
                <a:cxnLst>
                  <a:cxn ang="0">
                    <a:pos x="T0" y="T1"/>
                  </a:cxn>
                  <a:cxn ang="0">
                    <a:pos x="T2" y="T3"/>
                  </a:cxn>
                  <a:cxn ang="0">
                    <a:pos x="T4" y="T5"/>
                  </a:cxn>
                  <a:cxn ang="0">
                    <a:pos x="T6" y="T7"/>
                  </a:cxn>
                  <a:cxn ang="0">
                    <a:pos x="T8" y="T9"/>
                  </a:cxn>
                </a:cxnLst>
                <a:rect l="0" t="0" r="r" b="b"/>
                <a:pathLst>
                  <a:path w="30" h="29">
                    <a:moveTo>
                      <a:pt x="5" y="6"/>
                    </a:moveTo>
                    <a:cubicBezTo>
                      <a:pt x="10" y="0"/>
                      <a:pt x="18" y="0"/>
                      <a:pt x="24" y="5"/>
                    </a:cubicBezTo>
                    <a:cubicBezTo>
                      <a:pt x="29" y="9"/>
                      <a:pt x="30" y="18"/>
                      <a:pt x="25" y="23"/>
                    </a:cubicBezTo>
                    <a:cubicBezTo>
                      <a:pt x="21" y="29"/>
                      <a:pt x="12" y="29"/>
                      <a:pt x="7" y="25"/>
                    </a:cubicBezTo>
                    <a:cubicBezTo>
                      <a:pt x="1" y="20"/>
                      <a:pt x="0" y="12"/>
                      <a:pt x="5" y="6"/>
                    </a:cubicBezTo>
                    <a:close/>
                  </a:path>
                </a:pathLst>
              </a:custGeom>
              <a:noFill/>
              <a:ln w="285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73" name="Line 26">
                <a:extLst>
                  <a:ext uri="{FF2B5EF4-FFF2-40B4-BE49-F238E27FC236}">
                    <a16:creationId xmlns:a16="http://schemas.microsoft.com/office/drawing/2014/main" id="{C308D3FE-2D15-405D-98C0-07D77BE38879}"/>
                  </a:ext>
                </a:extLst>
              </p:cNvPr>
              <p:cNvSpPr>
                <a:spLocks noChangeShapeType="1"/>
              </p:cNvSpPr>
              <p:nvPr/>
            </p:nvSpPr>
            <p:spPr bwMode="auto">
              <a:xfrm flipV="1">
                <a:off x="5230813" y="6281738"/>
                <a:ext cx="96838" cy="114300"/>
              </a:xfrm>
              <a:prstGeom prst="line">
                <a:avLst/>
              </a:prstGeom>
              <a:noFill/>
              <a:ln w="28575"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74" name="Freeform 27">
                <a:extLst>
                  <a:ext uri="{FF2B5EF4-FFF2-40B4-BE49-F238E27FC236}">
                    <a16:creationId xmlns:a16="http://schemas.microsoft.com/office/drawing/2014/main" id="{0791D972-4C90-41F6-9D1A-275A7600D101}"/>
                  </a:ext>
                </a:extLst>
              </p:cNvPr>
              <p:cNvSpPr>
                <a:spLocks/>
              </p:cNvSpPr>
              <p:nvPr/>
            </p:nvSpPr>
            <p:spPr bwMode="auto">
              <a:xfrm>
                <a:off x="5162551" y="6030913"/>
                <a:ext cx="84138" cy="82550"/>
              </a:xfrm>
              <a:custGeom>
                <a:avLst/>
                <a:gdLst>
                  <a:gd name="T0" fmla="*/ 5 w 30"/>
                  <a:gd name="T1" fmla="*/ 23 h 29"/>
                  <a:gd name="T2" fmla="*/ 24 w 30"/>
                  <a:gd name="T3" fmla="*/ 25 h 29"/>
                  <a:gd name="T4" fmla="*/ 25 w 30"/>
                  <a:gd name="T5" fmla="*/ 6 h 29"/>
                  <a:gd name="T6" fmla="*/ 6 w 30"/>
                  <a:gd name="T7" fmla="*/ 4 h 29"/>
                  <a:gd name="T8" fmla="*/ 5 w 30"/>
                  <a:gd name="T9" fmla="*/ 23 h 29"/>
                </a:gdLst>
                <a:ahLst/>
                <a:cxnLst>
                  <a:cxn ang="0">
                    <a:pos x="T0" y="T1"/>
                  </a:cxn>
                  <a:cxn ang="0">
                    <a:pos x="T2" y="T3"/>
                  </a:cxn>
                  <a:cxn ang="0">
                    <a:pos x="T4" y="T5"/>
                  </a:cxn>
                  <a:cxn ang="0">
                    <a:pos x="T6" y="T7"/>
                  </a:cxn>
                  <a:cxn ang="0">
                    <a:pos x="T8" y="T9"/>
                  </a:cxn>
                </a:cxnLst>
                <a:rect l="0" t="0" r="r" b="b"/>
                <a:pathLst>
                  <a:path w="30" h="29">
                    <a:moveTo>
                      <a:pt x="5" y="23"/>
                    </a:moveTo>
                    <a:cubicBezTo>
                      <a:pt x="10" y="29"/>
                      <a:pt x="18" y="29"/>
                      <a:pt x="24" y="25"/>
                    </a:cubicBezTo>
                    <a:cubicBezTo>
                      <a:pt x="29" y="20"/>
                      <a:pt x="30" y="12"/>
                      <a:pt x="25" y="6"/>
                    </a:cubicBezTo>
                    <a:cubicBezTo>
                      <a:pt x="20" y="0"/>
                      <a:pt x="12" y="0"/>
                      <a:pt x="6" y="4"/>
                    </a:cubicBezTo>
                    <a:cubicBezTo>
                      <a:pt x="1" y="9"/>
                      <a:pt x="0" y="18"/>
                      <a:pt x="5" y="23"/>
                    </a:cubicBezTo>
                    <a:close/>
                  </a:path>
                </a:pathLst>
              </a:custGeom>
              <a:noFill/>
              <a:ln w="285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75" name="Line 28">
                <a:extLst>
                  <a:ext uri="{FF2B5EF4-FFF2-40B4-BE49-F238E27FC236}">
                    <a16:creationId xmlns:a16="http://schemas.microsoft.com/office/drawing/2014/main" id="{421C6D16-7C87-46A2-83EE-CA1D85E1F5F3}"/>
                  </a:ext>
                </a:extLst>
              </p:cNvPr>
              <p:cNvSpPr>
                <a:spLocks noChangeShapeType="1"/>
              </p:cNvSpPr>
              <p:nvPr/>
            </p:nvSpPr>
            <p:spPr bwMode="auto">
              <a:xfrm>
                <a:off x="5381626" y="6278563"/>
                <a:ext cx="61913" cy="76200"/>
              </a:xfrm>
              <a:prstGeom prst="line">
                <a:avLst/>
              </a:prstGeom>
              <a:noFill/>
              <a:ln w="28575"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76" name="Line 29">
                <a:extLst>
                  <a:ext uri="{FF2B5EF4-FFF2-40B4-BE49-F238E27FC236}">
                    <a16:creationId xmlns:a16="http://schemas.microsoft.com/office/drawing/2014/main" id="{07476225-6029-49B9-BC9F-AEF0E9960B63}"/>
                  </a:ext>
                </a:extLst>
              </p:cNvPr>
              <p:cNvSpPr>
                <a:spLocks noChangeShapeType="1"/>
              </p:cNvSpPr>
              <p:nvPr/>
            </p:nvSpPr>
            <p:spPr bwMode="auto">
              <a:xfrm>
                <a:off x="5230813" y="6102351"/>
                <a:ext cx="96838" cy="115888"/>
              </a:xfrm>
              <a:prstGeom prst="line">
                <a:avLst/>
              </a:prstGeom>
              <a:noFill/>
              <a:ln w="28575"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77" name="Line 30">
                <a:extLst>
                  <a:ext uri="{FF2B5EF4-FFF2-40B4-BE49-F238E27FC236}">
                    <a16:creationId xmlns:a16="http://schemas.microsoft.com/office/drawing/2014/main" id="{D4F5DF33-2BFC-4A47-8701-C959187421E2}"/>
                  </a:ext>
                </a:extLst>
              </p:cNvPr>
              <p:cNvSpPr>
                <a:spLocks noChangeShapeType="1"/>
              </p:cNvSpPr>
              <p:nvPr/>
            </p:nvSpPr>
            <p:spPr bwMode="auto">
              <a:xfrm flipV="1">
                <a:off x="5378451" y="6138863"/>
                <a:ext cx="68263" cy="79375"/>
              </a:xfrm>
              <a:prstGeom prst="line">
                <a:avLst/>
              </a:prstGeom>
              <a:noFill/>
              <a:ln w="28575"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grpSp>
      </p:grpSp>
      <p:grpSp>
        <p:nvGrpSpPr>
          <p:cNvPr id="36" name="Group 35">
            <a:extLst>
              <a:ext uri="{FF2B5EF4-FFF2-40B4-BE49-F238E27FC236}">
                <a16:creationId xmlns:a16="http://schemas.microsoft.com/office/drawing/2014/main" id="{A16049C4-3AC1-4FA5-886C-75B1AA58354D}"/>
              </a:ext>
            </a:extLst>
          </p:cNvPr>
          <p:cNvGrpSpPr/>
          <p:nvPr/>
        </p:nvGrpSpPr>
        <p:grpSpPr>
          <a:xfrm>
            <a:off x="7245633" y="4420139"/>
            <a:ext cx="663480" cy="663480"/>
            <a:chOff x="7245779" y="4420270"/>
            <a:chExt cx="663574" cy="663574"/>
          </a:xfrm>
        </p:grpSpPr>
        <p:sp>
          <p:nvSpPr>
            <p:cNvPr id="25" name="Oval 24">
              <a:extLst>
                <a:ext uri="{FF2B5EF4-FFF2-40B4-BE49-F238E27FC236}">
                  <a16:creationId xmlns:a16="http://schemas.microsoft.com/office/drawing/2014/main" id="{792E54F4-3F5B-451E-BE63-9A5E7D521E83}"/>
                </a:ext>
              </a:extLst>
            </p:cNvPr>
            <p:cNvSpPr/>
            <p:nvPr/>
          </p:nvSpPr>
          <p:spPr bwMode="auto">
            <a:xfrm rot="16200000">
              <a:off x="7245779" y="4420270"/>
              <a:ext cx="663574" cy="663574"/>
            </a:xfrm>
            <a:prstGeom prst="ellipse">
              <a:avLst/>
            </a:prstGeom>
            <a:solidFill>
              <a:schemeClr val="bg1"/>
            </a:solidFill>
            <a:ln w="28575">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grpSp>
          <p:nvGrpSpPr>
            <p:cNvPr id="85" name="Group 84">
              <a:extLst>
                <a:ext uri="{FF2B5EF4-FFF2-40B4-BE49-F238E27FC236}">
                  <a16:creationId xmlns:a16="http://schemas.microsoft.com/office/drawing/2014/main" id="{CC0149FE-FF67-4B99-90A0-61EC8BA7ACD0}"/>
                </a:ext>
              </a:extLst>
            </p:cNvPr>
            <p:cNvGrpSpPr/>
            <p:nvPr/>
          </p:nvGrpSpPr>
          <p:grpSpPr>
            <a:xfrm>
              <a:off x="7400015" y="4574506"/>
              <a:ext cx="355101" cy="355101"/>
              <a:chOff x="5775325" y="6122988"/>
              <a:chExt cx="436563" cy="436563"/>
            </a:xfrm>
          </p:grpSpPr>
          <p:sp>
            <p:nvSpPr>
              <p:cNvPr id="82" name="Freeform 34">
                <a:extLst>
                  <a:ext uri="{FF2B5EF4-FFF2-40B4-BE49-F238E27FC236}">
                    <a16:creationId xmlns:a16="http://schemas.microsoft.com/office/drawing/2014/main" id="{C6C65524-CC17-4A05-86D8-B8C09A145324}"/>
                  </a:ext>
                </a:extLst>
              </p:cNvPr>
              <p:cNvSpPr>
                <a:spLocks/>
              </p:cNvSpPr>
              <p:nvPr/>
            </p:nvSpPr>
            <p:spPr bwMode="auto">
              <a:xfrm>
                <a:off x="5775325" y="6122988"/>
                <a:ext cx="239713" cy="239713"/>
              </a:xfrm>
              <a:custGeom>
                <a:avLst/>
                <a:gdLst>
                  <a:gd name="T0" fmla="*/ 69 w 84"/>
                  <a:gd name="T1" fmla="*/ 69 h 84"/>
                  <a:gd name="T2" fmla="*/ 15 w 84"/>
                  <a:gd name="T3" fmla="*/ 69 h 84"/>
                  <a:gd name="T4" fmla="*/ 15 w 84"/>
                  <a:gd name="T5" fmla="*/ 15 h 84"/>
                  <a:gd name="T6" fmla="*/ 69 w 84"/>
                  <a:gd name="T7" fmla="*/ 15 h 84"/>
                  <a:gd name="T8" fmla="*/ 69 w 84"/>
                  <a:gd name="T9" fmla="*/ 69 h 84"/>
                </a:gdLst>
                <a:ahLst/>
                <a:cxnLst>
                  <a:cxn ang="0">
                    <a:pos x="T0" y="T1"/>
                  </a:cxn>
                  <a:cxn ang="0">
                    <a:pos x="T2" y="T3"/>
                  </a:cxn>
                  <a:cxn ang="0">
                    <a:pos x="T4" y="T5"/>
                  </a:cxn>
                  <a:cxn ang="0">
                    <a:pos x="T6" y="T7"/>
                  </a:cxn>
                  <a:cxn ang="0">
                    <a:pos x="T8" y="T9"/>
                  </a:cxn>
                </a:cxnLst>
                <a:rect l="0" t="0" r="r" b="b"/>
                <a:pathLst>
                  <a:path w="84" h="84">
                    <a:moveTo>
                      <a:pt x="69" y="69"/>
                    </a:moveTo>
                    <a:cubicBezTo>
                      <a:pt x="54" y="84"/>
                      <a:pt x="30" y="84"/>
                      <a:pt x="15" y="69"/>
                    </a:cubicBezTo>
                    <a:cubicBezTo>
                      <a:pt x="0" y="54"/>
                      <a:pt x="0" y="30"/>
                      <a:pt x="15" y="15"/>
                    </a:cubicBezTo>
                    <a:cubicBezTo>
                      <a:pt x="30" y="0"/>
                      <a:pt x="54" y="0"/>
                      <a:pt x="69" y="15"/>
                    </a:cubicBezTo>
                    <a:cubicBezTo>
                      <a:pt x="84" y="30"/>
                      <a:pt x="84" y="54"/>
                      <a:pt x="69" y="69"/>
                    </a:cubicBezTo>
                    <a:close/>
                  </a:path>
                </a:pathLst>
              </a:custGeom>
              <a:noFill/>
              <a:ln w="285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83" name="Freeform 35">
                <a:extLst>
                  <a:ext uri="{FF2B5EF4-FFF2-40B4-BE49-F238E27FC236}">
                    <a16:creationId xmlns:a16="http://schemas.microsoft.com/office/drawing/2014/main" id="{40C05945-CBDF-4C50-B465-D8BF53740756}"/>
                  </a:ext>
                </a:extLst>
              </p:cNvPr>
              <p:cNvSpPr>
                <a:spLocks/>
              </p:cNvSpPr>
              <p:nvPr/>
            </p:nvSpPr>
            <p:spPr bwMode="auto">
              <a:xfrm>
                <a:off x="5992813" y="6338888"/>
                <a:ext cx="219075" cy="220663"/>
              </a:xfrm>
              <a:custGeom>
                <a:avLst/>
                <a:gdLst>
                  <a:gd name="T0" fmla="*/ 4 w 77"/>
                  <a:gd name="T1" fmla="*/ 17 h 77"/>
                  <a:gd name="T2" fmla="*/ 59 w 77"/>
                  <a:gd name="T3" fmla="*/ 73 h 77"/>
                  <a:gd name="T4" fmla="*/ 73 w 77"/>
                  <a:gd name="T5" fmla="*/ 73 h 77"/>
                  <a:gd name="T6" fmla="*/ 73 w 77"/>
                  <a:gd name="T7" fmla="*/ 73 h 77"/>
                  <a:gd name="T8" fmla="*/ 73 w 77"/>
                  <a:gd name="T9" fmla="*/ 59 h 77"/>
                  <a:gd name="T10" fmla="*/ 17 w 77"/>
                  <a:gd name="T11" fmla="*/ 4 h 77"/>
                  <a:gd name="T12" fmla="*/ 4 w 77"/>
                  <a:gd name="T13" fmla="*/ 4 h 77"/>
                  <a:gd name="T14" fmla="*/ 4 w 77"/>
                  <a:gd name="T15" fmla="*/ 4 h 77"/>
                  <a:gd name="T16" fmla="*/ 4 w 77"/>
                  <a:gd name="T17" fmla="*/ 1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7" h="77">
                    <a:moveTo>
                      <a:pt x="4" y="17"/>
                    </a:moveTo>
                    <a:cubicBezTo>
                      <a:pt x="59" y="73"/>
                      <a:pt x="59" y="73"/>
                      <a:pt x="59" y="73"/>
                    </a:cubicBezTo>
                    <a:cubicBezTo>
                      <a:pt x="63" y="77"/>
                      <a:pt x="69" y="77"/>
                      <a:pt x="73" y="73"/>
                    </a:cubicBezTo>
                    <a:cubicBezTo>
                      <a:pt x="73" y="73"/>
                      <a:pt x="73" y="73"/>
                      <a:pt x="73" y="73"/>
                    </a:cubicBezTo>
                    <a:cubicBezTo>
                      <a:pt x="77" y="69"/>
                      <a:pt x="77" y="63"/>
                      <a:pt x="73" y="59"/>
                    </a:cubicBezTo>
                    <a:cubicBezTo>
                      <a:pt x="17" y="4"/>
                      <a:pt x="17" y="4"/>
                      <a:pt x="17" y="4"/>
                    </a:cubicBezTo>
                    <a:cubicBezTo>
                      <a:pt x="14" y="0"/>
                      <a:pt x="7" y="0"/>
                      <a:pt x="4" y="4"/>
                    </a:cubicBezTo>
                    <a:cubicBezTo>
                      <a:pt x="4" y="4"/>
                      <a:pt x="4" y="4"/>
                      <a:pt x="4" y="4"/>
                    </a:cubicBezTo>
                    <a:cubicBezTo>
                      <a:pt x="0" y="7"/>
                      <a:pt x="0" y="14"/>
                      <a:pt x="4" y="17"/>
                    </a:cubicBezTo>
                    <a:close/>
                  </a:path>
                </a:pathLst>
              </a:custGeom>
              <a:noFill/>
              <a:ln w="285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84" name="Line 36">
                <a:extLst>
                  <a:ext uri="{FF2B5EF4-FFF2-40B4-BE49-F238E27FC236}">
                    <a16:creationId xmlns:a16="http://schemas.microsoft.com/office/drawing/2014/main" id="{51F0ADBE-E3F4-4AC9-8A9B-DE4B1E6FE75D}"/>
                  </a:ext>
                </a:extLst>
              </p:cNvPr>
              <p:cNvSpPr>
                <a:spLocks noChangeShapeType="1"/>
              </p:cNvSpPr>
              <p:nvPr/>
            </p:nvSpPr>
            <p:spPr bwMode="auto">
              <a:xfrm>
                <a:off x="5972175" y="6319838"/>
                <a:ext cx="31750" cy="31750"/>
              </a:xfrm>
              <a:prstGeom prst="line">
                <a:avLst/>
              </a:prstGeom>
              <a:noFill/>
              <a:ln w="2857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grpSp>
      </p:grpSp>
      <p:grpSp>
        <p:nvGrpSpPr>
          <p:cNvPr id="38" name="Group 37">
            <a:extLst>
              <a:ext uri="{FF2B5EF4-FFF2-40B4-BE49-F238E27FC236}">
                <a16:creationId xmlns:a16="http://schemas.microsoft.com/office/drawing/2014/main" id="{3D119E9C-1AF1-46B0-8658-2775B05B5BF8}"/>
              </a:ext>
            </a:extLst>
          </p:cNvPr>
          <p:cNvGrpSpPr/>
          <p:nvPr/>
        </p:nvGrpSpPr>
        <p:grpSpPr>
          <a:xfrm>
            <a:off x="9963901" y="4420139"/>
            <a:ext cx="663480" cy="663480"/>
            <a:chOff x="9964433" y="4420270"/>
            <a:chExt cx="663574" cy="663574"/>
          </a:xfrm>
        </p:grpSpPr>
        <p:sp>
          <p:nvSpPr>
            <p:cNvPr id="26" name="Oval 25">
              <a:extLst>
                <a:ext uri="{FF2B5EF4-FFF2-40B4-BE49-F238E27FC236}">
                  <a16:creationId xmlns:a16="http://schemas.microsoft.com/office/drawing/2014/main" id="{5C717866-FF71-4CD0-8F15-90840C259C0D}"/>
                </a:ext>
              </a:extLst>
            </p:cNvPr>
            <p:cNvSpPr/>
            <p:nvPr/>
          </p:nvSpPr>
          <p:spPr bwMode="auto">
            <a:xfrm rot="16200000">
              <a:off x="9964433" y="4420270"/>
              <a:ext cx="663574" cy="663574"/>
            </a:xfrm>
            <a:prstGeom prst="ellipse">
              <a:avLst/>
            </a:prstGeom>
            <a:solidFill>
              <a:schemeClr val="bg1"/>
            </a:solidFill>
            <a:ln w="28575">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grpSp>
          <p:nvGrpSpPr>
            <p:cNvPr id="95" name="Group 94">
              <a:extLst>
                <a:ext uri="{FF2B5EF4-FFF2-40B4-BE49-F238E27FC236}">
                  <a16:creationId xmlns:a16="http://schemas.microsoft.com/office/drawing/2014/main" id="{DCAB48A5-41DE-42DA-A46F-84B908D3225D}"/>
                </a:ext>
              </a:extLst>
            </p:cNvPr>
            <p:cNvGrpSpPr/>
            <p:nvPr/>
          </p:nvGrpSpPr>
          <p:grpSpPr>
            <a:xfrm>
              <a:off x="10109185" y="4604869"/>
              <a:ext cx="374079" cy="294377"/>
              <a:chOff x="6515100" y="6343650"/>
              <a:chExt cx="461963" cy="363537"/>
            </a:xfrm>
          </p:grpSpPr>
          <p:sp>
            <p:nvSpPr>
              <p:cNvPr id="89" name="Freeform 40">
                <a:extLst>
                  <a:ext uri="{FF2B5EF4-FFF2-40B4-BE49-F238E27FC236}">
                    <a16:creationId xmlns:a16="http://schemas.microsoft.com/office/drawing/2014/main" id="{82D27643-4334-475C-B880-1C41D2286159}"/>
                  </a:ext>
                </a:extLst>
              </p:cNvPr>
              <p:cNvSpPr>
                <a:spLocks/>
              </p:cNvSpPr>
              <p:nvPr/>
            </p:nvSpPr>
            <p:spPr bwMode="auto">
              <a:xfrm>
                <a:off x="6526213" y="6343650"/>
                <a:ext cx="450850" cy="363537"/>
              </a:xfrm>
              <a:custGeom>
                <a:avLst/>
                <a:gdLst>
                  <a:gd name="T0" fmla="*/ 155 w 158"/>
                  <a:gd name="T1" fmla="*/ 127 h 127"/>
                  <a:gd name="T2" fmla="*/ 4 w 158"/>
                  <a:gd name="T3" fmla="*/ 127 h 127"/>
                  <a:gd name="T4" fmla="*/ 0 w 158"/>
                  <a:gd name="T5" fmla="*/ 124 h 127"/>
                  <a:gd name="T6" fmla="*/ 0 w 158"/>
                  <a:gd name="T7" fmla="*/ 3 h 127"/>
                  <a:gd name="T8" fmla="*/ 4 w 158"/>
                  <a:gd name="T9" fmla="*/ 0 h 127"/>
                  <a:gd name="T10" fmla="*/ 155 w 158"/>
                  <a:gd name="T11" fmla="*/ 0 h 127"/>
                  <a:gd name="T12" fmla="*/ 158 w 158"/>
                  <a:gd name="T13" fmla="*/ 3 h 127"/>
                  <a:gd name="T14" fmla="*/ 158 w 158"/>
                  <a:gd name="T15" fmla="*/ 124 h 127"/>
                  <a:gd name="T16" fmla="*/ 155 w 158"/>
                  <a:gd name="T17" fmla="*/ 127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8" h="127">
                    <a:moveTo>
                      <a:pt x="155" y="127"/>
                    </a:moveTo>
                    <a:cubicBezTo>
                      <a:pt x="4" y="127"/>
                      <a:pt x="4" y="127"/>
                      <a:pt x="4" y="127"/>
                    </a:cubicBezTo>
                    <a:cubicBezTo>
                      <a:pt x="2" y="127"/>
                      <a:pt x="0" y="125"/>
                      <a:pt x="0" y="124"/>
                    </a:cubicBezTo>
                    <a:cubicBezTo>
                      <a:pt x="0" y="3"/>
                      <a:pt x="0" y="3"/>
                      <a:pt x="0" y="3"/>
                    </a:cubicBezTo>
                    <a:cubicBezTo>
                      <a:pt x="0" y="1"/>
                      <a:pt x="2" y="0"/>
                      <a:pt x="4" y="0"/>
                    </a:cubicBezTo>
                    <a:cubicBezTo>
                      <a:pt x="155" y="0"/>
                      <a:pt x="155" y="0"/>
                      <a:pt x="155" y="0"/>
                    </a:cubicBezTo>
                    <a:cubicBezTo>
                      <a:pt x="157" y="0"/>
                      <a:pt x="158" y="1"/>
                      <a:pt x="158" y="3"/>
                    </a:cubicBezTo>
                    <a:cubicBezTo>
                      <a:pt x="158" y="124"/>
                      <a:pt x="158" y="124"/>
                      <a:pt x="158" y="124"/>
                    </a:cubicBezTo>
                    <a:cubicBezTo>
                      <a:pt x="158" y="125"/>
                      <a:pt x="157" y="127"/>
                      <a:pt x="155" y="127"/>
                    </a:cubicBezTo>
                    <a:close/>
                  </a:path>
                </a:pathLst>
              </a:custGeom>
              <a:noFill/>
              <a:ln w="285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90" name="Line 41">
                <a:extLst>
                  <a:ext uri="{FF2B5EF4-FFF2-40B4-BE49-F238E27FC236}">
                    <a16:creationId xmlns:a16="http://schemas.microsoft.com/office/drawing/2014/main" id="{C5DD7E38-7B79-45C9-B4AB-6A9567C61351}"/>
                  </a:ext>
                </a:extLst>
              </p:cNvPr>
              <p:cNvSpPr>
                <a:spLocks noChangeShapeType="1"/>
              </p:cNvSpPr>
              <p:nvPr/>
            </p:nvSpPr>
            <p:spPr bwMode="auto">
              <a:xfrm>
                <a:off x="6529388" y="6435725"/>
                <a:ext cx="447675" cy="0"/>
              </a:xfrm>
              <a:prstGeom prst="line">
                <a:avLst/>
              </a:prstGeom>
              <a:noFill/>
              <a:ln w="28575" cap="rnd">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94" name="Line 45">
                <a:extLst>
                  <a:ext uri="{FF2B5EF4-FFF2-40B4-BE49-F238E27FC236}">
                    <a16:creationId xmlns:a16="http://schemas.microsoft.com/office/drawing/2014/main" id="{28D1F195-DFEA-4EDA-AB4E-8F5C2AD6C53E}"/>
                  </a:ext>
                </a:extLst>
              </p:cNvPr>
              <p:cNvSpPr>
                <a:spLocks noChangeShapeType="1"/>
              </p:cNvSpPr>
              <p:nvPr/>
            </p:nvSpPr>
            <p:spPr bwMode="auto">
              <a:xfrm>
                <a:off x="6515100" y="6503988"/>
                <a:ext cx="0" cy="0"/>
              </a:xfrm>
              <a:prstGeom prst="line">
                <a:avLst/>
              </a:prstGeom>
              <a:noFill/>
              <a:ln w="2857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grpSp>
        <p:grpSp>
          <p:nvGrpSpPr>
            <p:cNvPr id="96" name="Group 95">
              <a:extLst>
                <a:ext uri="{FF2B5EF4-FFF2-40B4-BE49-F238E27FC236}">
                  <a16:creationId xmlns:a16="http://schemas.microsoft.com/office/drawing/2014/main" id="{BEE1A249-FB7D-427C-B9B6-728EB7AE300D}"/>
                </a:ext>
              </a:extLst>
            </p:cNvPr>
            <p:cNvGrpSpPr/>
            <p:nvPr/>
          </p:nvGrpSpPr>
          <p:grpSpPr>
            <a:xfrm flipV="1">
              <a:off x="10237557" y="4729950"/>
              <a:ext cx="117335" cy="109913"/>
              <a:chOff x="10860573" y="4995622"/>
              <a:chExt cx="119693" cy="151971"/>
            </a:xfrm>
          </p:grpSpPr>
          <p:sp>
            <p:nvSpPr>
              <p:cNvPr id="97" name="Line 7">
                <a:extLst>
                  <a:ext uri="{FF2B5EF4-FFF2-40B4-BE49-F238E27FC236}">
                    <a16:creationId xmlns:a16="http://schemas.microsoft.com/office/drawing/2014/main" id="{0EC21DE8-DDEE-4E16-9BEC-67803B7A8AE4}"/>
                  </a:ext>
                </a:extLst>
              </p:cNvPr>
              <p:cNvSpPr>
                <a:spLocks noChangeShapeType="1"/>
              </p:cNvSpPr>
              <p:nvPr/>
            </p:nvSpPr>
            <p:spPr bwMode="auto">
              <a:xfrm>
                <a:off x="10922437" y="4995622"/>
                <a:ext cx="0" cy="151971"/>
              </a:xfrm>
              <a:prstGeom prst="line">
                <a:avLst/>
              </a:prstGeom>
              <a:noFill/>
              <a:ln w="28575" cap="rnd">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98" name="Line 8">
                <a:extLst>
                  <a:ext uri="{FF2B5EF4-FFF2-40B4-BE49-F238E27FC236}">
                    <a16:creationId xmlns:a16="http://schemas.microsoft.com/office/drawing/2014/main" id="{26E340C5-6764-4F8B-8A1D-8B75A8281F73}"/>
                  </a:ext>
                </a:extLst>
              </p:cNvPr>
              <p:cNvSpPr>
                <a:spLocks noChangeShapeType="1"/>
              </p:cNvSpPr>
              <p:nvPr/>
            </p:nvSpPr>
            <p:spPr bwMode="auto">
              <a:xfrm>
                <a:off x="10860573" y="5089763"/>
                <a:ext cx="61864" cy="57830"/>
              </a:xfrm>
              <a:prstGeom prst="line">
                <a:avLst/>
              </a:prstGeom>
              <a:noFill/>
              <a:ln w="28575" cap="rnd">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99" name="Line 9">
                <a:extLst>
                  <a:ext uri="{FF2B5EF4-FFF2-40B4-BE49-F238E27FC236}">
                    <a16:creationId xmlns:a16="http://schemas.microsoft.com/office/drawing/2014/main" id="{92CD7234-50D8-4F09-ADE4-BE3A73F36DF3}"/>
                  </a:ext>
                </a:extLst>
              </p:cNvPr>
              <p:cNvSpPr>
                <a:spLocks noChangeShapeType="1"/>
              </p:cNvSpPr>
              <p:nvPr/>
            </p:nvSpPr>
            <p:spPr bwMode="auto">
              <a:xfrm flipH="1">
                <a:off x="10922437" y="5089763"/>
                <a:ext cx="57829" cy="57830"/>
              </a:xfrm>
              <a:prstGeom prst="line">
                <a:avLst/>
              </a:prstGeom>
              <a:noFill/>
              <a:ln w="28575" cap="rnd">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grpSp>
      </p:grpSp>
      <p:grpSp>
        <p:nvGrpSpPr>
          <p:cNvPr id="3" name="Group 2">
            <a:extLst>
              <a:ext uri="{FF2B5EF4-FFF2-40B4-BE49-F238E27FC236}">
                <a16:creationId xmlns:a16="http://schemas.microsoft.com/office/drawing/2014/main" id="{F571C4A2-1E64-42C8-96E8-B9971FCC912C}"/>
              </a:ext>
            </a:extLst>
          </p:cNvPr>
          <p:cNvGrpSpPr/>
          <p:nvPr/>
        </p:nvGrpSpPr>
        <p:grpSpPr>
          <a:xfrm>
            <a:off x="4527363" y="2334369"/>
            <a:ext cx="663480" cy="663480"/>
            <a:chOff x="4527124" y="2334204"/>
            <a:chExt cx="663574" cy="663574"/>
          </a:xfrm>
        </p:grpSpPr>
        <p:sp>
          <p:nvSpPr>
            <p:cNvPr id="15" name="Oval 14">
              <a:extLst>
                <a:ext uri="{FF2B5EF4-FFF2-40B4-BE49-F238E27FC236}">
                  <a16:creationId xmlns:a16="http://schemas.microsoft.com/office/drawing/2014/main" id="{E644952C-3770-482A-B6CF-0CB3C07D7DA4}"/>
                </a:ext>
              </a:extLst>
            </p:cNvPr>
            <p:cNvSpPr/>
            <p:nvPr/>
          </p:nvSpPr>
          <p:spPr bwMode="auto">
            <a:xfrm rot="16200000">
              <a:off x="4527124" y="2334204"/>
              <a:ext cx="663574" cy="663574"/>
            </a:xfrm>
            <a:prstGeom prst="ellipse">
              <a:avLst/>
            </a:prstGeom>
            <a:solidFill>
              <a:schemeClr val="bg1"/>
            </a:solidFill>
            <a:ln w="28575">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grpSp>
          <p:nvGrpSpPr>
            <p:cNvPr id="108" name="Group 107">
              <a:extLst>
                <a:ext uri="{FF2B5EF4-FFF2-40B4-BE49-F238E27FC236}">
                  <a16:creationId xmlns:a16="http://schemas.microsoft.com/office/drawing/2014/main" id="{B74A5924-FD6C-40C2-B7F0-9592C15A0635}"/>
                </a:ext>
              </a:extLst>
            </p:cNvPr>
            <p:cNvGrpSpPr/>
            <p:nvPr/>
          </p:nvGrpSpPr>
          <p:grpSpPr>
            <a:xfrm>
              <a:off x="4677196" y="2485020"/>
              <a:ext cx="363431" cy="361942"/>
              <a:chOff x="255588" y="3119438"/>
              <a:chExt cx="387350" cy="385763"/>
            </a:xfrm>
          </p:grpSpPr>
          <p:sp>
            <p:nvSpPr>
              <p:cNvPr id="103" name="Oval 49">
                <a:extLst>
                  <a:ext uri="{FF2B5EF4-FFF2-40B4-BE49-F238E27FC236}">
                    <a16:creationId xmlns:a16="http://schemas.microsoft.com/office/drawing/2014/main" id="{CBA9913B-C996-4ED4-AE22-6946FD06730B}"/>
                  </a:ext>
                </a:extLst>
              </p:cNvPr>
              <p:cNvSpPr>
                <a:spLocks noChangeArrowheads="1"/>
              </p:cNvSpPr>
              <p:nvPr/>
            </p:nvSpPr>
            <p:spPr bwMode="auto">
              <a:xfrm>
                <a:off x="255588" y="3119438"/>
                <a:ext cx="387350" cy="385763"/>
              </a:xfrm>
              <a:prstGeom prst="ellipse">
                <a:avLst/>
              </a:prstGeom>
              <a:noFill/>
              <a:ln w="285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104" name="Freeform 50">
                <a:extLst>
                  <a:ext uri="{FF2B5EF4-FFF2-40B4-BE49-F238E27FC236}">
                    <a16:creationId xmlns:a16="http://schemas.microsoft.com/office/drawing/2014/main" id="{C1ED9E15-E2C2-4A92-93CD-39AA2C7230F1}"/>
                  </a:ext>
                </a:extLst>
              </p:cNvPr>
              <p:cNvSpPr>
                <a:spLocks/>
              </p:cNvSpPr>
              <p:nvPr/>
            </p:nvSpPr>
            <p:spPr bwMode="auto">
              <a:xfrm>
                <a:off x="279400" y="3221038"/>
                <a:ext cx="265113" cy="258763"/>
              </a:xfrm>
              <a:custGeom>
                <a:avLst/>
                <a:gdLst>
                  <a:gd name="T0" fmla="*/ 93 w 93"/>
                  <a:gd name="T1" fmla="*/ 90 h 90"/>
                  <a:gd name="T2" fmla="*/ 86 w 93"/>
                  <a:gd name="T3" fmla="*/ 86 h 90"/>
                  <a:gd name="T4" fmla="*/ 86 w 93"/>
                  <a:gd name="T5" fmla="*/ 68 h 90"/>
                  <a:gd name="T6" fmla="*/ 87 w 93"/>
                  <a:gd name="T7" fmla="*/ 52 h 90"/>
                  <a:gd name="T8" fmla="*/ 82 w 93"/>
                  <a:gd name="T9" fmla="*/ 51 h 90"/>
                  <a:gd name="T10" fmla="*/ 72 w 93"/>
                  <a:gd name="T11" fmla="*/ 53 h 90"/>
                  <a:gd name="T12" fmla="*/ 61 w 93"/>
                  <a:gd name="T13" fmla="*/ 59 h 90"/>
                  <a:gd name="T14" fmla="*/ 55 w 93"/>
                  <a:gd name="T15" fmla="*/ 65 h 90"/>
                  <a:gd name="T16" fmla="*/ 47 w 93"/>
                  <a:gd name="T17" fmla="*/ 67 h 90"/>
                  <a:gd name="T18" fmla="*/ 37 w 93"/>
                  <a:gd name="T19" fmla="*/ 48 h 90"/>
                  <a:gd name="T20" fmla="*/ 38 w 93"/>
                  <a:gd name="T21" fmla="*/ 34 h 90"/>
                  <a:gd name="T22" fmla="*/ 38 w 93"/>
                  <a:gd name="T23" fmla="*/ 28 h 90"/>
                  <a:gd name="T24" fmla="*/ 33 w 93"/>
                  <a:gd name="T25" fmla="*/ 12 h 90"/>
                  <a:gd name="T26" fmla="*/ 33 w 93"/>
                  <a:gd name="T27" fmla="*/ 8 h 90"/>
                  <a:gd name="T28" fmla="*/ 5 w 93"/>
                  <a:gd name="T29" fmla="*/ 5 h 90"/>
                  <a:gd name="T30" fmla="*/ 0 w 93"/>
                  <a:gd name="T31" fmla="*/ 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3" h="90">
                    <a:moveTo>
                      <a:pt x="93" y="90"/>
                    </a:moveTo>
                    <a:cubicBezTo>
                      <a:pt x="92" y="90"/>
                      <a:pt x="87" y="87"/>
                      <a:pt x="86" y="86"/>
                    </a:cubicBezTo>
                    <a:cubicBezTo>
                      <a:pt x="84" y="84"/>
                      <a:pt x="84" y="79"/>
                      <a:pt x="86" y="68"/>
                    </a:cubicBezTo>
                    <a:cubicBezTo>
                      <a:pt x="87" y="63"/>
                      <a:pt x="88" y="54"/>
                      <a:pt x="87" y="52"/>
                    </a:cubicBezTo>
                    <a:cubicBezTo>
                      <a:pt x="85" y="49"/>
                      <a:pt x="84" y="50"/>
                      <a:pt x="82" y="51"/>
                    </a:cubicBezTo>
                    <a:cubicBezTo>
                      <a:pt x="80" y="52"/>
                      <a:pt x="77" y="53"/>
                      <a:pt x="72" y="53"/>
                    </a:cubicBezTo>
                    <a:cubicBezTo>
                      <a:pt x="65" y="52"/>
                      <a:pt x="64" y="55"/>
                      <a:pt x="61" y="59"/>
                    </a:cubicBezTo>
                    <a:cubicBezTo>
                      <a:pt x="60" y="61"/>
                      <a:pt x="58" y="63"/>
                      <a:pt x="55" y="65"/>
                    </a:cubicBezTo>
                    <a:cubicBezTo>
                      <a:pt x="52" y="68"/>
                      <a:pt x="49" y="68"/>
                      <a:pt x="47" y="67"/>
                    </a:cubicBezTo>
                    <a:cubicBezTo>
                      <a:pt x="43" y="65"/>
                      <a:pt x="39" y="59"/>
                      <a:pt x="37" y="48"/>
                    </a:cubicBezTo>
                    <a:cubicBezTo>
                      <a:pt x="35" y="41"/>
                      <a:pt x="37" y="37"/>
                      <a:pt x="38" y="34"/>
                    </a:cubicBezTo>
                    <a:cubicBezTo>
                      <a:pt x="40" y="30"/>
                      <a:pt x="40" y="30"/>
                      <a:pt x="38" y="28"/>
                    </a:cubicBezTo>
                    <a:cubicBezTo>
                      <a:pt x="30" y="21"/>
                      <a:pt x="31" y="17"/>
                      <a:pt x="33" y="12"/>
                    </a:cubicBezTo>
                    <a:cubicBezTo>
                      <a:pt x="33" y="10"/>
                      <a:pt x="34" y="9"/>
                      <a:pt x="33" y="8"/>
                    </a:cubicBezTo>
                    <a:cubicBezTo>
                      <a:pt x="29" y="0"/>
                      <a:pt x="11" y="3"/>
                      <a:pt x="5" y="5"/>
                    </a:cubicBezTo>
                    <a:cubicBezTo>
                      <a:pt x="4" y="5"/>
                      <a:pt x="1" y="2"/>
                      <a:pt x="0" y="0"/>
                    </a:cubicBezTo>
                  </a:path>
                </a:pathLst>
              </a:custGeom>
              <a:noFill/>
              <a:ln w="285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105" name="Freeform 51">
                <a:extLst>
                  <a:ext uri="{FF2B5EF4-FFF2-40B4-BE49-F238E27FC236}">
                    <a16:creationId xmlns:a16="http://schemas.microsoft.com/office/drawing/2014/main" id="{C7B22FC3-159B-4A90-875E-BA438169149C}"/>
                  </a:ext>
                </a:extLst>
              </p:cNvPr>
              <p:cNvSpPr>
                <a:spLocks/>
              </p:cNvSpPr>
              <p:nvPr/>
            </p:nvSpPr>
            <p:spPr bwMode="auto">
              <a:xfrm>
                <a:off x="508000" y="3138488"/>
                <a:ext cx="106363" cy="114300"/>
              </a:xfrm>
              <a:custGeom>
                <a:avLst/>
                <a:gdLst>
                  <a:gd name="T0" fmla="*/ 37 w 37"/>
                  <a:gd name="T1" fmla="*/ 25 h 40"/>
                  <a:gd name="T2" fmla="*/ 26 w 37"/>
                  <a:gd name="T3" fmla="*/ 30 h 40"/>
                  <a:gd name="T4" fmla="*/ 20 w 37"/>
                  <a:gd name="T5" fmla="*/ 37 h 40"/>
                  <a:gd name="T6" fmla="*/ 12 w 37"/>
                  <a:gd name="T7" fmla="*/ 39 h 40"/>
                  <a:gd name="T8" fmla="*/ 1 w 37"/>
                  <a:gd name="T9" fmla="*/ 19 h 40"/>
                  <a:gd name="T10" fmla="*/ 3 w 37"/>
                  <a:gd name="T11" fmla="*/ 5 h 40"/>
                  <a:gd name="T12" fmla="*/ 3 w 37"/>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37" h="40">
                    <a:moveTo>
                      <a:pt x="37" y="25"/>
                    </a:moveTo>
                    <a:cubicBezTo>
                      <a:pt x="30" y="24"/>
                      <a:pt x="28" y="26"/>
                      <a:pt x="26" y="30"/>
                    </a:cubicBezTo>
                    <a:cubicBezTo>
                      <a:pt x="24" y="33"/>
                      <a:pt x="22" y="35"/>
                      <a:pt x="20" y="37"/>
                    </a:cubicBezTo>
                    <a:cubicBezTo>
                      <a:pt x="17" y="40"/>
                      <a:pt x="14" y="39"/>
                      <a:pt x="12" y="39"/>
                    </a:cubicBezTo>
                    <a:cubicBezTo>
                      <a:pt x="7" y="37"/>
                      <a:pt x="4" y="31"/>
                      <a:pt x="1" y="19"/>
                    </a:cubicBezTo>
                    <a:cubicBezTo>
                      <a:pt x="0" y="13"/>
                      <a:pt x="2" y="9"/>
                      <a:pt x="3" y="5"/>
                    </a:cubicBezTo>
                    <a:cubicBezTo>
                      <a:pt x="5" y="2"/>
                      <a:pt x="5" y="1"/>
                      <a:pt x="3" y="0"/>
                    </a:cubicBezTo>
                  </a:path>
                </a:pathLst>
              </a:custGeom>
              <a:noFill/>
              <a:ln w="285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grpSp>
      </p:grpSp>
    </p:spTree>
    <p:extLst>
      <p:ext uri="{BB962C8B-B14F-4D97-AF65-F5344CB8AC3E}">
        <p14:creationId xmlns:p14="http://schemas.microsoft.com/office/powerpoint/2010/main" val="12437114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nodeType="withEffect">
                                  <p:stCondLst>
                                    <p:cond delay="50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ppt_x"/>
                                          </p:val>
                                        </p:tav>
                                        <p:tav tm="100000">
                                          <p:val>
                                            <p:strVal val="#ppt_x"/>
                                          </p:val>
                                        </p:tav>
                                      </p:tavLst>
                                    </p:anim>
                                    <p:anim calcmode="lin" valueType="num">
                                      <p:cBhvr additive="base">
                                        <p:cTn id="8" dur="10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decel="100000" fill="hold" nodeType="withEffect">
                                  <p:stCondLst>
                                    <p:cond delay="75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ppt_x"/>
                                          </p:val>
                                        </p:tav>
                                        <p:tav tm="100000">
                                          <p:val>
                                            <p:strVal val="#ppt_x"/>
                                          </p:val>
                                        </p:tav>
                                      </p:tavLst>
                                    </p:anim>
                                    <p:anim calcmode="lin" valueType="num">
                                      <p:cBhvr additive="base">
                                        <p:cTn id="12" dur="1000" fill="hold"/>
                                        <p:tgtEl>
                                          <p:spTgt spid="3"/>
                                        </p:tgtEl>
                                        <p:attrNameLst>
                                          <p:attrName>ppt_y</p:attrName>
                                        </p:attrNameLst>
                                      </p:cBhvr>
                                      <p:tavLst>
                                        <p:tav tm="0">
                                          <p:val>
                                            <p:strVal val="1+#ppt_h/2"/>
                                          </p:val>
                                        </p:tav>
                                        <p:tav tm="100000">
                                          <p:val>
                                            <p:strVal val="#ppt_y"/>
                                          </p:val>
                                        </p:tav>
                                      </p:tavLst>
                                    </p:anim>
                                  </p:childTnLst>
                                </p:cTn>
                              </p:par>
                              <p:par>
                                <p:cTn id="13" presetID="2" presetClass="entr" presetSubtype="4" decel="100000" fill="hold" nodeType="withEffect">
                                  <p:stCondLst>
                                    <p:cond delay="10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ppt_x"/>
                                          </p:val>
                                        </p:tav>
                                        <p:tav tm="100000">
                                          <p:val>
                                            <p:strVal val="#ppt_x"/>
                                          </p:val>
                                        </p:tav>
                                      </p:tavLst>
                                    </p:anim>
                                    <p:anim calcmode="lin" valueType="num">
                                      <p:cBhvr additive="base">
                                        <p:cTn id="16" dur="1000" fill="hold"/>
                                        <p:tgtEl>
                                          <p:spTgt spid="11"/>
                                        </p:tgtEl>
                                        <p:attrNameLst>
                                          <p:attrName>ppt_y</p:attrName>
                                        </p:attrNameLst>
                                      </p:cBhvr>
                                      <p:tavLst>
                                        <p:tav tm="0">
                                          <p:val>
                                            <p:strVal val="1+#ppt_h/2"/>
                                          </p:val>
                                        </p:tav>
                                        <p:tav tm="100000">
                                          <p:val>
                                            <p:strVal val="#ppt_y"/>
                                          </p:val>
                                        </p:tav>
                                      </p:tavLst>
                                    </p:anim>
                                  </p:childTnLst>
                                </p:cTn>
                              </p:par>
                              <p:par>
                                <p:cTn id="17" presetID="2" presetClass="entr" presetSubtype="4" decel="100000" fill="hold" nodeType="withEffect">
                                  <p:stCondLst>
                                    <p:cond delay="1250"/>
                                  </p:stCondLst>
                                  <p:childTnLst>
                                    <p:set>
                                      <p:cBhvr>
                                        <p:cTn id="18" dur="1" fill="hold">
                                          <p:stCondLst>
                                            <p:cond delay="0"/>
                                          </p:stCondLst>
                                        </p:cTn>
                                        <p:tgtEl>
                                          <p:spTgt spid="14"/>
                                        </p:tgtEl>
                                        <p:attrNameLst>
                                          <p:attrName>style.visibility</p:attrName>
                                        </p:attrNameLst>
                                      </p:cBhvr>
                                      <p:to>
                                        <p:strVal val="visible"/>
                                      </p:to>
                                    </p:set>
                                    <p:anim calcmode="lin" valueType="num">
                                      <p:cBhvr additive="base">
                                        <p:cTn id="19" dur="1000" fill="hold"/>
                                        <p:tgtEl>
                                          <p:spTgt spid="14"/>
                                        </p:tgtEl>
                                        <p:attrNameLst>
                                          <p:attrName>ppt_x</p:attrName>
                                        </p:attrNameLst>
                                      </p:cBhvr>
                                      <p:tavLst>
                                        <p:tav tm="0">
                                          <p:val>
                                            <p:strVal val="#ppt_x"/>
                                          </p:val>
                                        </p:tav>
                                        <p:tav tm="100000">
                                          <p:val>
                                            <p:strVal val="#ppt_x"/>
                                          </p:val>
                                        </p:tav>
                                      </p:tavLst>
                                    </p:anim>
                                    <p:anim calcmode="lin" valueType="num">
                                      <p:cBhvr additive="base">
                                        <p:cTn id="20" dur="1000" fill="hold"/>
                                        <p:tgtEl>
                                          <p:spTgt spid="14"/>
                                        </p:tgtEl>
                                        <p:attrNameLst>
                                          <p:attrName>ppt_y</p:attrName>
                                        </p:attrNameLst>
                                      </p:cBhvr>
                                      <p:tavLst>
                                        <p:tav tm="0">
                                          <p:val>
                                            <p:strVal val="1+#ppt_h/2"/>
                                          </p:val>
                                        </p:tav>
                                        <p:tav tm="100000">
                                          <p:val>
                                            <p:strVal val="#ppt_y"/>
                                          </p:val>
                                        </p:tav>
                                      </p:tavLst>
                                    </p:anim>
                                  </p:childTnLst>
                                </p:cTn>
                              </p:par>
                            </p:childTnLst>
                          </p:cTn>
                        </p:par>
                        <p:par>
                          <p:cTn id="21" fill="hold">
                            <p:stCondLst>
                              <p:cond delay="2250"/>
                            </p:stCondLst>
                            <p:childTnLst>
                              <p:par>
                                <p:cTn id="22" presetID="22" presetClass="entr" presetSubtype="1" fill="hold" nodeType="afterEffect">
                                  <p:stCondLst>
                                    <p:cond delay="0"/>
                                  </p:stCondLst>
                                  <p:childTnLst>
                                    <p:set>
                                      <p:cBhvr>
                                        <p:cTn id="23" dur="1" fill="hold">
                                          <p:stCondLst>
                                            <p:cond delay="0"/>
                                          </p:stCondLst>
                                        </p:cTn>
                                        <p:tgtEl>
                                          <p:spTgt spid="39"/>
                                        </p:tgtEl>
                                        <p:attrNameLst>
                                          <p:attrName>style.visibility</p:attrName>
                                        </p:attrNameLst>
                                      </p:cBhvr>
                                      <p:to>
                                        <p:strVal val="visible"/>
                                      </p:to>
                                    </p:set>
                                    <p:animEffect transition="in" filter="wipe(up)">
                                      <p:cBhvr>
                                        <p:cTn id="24" dur="500"/>
                                        <p:tgtEl>
                                          <p:spTgt spid="39"/>
                                        </p:tgtEl>
                                      </p:cBhvr>
                                    </p:animEffect>
                                  </p:childTnLst>
                                </p:cTn>
                              </p:par>
                            </p:childTnLst>
                          </p:cTn>
                        </p:par>
                        <p:par>
                          <p:cTn id="25" fill="hold">
                            <p:stCondLst>
                              <p:cond delay="2750"/>
                            </p:stCondLst>
                            <p:childTnLst>
                              <p:par>
                                <p:cTn id="26" presetID="2" presetClass="entr" presetSubtype="4" decel="100000" fill="hold" nodeType="afterEffect">
                                  <p:stCondLst>
                                    <p:cond delay="0"/>
                                  </p:stCondLst>
                                  <p:childTnLst>
                                    <p:set>
                                      <p:cBhvr>
                                        <p:cTn id="27" dur="1" fill="hold">
                                          <p:stCondLst>
                                            <p:cond delay="0"/>
                                          </p:stCondLst>
                                        </p:cTn>
                                        <p:tgtEl>
                                          <p:spTgt spid="18"/>
                                        </p:tgtEl>
                                        <p:attrNameLst>
                                          <p:attrName>style.visibility</p:attrName>
                                        </p:attrNameLst>
                                      </p:cBhvr>
                                      <p:to>
                                        <p:strVal val="visible"/>
                                      </p:to>
                                    </p:set>
                                    <p:anim calcmode="lin" valueType="num">
                                      <p:cBhvr additive="base">
                                        <p:cTn id="28" dur="1000" fill="hold"/>
                                        <p:tgtEl>
                                          <p:spTgt spid="18"/>
                                        </p:tgtEl>
                                        <p:attrNameLst>
                                          <p:attrName>ppt_x</p:attrName>
                                        </p:attrNameLst>
                                      </p:cBhvr>
                                      <p:tavLst>
                                        <p:tav tm="0">
                                          <p:val>
                                            <p:strVal val="#ppt_x"/>
                                          </p:val>
                                        </p:tav>
                                        <p:tav tm="100000">
                                          <p:val>
                                            <p:strVal val="#ppt_x"/>
                                          </p:val>
                                        </p:tav>
                                      </p:tavLst>
                                    </p:anim>
                                    <p:anim calcmode="lin" valueType="num">
                                      <p:cBhvr additive="base">
                                        <p:cTn id="29" dur="1000" fill="hold"/>
                                        <p:tgtEl>
                                          <p:spTgt spid="18"/>
                                        </p:tgtEl>
                                        <p:attrNameLst>
                                          <p:attrName>ppt_y</p:attrName>
                                        </p:attrNameLst>
                                      </p:cBhvr>
                                      <p:tavLst>
                                        <p:tav tm="0">
                                          <p:val>
                                            <p:strVal val="1+#ppt_h/2"/>
                                          </p:val>
                                        </p:tav>
                                        <p:tav tm="100000">
                                          <p:val>
                                            <p:strVal val="#ppt_y"/>
                                          </p:val>
                                        </p:tav>
                                      </p:tavLst>
                                    </p:anim>
                                  </p:childTnLst>
                                </p:cTn>
                              </p:par>
                              <p:par>
                                <p:cTn id="30" presetID="2" presetClass="entr" presetSubtype="4" decel="100000" fill="hold" nodeType="withEffect">
                                  <p:stCondLst>
                                    <p:cond delay="250"/>
                                  </p:stCondLst>
                                  <p:childTnLst>
                                    <p:set>
                                      <p:cBhvr>
                                        <p:cTn id="31" dur="1" fill="hold">
                                          <p:stCondLst>
                                            <p:cond delay="0"/>
                                          </p:stCondLst>
                                        </p:cTn>
                                        <p:tgtEl>
                                          <p:spTgt spid="35"/>
                                        </p:tgtEl>
                                        <p:attrNameLst>
                                          <p:attrName>style.visibility</p:attrName>
                                        </p:attrNameLst>
                                      </p:cBhvr>
                                      <p:to>
                                        <p:strVal val="visible"/>
                                      </p:to>
                                    </p:set>
                                    <p:anim calcmode="lin" valueType="num">
                                      <p:cBhvr additive="base">
                                        <p:cTn id="32" dur="1000" fill="hold"/>
                                        <p:tgtEl>
                                          <p:spTgt spid="35"/>
                                        </p:tgtEl>
                                        <p:attrNameLst>
                                          <p:attrName>ppt_x</p:attrName>
                                        </p:attrNameLst>
                                      </p:cBhvr>
                                      <p:tavLst>
                                        <p:tav tm="0">
                                          <p:val>
                                            <p:strVal val="#ppt_x"/>
                                          </p:val>
                                        </p:tav>
                                        <p:tav tm="100000">
                                          <p:val>
                                            <p:strVal val="#ppt_x"/>
                                          </p:val>
                                        </p:tav>
                                      </p:tavLst>
                                    </p:anim>
                                    <p:anim calcmode="lin" valueType="num">
                                      <p:cBhvr additive="base">
                                        <p:cTn id="33" dur="1000" fill="hold"/>
                                        <p:tgtEl>
                                          <p:spTgt spid="35"/>
                                        </p:tgtEl>
                                        <p:attrNameLst>
                                          <p:attrName>ppt_y</p:attrName>
                                        </p:attrNameLst>
                                      </p:cBhvr>
                                      <p:tavLst>
                                        <p:tav tm="0">
                                          <p:val>
                                            <p:strVal val="1+#ppt_h/2"/>
                                          </p:val>
                                        </p:tav>
                                        <p:tav tm="100000">
                                          <p:val>
                                            <p:strVal val="#ppt_y"/>
                                          </p:val>
                                        </p:tav>
                                      </p:tavLst>
                                    </p:anim>
                                  </p:childTnLst>
                                </p:cTn>
                              </p:par>
                              <p:par>
                                <p:cTn id="34" presetID="2" presetClass="entr" presetSubtype="4" decel="100000" fill="hold" nodeType="withEffect">
                                  <p:stCondLst>
                                    <p:cond delay="500"/>
                                  </p:stCondLst>
                                  <p:childTnLst>
                                    <p:set>
                                      <p:cBhvr>
                                        <p:cTn id="35" dur="1" fill="hold">
                                          <p:stCondLst>
                                            <p:cond delay="0"/>
                                          </p:stCondLst>
                                        </p:cTn>
                                        <p:tgtEl>
                                          <p:spTgt spid="36"/>
                                        </p:tgtEl>
                                        <p:attrNameLst>
                                          <p:attrName>style.visibility</p:attrName>
                                        </p:attrNameLst>
                                      </p:cBhvr>
                                      <p:to>
                                        <p:strVal val="visible"/>
                                      </p:to>
                                    </p:set>
                                    <p:anim calcmode="lin" valueType="num">
                                      <p:cBhvr additive="base">
                                        <p:cTn id="36" dur="1000" fill="hold"/>
                                        <p:tgtEl>
                                          <p:spTgt spid="36"/>
                                        </p:tgtEl>
                                        <p:attrNameLst>
                                          <p:attrName>ppt_x</p:attrName>
                                        </p:attrNameLst>
                                      </p:cBhvr>
                                      <p:tavLst>
                                        <p:tav tm="0">
                                          <p:val>
                                            <p:strVal val="#ppt_x"/>
                                          </p:val>
                                        </p:tav>
                                        <p:tav tm="100000">
                                          <p:val>
                                            <p:strVal val="#ppt_x"/>
                                          </p:val>
                                        </p:tav>
                                      </p:tavLst>
                                    </p:anim>
                                    <p:anim calcmode="lin" valueType="num">
                                      <p:cBhvr additive="base">
                                        <p:cTn id="37" dur="1000" fill="hold"/>
                                        <p:tgtEl>
                                          <p:spTgt spid="36"/>
                                        </p:tgtEl>
                                        <p:attrNameLst>
                                          <p:attrName>ppt_y</p:attrName>
                                        </p:attrNameLst>
                                      </p:cBhvr>
                                      <p:tavLst>
                                        <p:tav tm="0">
                                          <p:val>
                                            <p:strVal val="1+#ppt_h/2"/>
                                          </p:val>
                                        </p:tav>
                                        <p:tav tm="100000">
                                          <p:val>
                                            <p:strVal val="#ppt_y"/>
                                          </p:val>
                                        </p:tav>
                                      </p:tavLst>
                                    </p:anim>
                                  </p:childTnLst>
                                </p:cTn>
                              </p:par>
                              <p:par>
                                <p:cTn id="38" presetID="2" presetClass="entr" presetSubtype="4" decel="100000" fill="hold" nodeType="withEffect">
                                  <p:stCondLst>
                                    <p:cond delay="750"/>
                                  </p:stCondLst>
                                  <p:childTnLst>
                                    <p:set>
                                      <p:cBhvr>
                                        <p:cTn id="39" dur="1" fill="hold">
                                          <p:stCondLst>
                                            <p:cond delay="0"/>
                                          </p:stCondLst>
                                        </p:cTn>
                                        <p:tgtEl>
                                          <p:spTgt spid="38"/>
                                        </p:tgtEl>
                                        <p:attrNameLst>
                                          <p:attrName>style.visibility</p:attrName>
                                        </p:attrNameLst>
                                      </p:cBhvr>
                                      <p:to>
                                        <p:strVal val="visible"/>
                                      </p:to>
                                    </p:set>
                                    <p:anim calcmode="lin" valueType="num">
                                      <p:cBhvr additive="base">
                                        <p:cTn id="40" dur="1000" fill="hold"/>
                                        <p:tgtEl>
                                          <p:spTgt spid="38"/>
                                        </p:tgtEl>
                                        <p:attrNameLst>
                                          <p:attrName>ppt_x</p:attrName>
                                        </p:attrNameLst>
                                      </p:cBhvr>
                                      <p:tavLst>
                                        <p:tav tm="0">
                                          <p:val>
                                            <p:strVal val="#ppt_x"/>
                                          </p:val>
                                        </p:tav>
                                        <p:tav tm="100000">
                                          <p:val>
                                            <p:strVal val="#ppt_x"/>
                                          </p:val>
                                        </p:tav>
                                      </p:tavLst>
                                    </p:anim>
                                    <p:anim calcmode="lin" valueType="num">
                                      <p:cBhvr additive="base">
                                        <p:cTn id="41" dur="1000" fill="hold"/>
                                        <p:tgtEl>
                                          <p:spTgt spid="38"/>
                                        </p:tgtEl>
                                        <p:attrNameLst>
                                          <p:attrName>ppt_y</p:attrName>
                                        </p:attrNameLst>
                                      </p:cBhvr>
                                      <p:tavLst>
                                        <p:tav tm="0">
                                          <p:val>
                                            <p:strVal val="1+#ppt_h/2"/>
                                          </p:val>
                                        </p:tav>
                                        <p:tav tm="100000">
                                          <p:val>
                                            <p:strVal val="#ppt_y"/>
                                          </p:val>
                                        </p:tav>
                                      </p:tavLst>
                                    </p:anim>
                                  </p:childTnLst>
                                </p:cTn>
                              </p:par>
                            </p:childTnLst>
                          </p:cTn>
                        </p:par>
                        <p:par>
                          <p:cTn id="42" fill="hold">
                            <p:stCondLst>
                              <p:cond delay="4500"/>
                            </p:stCondLst>
                            <p:childTnLst>
                              <p:par>
                                <p:cTn id="43" presetID="22" presetClass="entr" presetSubtype="1" fill="hold" nodeType="afterEffect">
                                  <p:stCondLst>
                                    <p:cond delay="0"/>
                                  </p:stCondLst>
                                  <p:childTnLst>
                                    <p:set>
                                      <p:cBhvr>
                                        <p:cTn id="44" dur="1" fill="hold">
                                          <p:stCondLst>
                                            <p:cond delay="0"/>
                                          </p:stCondLst>
                                        </p:cTn>
                                        <p:tgtEl>
                                          <p:spTgt spid="40"/>
                                        </p:tgtEl>
                                        <p:attrNameLst>
                                          <p:attrName>style.visibility</p:attrName>
                                        </p:attrNameLst>
                                      </p:cBhvr>
                                      <p:to>
                                        <p:strVal val="visible"/>
                                      </p:to>
                                    </p:set>
                                    <p:animEffect transition="in" filter="wipe(up)">
                                      <p:cBhvr>
                                        <p:cTn id="45" dur="500"/>
                                        <p:tgtEl>
                                          <p:spTgt spid="40"/>
                                        </p:tgtEl>
                                      </p:cBhvr>
                                    </p:animEffect>
                                  </p:childTnLst>
                                </p:cTn>
                              </p:par>
                            </p:childTnLst>
                          </p:cTn>
                        </p:par>
                        <p:par>
                          <p:cTn id="46" fill="hold">
                            <p:stCondLst>
                              <p:cond delay="5000"/>
                            </p:stCondLst>
                            <p:childTnLst>
                              <p:par>
                                <p:cTn id="47" presetID="22" presetClass="entr" presetSubtype="8" fill="hold" nodeType="afterEffect">
                                  <p:stCondLst>
                                    <p:cond delay="0"/>
                                  </p:stCondLst>
                                  <p:childTnLst>
                                    <p:set>
                                      <p:cBhvr>
                                        <p:cTn id="48" dur="1" fill="hold">
                                          <p:stCondLst>
                                            <p:cond delay="0"/>
                                          </p:stCondLst>
                                        </p:cTn>
                                        <p:tgtEl>
                                          <p:spTgt spid="41"/>
                                        </p:tgtEl>
                                        <p:attrNameLst>
                                          <p:attrName>style.visibility</p:attrName>
                                        </p:attrNameLst>
                                      </p:cBhvr>
                                      <p:to>
                                        <p:strVal val="visible"/>
                                      </p:to>
                                    </p:set>
                                    <p:animEffect transition="in" filter="wipe(left)">
                                      <p:cBhvr>
                                        <p:cTn id="49" dur="500"/>
                                        <p:tgtEl>
                                          <p:spTgt spid="41"/>
                                        </p:tgtEl>
                                      </p:cBhvr>
                                    </p:animEffect>
                                  </p:childTnLst>
                                </p:cTn>
                              </p:par>
                              <p:par>
                                <p:cTn id="50" presetID="22" presetClass="entr" presetSubtype="8" fill="hold" nodeType="withEffect">
                                  <p:stCondLst>
                                    <p:cond delay="250"/>
                                  </p:stCondLst>
                                  <p:childTnLst>
                                    <p:set>
                                      <p:cBhvr>
                                        <p:cTn id="51" dur="1" fill="hold">
                                          <p:stCondLst>
                                            <p:cond delay="0"/>
                                          </p:stCondLst>
                                        </p:cTn>
                                        <p:tgtEl>
                                          <p:spTgt spid="42"/>
                                        </p:tgtEl>
                                        <p:attrNameLst>
                                          <p:attrName>style.visibility</p:attrName>
                                        </p:attrNameLst>
                                      </p:cBhvr>
                                      <p:to>
                                        <p:strVal val="visible"/>
                                      </p:to>
                                    </p:set>
                                    <p:animEffect transition="in" filter="wipe(left)">
                                      <p:cBhvr>
                                        <p:cTn id="52"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chemeClr val="accent3"/>
                </a:solidFill>
              </a:rPr>
              <a:t>Clustering versus orchestration</a:t>
            </a:r>
            <a:endParaRPr lang="en-US"/>
          </a:p>
        </p:txBody>
      </p:sp>
      <p:sp>
        <p:nvSpPr>
          <p:cNvPr id="3" name="Content Placeholder 2"/>
          <p:cNvSpPr>
            <a:spLocks noGrp="1"/>
          </p:cNvSpPr>
          <p:nvPr>
            <p:ph idx="4294967295"/>
          </p:nvPr>
        </p:nvSpPr>
        <p:spPr>
          <a:xfrm>
            <a:off x="275482" y="1682016"/>
            <a:ext cx="11888721" cy="4742953"/>
          </a:xfrm>
          <a:prstGeom prst="rect">
            <a:avLst/>
          </a:prstGeom>
        </p:spPr>
        <p:txBody>
          <a:bodyPr>
            <a:noAutofit/>
          </a:bodyPr>
          <a:lstStyle/>
          <a:p>
            <a:pPr marL="0" indent="0">
              <a:spcBef>
                <a:spcPts val="0"/>
              </a:spcBef>
              <a:spcAft>
                <a:spcPts val="1200"/>
              </a:spcAft>
              <a:buNone/>
            </a:pPr>
            <a:r>
              <a:rPr lang="en-US" sz="2400" b="1"/>
              <a:t>Clustering</a:t>
            </a:r>
          </a:p>
          <a:p>
            <a:pPr>
              <a:spcBef>
                <a:spcPts val="0"/>
              </a:spcBef>
              <a:spcAft>
                <a:spcPts val="1200"/>
              </a:spcAft>
            </a:pPr>
            <a:r>
              <a:rPr lang="en-US" sz="2400"/>
              <a:t>Grouping “hosts”—either VMs or bare metal—and networking them together</a:t>
            </a:r>
          </a:p>
          <a:p>
            <a:pPr>
              <a:spcBef>
                <a:spcPts val="0"/>
              </a:spcBef>
              <a:spcAft>
                <a:spcPts val="1200"/>
              </a:spcAft>
            </a:pPr>
            <a:r>
              <a:rPr lang="en-US" sz="2400"/>
              <a:t>A cluster should feel like a single resource rather than a group of disparate machines</a:t>
            </a:r>
          </a:p>
          <a:p>
            <a:pPr marL="0" indent="0">
              <a:spcBef>
                <a:spcPts val="0"/>
              </a:spcBef>
              <a:spcAft>
                <a:spcPts val="1200"/>
              </a:spcAft>
              <a:buNone/>
            </a:pPr>
            <a:endParaRPr lang="en-US" sz="2400"/>
          </a:p>
          <a:p>
            <a:pPr marL="0" indent="0">
              <a:spcBef>
                <a:spcPts val="0"/>
              </a:spcBef>
              <a:spcAft>
                <a:spcPts val="1200"/>
              </a:spcAft>
              <a:buNone/>
            </a:pPr>
            <a:r>
              <a:rPr lang="en-US" sz="2400" b="1"/>
              <a:t>Orchestration</a:t>
            </a:r>
          </a:p>
          <a:p>
            <a:pPr>
              <a:spcBef>
                <a:spcPts val="0"/>
              </a:spcBef>
              <a:spcAft>
                <a:spcPts val="1200"/>
              </a:spcAft>
            </a:pPr>
            <a:r>
              <a:rPr lang="en-US" sz="2400"/>
              <a:t>Managing and monitoring of the workloads running in your cluster</a:t>
            </a:r>
          </a:p>
          <a:p>
            <a:pPr>
              <a:spcBef>
                <a:spcPts val="0"/>
              </a:spcBef>
              <a:spcAft>
                <a:spcPts val="1200"/>
              </a:spcAft>
            </a:pPr>
            <a:r>
              <a:rPr lang="en-US" sz="2400"/>
              <a:t>Starting containers on appropriate hosts and connecting them</a:t>
            </a:r>
          </a:p>
          <a:p>
            <a:pPr>
              <a:spcBef>
                <a:spcPts val="0"/>
              </a:spcBef>
              <a:spcAft>
                <a:spcPts val="1200"/>
              </a:spcAft>
            </a:pPr>
            <a:r>
              <a:rPr lang="en-US" sz="2400"/>
              <a:t>May also include support for scaling, automatic failover, and node rebalancing</a:t>
            </a:r>
          </a:p>
        </p:txBody>
      </p:sp>
    </p:spTree>
    <p:extLst>
      <p:ext uri="{BB962C8B-B14F-4D97-AF65-F5344CB8AC3E}">
        <p14:creationId xmlns:p14="http://schemas.microsoft.com/office/powerpoint/2010/main" val="31256973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EE20987-C7FA-B975-5DC8-2C299AB59D0B}"/>
              </a:ext>
            </a:extLst>
          </p:cNvPr>
          <p:cNvSpPr>
            <a:spLocks noGrp="1"/>
          </p:cNvSpPr>
          <p:nvPr>
            <p:ph type="body" sz="quarter" idx="10"/>
          </p:nvPr>
        </p:nvSpPr>
        <p:spPr/>
        <p:txBody>
          <a:bodyPr/>
          <a:lstStyle/>
          <a:p>
            <a:r>
              <a:rPr lang="en-US" dirty="0"/>
              <a:t>Kubernetes, also known as K8s, is an open-source system for automating deployment, scaling, and management of containerized applications</a:t>
            </a:r>
          </a:p>
          <a:p>
            <a:r>
              <a:rPr lang="en-US" dirty="0"/>
              <a:t>Use of Kubernetes has grown rapidly because it offers the following:</a:t>
            </a:r>
          </a:p>
          <a:p>
            <a:pPr lvl="1"/>
            <a:r>
              <a:rPr lang="en-US" dirty="0">
                <a:latin typeface="+mj-lt"/>
              </a:rPr>
              <a:t>It groups containers that make up an application into logical units for easy management and discovery</a:t>
            </a:r>
          </a:p>
          <a:p>
            <a:pPr lvl="1"/>
            <a:r>
              <a:rPr lang="en-US" dirty="0">
                <a:latin typeface="+mj-lt"/>
              </a:rPr>
              <a:t>It can scale significantly without impacting your operations team</a:t>
            </a:r>
          </a:p>
          <a:p>
            <a:pPr lvl="1"/>
            <a:r>
              <a:rPr lang="en-US" dirty="0">
                <a:latin typeface="+mj-lt"/>
              </a:rPr>
              <a:t>It can be run on any operating system or platform, allowing you to move workloads to where you want it to be (i.e. on-premise, hybrid cloud, public cloud, etc.)</a:t>
            </a:r>
          </a:p>
          <a:p>
            <a:endParaRPr lang="en-US" dirty="0"/>
          </a:p>
        </p:txBody>
      </p:sp>
      <p:sp>
        <p:nvSpPr>
          <p:cNvPr id="3" name="Title 2">
            <a:extLst>
              <a:ext uri="{FF2B5EF4-FFF2-40B4-BE49-F238E27FC236}">
                <a16:creationId xmlns:a16="http://schemas.microsoft.com/office/drawing/2014/main" id="{332166AB-5CB6-5433-8372-AABAFF900D7E}"/>
              </a:ext>
            </a:extLst>
          </p:cNvPr>
          <p:cNvSpPr>
            <a:spLocks noGrp="1"/>
          </p:cNvSpPr>
          <p:nvPr>
            <p:ph type="title"/>
          </p:nvPr>
        </p:nvSpPr>
        <p:spPr/>
        <p:txBody>
          <a:bodyPr/>
          <a:lstStyle/>
          <a:p>
            <a:r>
              <a:rPr lang="en-US" dirty="0"/>
              <a:t>What is Kubernetes?</a:t>
            </a:r>
          </a:p>
        </p:txBody>
      </p:sp>
    </p:spTree>
    <p:extLst>
      <p:ext uri="{BB962C8B-B14F-4D97-AF65-F5344CB8AC3E}">
        <p14:creationId xmlns:p14="http://schemas.microsoft.com/office/powerpoint/2010/main" val="2388745782"/>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3">
            <a:extLst>
              <a:ext uri="{FF2B5EF4-FFF2-40B4-BE49-F238E27FC236}">
                <a16:creationId xmlns:a16="http://schemas.microsoft.com/office/drawing/2014/main" id="{590E202C-2492-400D-814E-98CE8C53D7F3}"/>
              </a:ext>
            </a:extLst>
          </p:cNvPr>
          <p:cNvSpPr txBox="1">
            <a:spLocks/>
          </p:cNvSpPr>
          <p:nvPr/>
        </p:nvSpPr>
        <p:spPr>
          <a:xfrm>
            <a:off x="2645889" y="287204"/>
            <a:ext cx="6632776" cy="917575"/>
          </a:xfrm>
          <a:prstGeom prst="rect">
            <a:avLst/>
          </a:prstGeom>
        </p:spPr>
        <p:txBody>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algn="ctr"/>
            <a:r>
              <a:rPr lang="en-US">
                <a:solidFill>
                  <a:schemeClr val="accent3"/>
                </a:solidFill>
              </a:rPr>
              <a:t>Kubernetes</a:t>
            </a:r>
          </a:p>
        </p:txBody>
      </p:sp>
      <p:grpSp>
        <p:nvGrpSpPr>
          <p:cNvPr id="4" name="Group 3">
            <a:extLst>
              <a:ext uri="{FF2B5EF4-FFF2-40B4-BE49-F238E27FC236}">
                <a16:creationId xmlns:a16="http://schemas.microsoft.com/office/drawing/2014/main" id="{CE693DA9-6F2D-4CC2-B066-14AE34E9C106}"/>
              </a:ext>
            </a:extLst>
          </p:cNvPr>
          <p:cNvGrpSpPr/>
          <p:nvPr/>
        </p:nvGrpSpPr>
        <p:grpSpPr>
          <a:xfrm>
            <a:off x="5004605" y="1706365"/>
            <a:ext cx="1878319" cy="1845152"/>
            <a:chOff x="6388804" y="1733324"/>
            <a:chExt cx="2057401" cy="2057401"/>
          </a:xfrm>
        </p:grpSpPr>
        <p:sp>
          <p:nvSpPr>
            <p:cNvPr id="16" name="Oval 15">
              <a:extLst>
                <a:ext uri="{FF2B5EF4-FFF2-40B4-BE49-F238E27FC236}">
                  <a16:creationId xmlns:a16="http://schemas.microsoft.com/office/drawing/2014/main" id="{752A1D9A-8A66-4F7A-A0F4-3A109A7B8DB5}"/>
                </a:ext>
              </a:extLst>
            </p:cNvPr>
            <p:cNvSpPr/>
            <p:nvPr/>
          </p:nvSpPr>
          <p:spPr bwMode="auto">
            <a:xfrm>
              <a:off x="6388804" y="1733324"/>
              <a:ext cx="2057401" cy="2057401"/>
            </a:xfrm>
            <a:prstGeom prst="ellipse">
              <a:avLst/>
            </a:prstGeom>
            <a:solidFill>
              <a:schemeClr val="bg1"/>
            </a:solidFill>
            <a:ln w="28575">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54" tIns="146283" rIns="182854" bIns="146283" numCol="1" spcCol="0" rtlCol="0" fromWordArt="0" anchor="t" anchorCtr="0" forceAA="0" compatLnSpc="1">
              <a:prstTxWarp prst="textNoShape">
                <a:avLst/>
              </a:prstTxWarp>
              <a:noAutofit/>
            </a:bodyP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algn="ctr" defTabSz="932293" fontAlgn="base">
                <a:lnSpc>
                  <a:spcPct val="90000"/>
                </a:lnSpc>
                <a:spcBef>
                  <a:spcPct val="0"/>
                </a:spcBef>
                <a:spcAft>
                  <a:spcPct val="0"/>
                </a:spcAft>
                <a:defRPr/>
              </a:pPr>
              <a:endParaRPr lang="en-US" sz="2400" err="1">
                <a:gradFill>
                  <a:gsLst>
                    <a:gs pos="0">
                      <a:srgbClr val="FFFFFF"/>
                    </a:gs>
                    <a:gs pos="100000">
                      <a:srgbClr val="FFFFFF"/>
                    </a:gs>
                  </a:gsLst>
                  <a:lin ang="5400000" scaled="0"/>
                </a:gradFill>
                <a:latin typeface="Segoe UI"/>
                <a:ea typeface="Segoe UI" pitchFamily="34" charset="0"/>
                <a:cs typeface="Segoe UI" pitchFamily="34" charset="0"/>
              </a:endParaRPr>
            </a:p>
          </p:txBody>
        </p:sp>
        <p:pic>
          <p:nvPicPr>
            <p:cNvPr id="17" name="Picture 16">
              <a:extLst>
                <a:ext uri="{FF2B5EF4-FFF2-40B4-BE49-F238E27FC236}">
                  <a16:creationId xmlns:a16="http://schemas.microsoft.com/office/drawing/2014/main" id="{5082367D-0D8A-4649-9C88-BB029E336141}"/>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762326" y="2106846"/>
              <a:ext cx="1310356" cy="1310356"/>
            </a:xfrm>
            <a:prstGeom prst="rect">
              <a:avLst/>
            </a:prstGeom>
          </p:spPr>
        </p:pic>
      </p:grpSp>
      <p:grpSp>
        <p:nvGrpSpPr>
          <p:cNvPr id="5" name="Group 4">
            <a:extLst>
              <a:ext uri="{FF2B5EF4-FFF2-40B4-BE49-F238E27FC236}">
                <a16:creationId xmlns:a16="http://schemas.microsoft.com/office/drawing/2014/main" id="{ABCF7DA1-EFFD-435C-8A5B-86CD18DF24D5}"/>
              </a:ext>
            </a:extLst>
          </p:cNvPr>
          <p:cNvGrpSpPr/>
          <p:nvPr/>
        </p:nvGrpSpPr>
        <p:grpSpPr>
          <a:xfrm>
            <a:off x="2383105" y="3886505"/>
            <a:ext cx="7167537" cy="131756"/>
            <a:chOff x="3767314" y="3913464"/>
            <a:chExt cx="7850923" cy="146912"/>
          </a:xfrm>
        </p:grpSpPr>
        <p:sp>
          <p:nvSpPr>
            <p:cNvPr id="10" name="Oval 9">
              <a:extLst>
                <a:ext uri="{FF2B5EF4-FFF2-40B4-BE49-F238E27FC236}">
                  <a16:creationId xmlns:a16="http://schemas.microsoft.com/office/drawing/2014/main" id="{D9AF55FD-F9A0-4FA3-B00E-150362963C26}"/>
                </a:ext>
              </a:extLst>
            </p:cNvPr>
            <p:cNvSpPr/>
            <p:nvPr/>
          </p:nvSpPr>
          <p:spPr bwMode="auto">
            <a:xfrm rot="16200000">
              <a:off x="3767314" y="3913464"/>
              <a:ext cx="146912" cy="146912"/>
            </a:xfrm>
            <a:prstGeom prst="ellipse">
              <a:avLst/>
            </a:prstGeom>
            <a:solidFill>
              <a:schemeClr val="accent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sp>
          <p:nvSpPr>
            <p:cNvPr id="12" name="Oval 11">
              <a:extLst>
                <a:ext uri="{FF2B5EF4-FFF2-40B4-BE49-F238E27FC236}">
                  <a16:creationId xmlns:a16="http://schemas.microsoft.com/office/drawing/2014/main" id="{20B56841-24E1-4DBB-BA30-90CFAFBDFCAD}"/>
                </a:ext>
              </a:extLst>
            </p:cNvPr>
            <p:cNvSpPr/>
            <p:nvPr/>
          </p:nvSpPr>
          <p:spPr bwMode="auto">
            <a:xfrm rot="16200000">
              <a:off x="7619319" y="3913464"/>
              <a:ext cx="146912" cy="146912"/>
            </a:xfrm>
            <a:prstGeom prst="ellipse">
              <a:avLst/>
            </a:prstGeom>
            <a:solidFill>
              <a:schemeClr val="accent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sp>
          <p:nvSpPr>
            <p:cNvPr id="13" name="Oval 12">
              <a:extLst>
                <a:ext uri="{FF2B5EF4-FFF2-40B4-BE49-F238E27FC236}">
                  <a16:creationId xmlns:a16="http://schemas.microsoft.com/office/drawing/2014/main" id="{15B3F747-B5E9-4C6D-AF7F-C340D2E088A3}"/>
                </a:ext>
              </a:extLst>
            </p:cNvPr>
            <p:cNvSpPr/>
            <p:nvPr/>
          </p:nvSpPr>
          <p:spPr bwMode="auto">
            <a:xfrm rot="16200000">
              <a:off x="11471325" y="3913464"/>
              <a:ext cx="146912" cy="146912"/>
            </a:xfrm>
            <a:prstGeom prst="ellipse">
              <a:avLst/>
            </a:prstGeom>
            <a:solidFill>
              <a:schemeClr val="accent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cxnSp>
          <p:nvCxnSpPr>
            <p:cNvPr id="14" name="Straight Connector 13">
              <a:extLst>
                <a:ext uri="{FF2B5EF4-FFF2-40B4-BE49-F238E27FC236}">
                  <a16:creationId xmlns:a16="http://schemas.microsoft.com/office/drawing/2014/main" id="{8B21574C-DD6A-4CEC-8518-0A28C09B2278}"/>
                </a:ext>
              </a:extLst>
            </p:cNvPr>
            <p:cNvCxnSpPr>
              <a:cxnSpLocks/>
            </p:cNvCxnSpPr>
            <p:nvPr/>
          </p:nvCxnSpPr>
          <p:spPr>
            <a:xfrm>
              <a:off x="4081715" y="3986920"/>
              <a:ext cx="3370115" cy="0"/>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FC067CBC-B3CD-43D4-A8E5-D8846711FD0F}"/>
                </a:ext>
              </a:extLst>
            </p:cNvPr>
            <p:cNvCxnSpPr>
              <a:cxnSpLocks/>
            </p:cNvCxnSpPr>
            <p:nvPr/>
          </p:nvCxnSpPr>
          <p:spPr>
            <a:xfrm>
              <a:off x="7933720" y="3986920"/>
              <a:ext cx="3370115" cy="0"/>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grpSp>
      <p:cxnSp>
        <p:nvCxnSpPr>
          <p:cNvPr id="6" name="Straight Connector 5">
            <a:extLst>
              <a:ext uri="{FF2B5EF4-FFF2-40B4-BE49-F238E27FC236}">
                <a16:creationId xmlns:a16="http://schemas.microsoft.com/office/drawing/2014/main" id="{B6C6A3C8-E671-4D0E-9A42-CF9CC484D8BC}"/>
              </a:ext>
            </a:extLst>
          </p:cNvPr>
          <p:cNvCxnSpPr>
            <a:cxnSpLocks/>
          </p:cNvCxnSpPr>
          <p:nvPr/>
        </p:nvCxnSpPr>
        <p:spPr>
          <a:xfrm>
            <a:off x="7598149" y="3699183"/>
            <a:ext cx="0" cy="7091"/>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7" name="TextBox 11">
            <a:extLst>
              <a:ext uri="{FF2B5EF4-FFF2-40B4-BE49-F238E27FC236}">
                <a16:creationId xmlns:a16="http://schemas.microsoft.com/office/drawing/2014/main" id="{73C44A29-91AE-45E0-87DB-49D1C31C39C1}"/>
              </a:ext>
            </a:extLst>
          </p:cNvPr>
          <p:cNvSpPr txBox="1"/>
          <p:nvPr/>
        </p:nvSpPr>
        <p:spPr>
          <a:xfrm>
            <a:off x="1166213" y="4168361"/>
            <a:ext cx="2584024" cy="1988194"/>
          </a:xfrm>
          <a:prstGeom prst="rect">
            <a:avLst/>
          </a:prstGeom>
          <a:noFill/>
        </p:spPr>
        <p:txBody>
          <a:bodyPr wrap="square" lIns="146283" tIns="146283" rIns="146283" bIns="146283"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lgn="ctr" defTabSz="932563">
              <a:spcAft>
                <a:spcPts val="600"/>
              </a:spcAft>
              <a:defRPr/>
            </a:pPr>
            <a:r>
              <a:rPr lang="en-US" dirty="0">
                <a:solidFill>
                  <a:srgbClr val="505050"/>
                </a:solidFill>
                <a:latin typeface="Segoe UI Semibold" panose="020B0702040204020203" pitchFamily="34" charset="0"/>
                <a:cs typeface="Segoe UI Semibold" panose="020B0702040204020203" pitchFamily="34" charset="0"/>
              </a:rPr>
              <a:t>Portable</a:t>
            </a:r>
            <a:r>
              <a:rPr lang="en-US" dirty="0">
                <a:solidFill>
                  <a:srgbClr val="1A1A1A"/>
                </a:solidFill>
                <a:latin typeface="Segoe UI Semibold" panose="020B0702040204020203" pitchFamily="34" charset="0"/>
                <a:cs typeface="Segoe UI Semibold" panose="020B0702040204020203" pitchFamily="34" charset="0"/>
              </a:rPr>
              <a:t> </a:t>
            </a:r>
          </a:p>
          <a:p>
            <a:pPr algn="ctr" defTabSz="932563">
              <a:spcAft>
                <a:spcPts val="600"/>
              </a:spcAft>
              <a:defRPr/>
            </a:pPr>
            <a:r>
              <a:rPr lang="en-US" dirty="0">
                <a:solidFill>
                  <a:srgbClr val="1A1A1A"/>
                </a:solidFill>
                <a:latin typeface="Segoe UI"/>
                <a:cs typeface="Segoe UI Semibold" panose="020B0702040204020203" pitchFamily="34" charset="0"/>
              </a:rPr>
              <a:t>Public</a:t>
            </a:r>
          </a:p>
          <a:p>
            <a:pPr algn="ctr" defTabSz="932563">
              <a:spcAft>
                <a:spcPts val="600"/>
              </a:spcAft>
              <a:defRPr/>
            </a:pPr>
            <a:r>
              <a:rPr lang="en-US" dirty="0">
                <a:solidFill>
                  <a:srgbClr val="1A1A1A"/>
                </a:solidFill>
                <a:latin typeface="Segoe UI"/>
                <a:cs typeface="Segoe UI Semibold" panose="020B0702040204020203" pitchFamily="34" charset="0"/>
              </a:rPr>
              <a:t>Private</a:t>
            </a:r>
          </a:p>
          <a:p>
            <a:pPr algn="ctr" defTabSz="932563">
              <a:spcAft>
                <a:spcPts val="600"/>
              </a:spcAft>
              <a:defRPr/>
            </a:pPr>
            <a:r>
              <a:rPr lang="en-US" dirty="0">
                <a:solidFill>
                  <a:srgbClr val="1A1A1A"/>
                </a:solidFill>
                <a:latin typeface="Segoe UI"/>
                <a:cs typeface="Segoe UI Semibold" panose="020B0702040204020203" pitchFamily="34" charset="0"/>
              </a:rPr>
              <a:t>Hybrid</a:t>
            </a:r>
          </a:p>
          <a:p>
            <a:pPr algn="ctr" defTabSz="932563">
              <a:spcAft>
                <a:spcPts val="600"/>
              </a:spcAft>
              <a:defRPr/>
            </a:pPr>
            <a:r>
              <a:rPr lang="en-US" dirty="0">
                <a:solidFill>
                  <a:srgbClr val="1A1A1A"/>
                </a:solidFill>
                <a:latin typeface="Segoe UI"/>
                <a:cs typeface="Segoe UI Semibold" panose="020B0702040204020203" pitchFamily="34" charset="0"/>
              </a:rPr>
              <a:t>multi-cloud</a:t>
            </a:r>
          </a:p>
        </p:txBody>
      </p:sp>
      <p:sp>
        <p:nvSpPr>
          <p:cNvPr id="8" name="TextBox 12">
            <a:extLst>
              <a:ext uri="{FF2B5EF4-FFF2-40B4-BE49-F238E27FC236}">
                <a16:creationId xmlns:a16="http://schemas.microsoft.com/office/drawing/2014/main" id="{3F3B6D3F-DCCA-4F5D-9830-7FC1E57A1432}"/>
              </a:ext>
            </a:extLst>
          </p:cNvPr>
          <p:cNvSpPr txBox="1"/>
          <p:nvPr/>
        </p:nvSpPr>
        <p:spPr>
          <a:xfrm>
            <a:off x="4651751" y="4143274"/>
            <a:ext cx="2584023" cy="1988194"/>
          </a:xfrm>
          <a:prstGeom prst="rect">
            <a:avLst/>
          </a:prstGeom>
          <a:noFill/>
        </p:spPr>
        <p:txBody>
          <a:bodyPr wrap="square" lIns="146283" tIns="146283" rIns="146283" bIns="146283"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lgn="ctr" defTabSz="932563">
              <a:spcAft>
                <a:spcPts val="600"/>
              </a:spcAft>
              <a:defRPr/>
            </a:pPr>
            <a:r>
              <a:rPr lang="en-US" dirty="0">
                <a:solidFill>
                  <a:srgbClr val="505050"/>
                </a:solidFill>
                <a:latin typeface="Segoe UI Semibold" panose="020B0702040204020203" pitchFamily="34" charset="0"/>
                <a:cs typeface="Segoe UI Semibold" panose="020B0702040204020203" pitchFamily="34" charset="0"/>
              </a:rPr>
              <a:t>Extensible</a:t>
            </a:r>
            <a:r>
              <a:rPr lang="en-US" dirty="0">
                <a:solidFill>
                  <a:srgbClr val="1A1A1A"/>
                </a:solidFill>
                <a:latin typeface="Segoe UI Semibold" panose="020B0702040204020203" pitchFamily="34" charset="0"/>
                <a:cs typeface="Segoe UI Semibold" panose="020B0702040204020203" pitchFamily="34" charset="0"/>
              </a:rPr>
              <a:t> </a:t>
            </a:r>
          </a:p>
          <a:p>
            <a:pPr algn="ctr" defTabSz="932563">
              <a:spcAft>
                <a:spcPts val="600"/>
              </a:spcAft>
              <a:defRPr/>
            </a:pPr>
            <a:r>
              <a:rPr lang="en-US" dirty="0">
                <a:solidFill>
                  <a:srgbClr val="1A1A1A"/>
                </a:solidFill>
                <a:latin typeface="Segoe UI"/>
                <a:cs typeface="Segoe UI Semibold" panose="020B0702040204020203" pitchFamily="34" charset="0"/>
              </a:rPr>
              <a:t>Modular</a:t>
            </a:r>
          </a:p>
          <a:p>
            <a:pPr algn="ctr" defTabSz="932563">
              <a:spcAft>
                <a:spcPts val="600"/>
              </a:spcAft>
              <a:defRPr/>
            </a:pPr>
            <a:r>
              <a:rPr lang="en-US" dirty="0">
                <a:solidFill>
                  <a:srgbClr val="1A1A1A"/>
                </a:solidFill>
                <a:latin typeface="Segoe UI"/>
                <a:cs typeface="Segoe UI Semibold" panose="020B0702040204020203" pitchFamily="34" charset="0"/>
              </a:rPr>
              <a:t> pluggable</a:t>
            </a:r>
          </a:p>
          <a:p>
            <a:pPr algn="ctr" defTabSz="932563">
              <a:spcAft>
                <a:spcPts val="600"/>
              </a:spcAft>
              <a:defRPr/>
            </a:pPr>
            <a:r>
              <a:rPr lang="en-US" dirty="0" err="1">
                <a:solidFill>
                  <a:srgbClr val="1A1A1A"/>
                </a:solidFill>
                <a:latin typeface="Segoe UI"/>
                <a:cs typeface="Segoe UI Semibold" panose="020B0702040204020203" pitchFamily="34" charset="0"/>
              </a:rPr>
              <a:t>Hookable</a:t>
            </a:r>
            <a:endParaRPr lang="en-US" dirty="0">
              <a:solidFill>
                <a:srgbClr val="1A1A1A"/>
              </a:solidFill>
              <a:latin typeface="Segoe UI"/>
              <a:cs typeface="Segoe UI Semibold" panose="020B0702040204020203" pitchFamily="34" charset="0"/>
            </a:endParaRPr>
          </a:p>
          <a:p>
            <a:pPr algn="ctr" defTabSz="932563">
              <a:spcAft>
                <a:spcPts val="600"/>
              </a:spcAft>
              <a:defRPr/>
            </a:pPr>
            <a:r>
              <a:rPr lang="en-US" dirty="0">
                <a:solidFill>
                  <a:srgbClr val="1A1A1A"/>
                </a:solidFill>
                <a:latin typeface="Segoe UI"/>
                <a:cs typeface="Segoe UI Semibold" panose="020B0702040204020203" pitchFamily="34" charset="0"/>
              </a:rPr>
              <a:t>composable</a:t>
            </a:r>
          </a:p>
        </p:txBody>
      </p:sp>
      <p:sp>
        <p:nvSpPr>
          <p:cNvPr id="2" name="TextBox 1">
            <a:extLst>
              <a:ext uri="{FF2B5EF4-FFF2-40B4-BE49-F238E27FC236}">
                <a16:creationId xmlns:a16="http://schemas.microsoft.com/office/drawing/2014/main" id="{AEED9CF5-FDE8-48CB-BF66-E9E794C676C5}"/>
              </a:ext>
            </a:extLst>
          </p:cNvPr>
          <p:cNvSpPr txBox="1"/>
          <p:nvPr/>
        </p:nvSpPr>
        <p:spPr>
          <a:xfrm>
            <a:off x="7965986" y="4170233"/>
            <a:ext cx="3161085" cy="1988194"/>
          </a:xfrm>
          <a:prstGeom prst="rect">
            <a:avLst/>
          </a:prstGeom>
          <a:noFill/>
        </p:spPr>
        <p:txBody>
          <a:bodyPr wrap="square" lIns="146283" tIns="146283" rIns="146283" bIns="146283" rtlCol="0">
            <a:spAutoFit/>
          </a:bodyPr>
          <a:lstStyle/>
          <a:p>
            <a:pPr algn="ctr" defTabSz="932563">
              <a:spcAft>
                <a:spcPts val="600"/>
              </a:spcAft>
              <a:defRPr/>
            </a:pPr>
            <a:r>
              <a:rPr lang="en-US" dirty="0">
                <a:solidFill>
                  <a:srgbClr val="505050"/>
                </a:solidFill>
                <a:latin typeface="Segoe UI Semibold" panose="020B0702040204020203" pitchFamily="34" charset="0"/>
                <a:cs typeface="Segoe UI Semibold" panose="020B0702040204020203" pitchFamily="34" charset="0"/>
              </a:rPr>
              <a:t>Self-healing </a:t>
            </a:r>
          </a:p>
          <a:p>
            <a:pPr algn="ctr" defTabSz="932563">
              <a:spcAft>
                <a:spcPts val="600"/>
              </a:spcAft>
              <a:defRPr/>
            </a:pPr>
            <a:r>
              <a:rPr lang="en-US" dirty="0">
                <a:solidFill>
                  <a:srgbClr val="1A1A1A"/>
                </a:solidFill>
                <a:latin typeface="Segoe UI"/>
                <a:cs typeface="Segoe UI Semibold" panose="020B0702040204020203" pitchFamily="34" charset="0"/>
              </a:rPr>
              <a:t>Auto-placement</a:t>
            </a:r>
          </a:p>
          <a:p>
            <a:pPr algn="ctr" defTabSz="932563">
              <a:spcAft>
                <a:spcPts val="600"/>
              </a:spcAft>
              <a:defRPr/>
            </a:pPr>
            <a:r>
              <a:rPr lang="en-US" dirty="0">
                <a:solidFill>
                  <a:srgbClr val="1A1A1A"/>
                </a:solidFill>
                <a:latin typeface="Segoe UI"/>
                <a:cs typeface="Segoe UI Semibold" panose="020B0702040204020203" pitchFamily="34" charset="0"/>
              </a:rPr>
              <a:t>auto-restart</a:t>
            </a:r>
          </a:p>
          <a:p>
            <a:pPr algn="ctr" defTabSz="932563">
              <a:spcAft>
                <a:spcPts val="600"/>
              </a:spcAft>
              <a:defRPr/>
            </a:pPr>
            <a:r>
              <a:rPr lang="en-US" dirty="0">
                <a:solidFill>
                  <a:srgbClr val="1A1A1A"/>
                </a:solidFill>
                <a:latin typeface="Segoe UI"/>
                <a:cs typeface="Segoe UI Semibold" panose="020B0702040204020203" pitchFamily="34" charset="0"/>
              </a:rPr>
              <a:t> auto-replication</a:t>
            </a:r>
          </a:p>
          <a:p>
            <a:pPr algn="ctr" defTabSz="932563">
              <a:spcAft>
                <a:spcPts val="600"/>
              </a:spcAft>
              <a:defRPr/>
            </a:pPr>
            <a:r>
              <a:rPr lang="en-US" dirty="0">
                <a:solidFill>
                  <a:srgbClr val="1A1A1A"/>
                </a:solidFill>
                <a:latin typeface="Segoe UI"/>
                <a:cs typeface="Segoe UI Semibold" panose="020B0702040204020203" pitchFamily="34" charset="0"/>
              </a:rPr>
              <a:t> auto-scaling</a:t>
            </a:r>
          </a:p>
        </p:txBody>
      </p:sp>
      <p:sp>
        <p:nvSpPr>
          <p:cNvPr id="3" name="TextBox 2">
            <a:extLst>
              <a:ext uri="{FF2B5EF4-FFF2-40B4-BE49-F238E27FC236}">
                <a16:creationId xmlns:a16="http://schemas.microsoft.com/office/drawing/2014/main" id="{1CEB6F0C-1292-41A3-9E5F-27CC168E2A83}"/>
              </a:ext>
            </a:extLst>
          </p:cNvPr>
          <p:cNvSpPr txBox="1"/>
          <p:nvPr/>
        </p:nvSpPr>
        <p:spPr>
          <a:xfrm>
            <a:off x="1874000" y="802025"/>
            <a:ext cx="8193169" cy="609125"/>
          </a:xfrm>
          <a:prstGeom prst="rect">
            <a:avLst/>
          </a:prstGeom>
          <a:noFill/>
        </p:spPr>
        <p:txBody>
          <a:bodyPr wrap="square" lIns="149217" tIns="149217" rIns="149217" bIns="149217" rtlCol="0">
            <a:spAutoFit/>
          </a:bodyPr>
          <a:lstStyle/>
          <a:p>
            <a:pPr marL="0" marR="0" lvl="0" indent="0" algn="ctr" defTabSz="932597" rtl="0" eaLnBrk="1" fontAlgn="auto" latinLnBrk="0" hangingPunct="1">
              <a:lnSpc>
                <a:spcPct val="100000"/>
              </a:lnSpc>
              <a:spcBef>
                <a:spcPts val="0"/>
              </a:spcBef>
              <a:spcAft>
                <a:spcPts val="612"/>
              </a:spcAft>
              <a:buClrTx/>
              <a:buSzTx/>
              <a:buFontTx/>
              <a:buNone/>
              <a:tabLst/>
              <a:defRPr/>
            </a:pPr>
            <a:r>
              <a:rPr kumimoji="0" lang="en-US" sz="2000" b="0" i="0" u="none" strike="noStrike" kern="1200" cap="none" spc="0" normalizeH="0" baseline="0" noProof="0">
                <a:ln>
                  <a:noFill/>
                </a:ln>
                <a:effectLst/>
                <a:uLnTx/>
                <a:uFillTx/>
                <a:latin typeface="Segoe UI"/>
                <a:ea typeface="+mn-ea"/>
                <a:cs typeface="Segoe UI Semibold" panose="020B0702040204020203" pitchFamily="34" charset="0"/>
              </a:rPr>
              <a:t>The de-facto orchestrator</a:t>
            </a:r>
          </a:p>
        </p:txBody>
      </p:sp>
    </p:spTree>
    <p:extLst>
      <p:ext uri="{BB962C8B-B14F-4D97-AF65-F5344CB8AC3E}">
        <p14:creationId xmlns:p14="http://schemas.microsoft.com/office/powerpoint/2010/main" val="193813020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3">
            <a:extLst>
              <a:ext uri="{FF2B5EF4-FFF2-40B4-BE49-F238E27FC236}">
                <a16:creationId xmlns:a16="http://schemas.microsoft.com/office/drawing/2014/main" id="{590E202C-2492-400D-814E-98CE8C53D7F3}"/>
              </a:ext>
            </a:extLst>
          </p:cNvPr>
          <p:cNvSpPr txBox="1">
            <a:spLocks/>
          </p:cNvSpPr>
          <p:nvPr/>
        </p:nvSpPr>
        <p:spPr>
          <a:xfrm>
            <a:off x="2645889" y="287204"/>
            <a:ext cx="6632776" cy="917575"/>
          </a:xfrm>
          <a:prstGeom prst="rect">
            <a:avLst/>
          </a:prstGeom>
        </p:spPr>
        <p:txBody>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algn="ctr"/>
            <a:r>
              <a:rPr lang="en-US">
                <a:solidFill>
                  <a:schemeClr val="accent3"/>
                </a:solidFill>
              </a:rPr>
              <a:t>Kubernetes</a:t>
            </a:r>
          </a:p>
        </p:txBody>
      </p:sp>
      <p:grpSp>
        <p:nvGrpSpPr>
          <p:cNvPr id="2" name="Group 1">
            <a:extLst>
              <a:ext uri="{FF2B5EF4-FFF2-40B4-BE49-F238E27FC236}">
                <a16:creationId xmlns:a16="http://schemas.microsoft.com/office/drawing/2014/main" id="{7AAD42C6-95CD-42F7-865F-89266F6F9E44}"/>
              </a:ext>
            </a:extLst>
          </p:cNvPr>
          <p:cNvGrpSpPr/>
          <p:nvPr/>
        </p:nvGrpSpPr>
        <p:grpSpPr>
          <a:xfrm>
            <a:off x="5130441" y="1787242"/>
            <a:ext cx="1878319" cy="1845152"/>
            <a:chOff x="5189537" y="1921279"/>
            <a:chExt cx="2057401" cy="2057401"/>
          </a:xfrm>
        </p:grpSpPr>
        <p:sp>
          <p:nvSpPr>
            <p:cNvPr id="5" name="Oval 4">
              <a:extLst>
                <a:ext uri="{FF2B5EF4-FFF2-40B4-BE49-F238E27FC236}">
                  <a16:creationId xmlns:a16="http://schemas.microsoft.com/office/drawing/2014/main" id="{9295597B-CE41-4A2A-BEE5-E70E85EB3601}"/>
                </a:ext>
              </a:extLst>
            </p:cNvPr>
            <p:cNvSpPr/>
            <p:nvPr/>
          </p:nvSpPr>
          <p:spPr bwMode="auto">
            <a:xfrm>
              <a:off x="5189537" y="1921279"/>
              <a:ext cx="2057401" cy="2057401"/>
            </a:xfrm>
            <a:prstGeom prst="ellipse">
              <a:avLst/>
            </a:prstGeom>
            <a:solidFill>
              <a:schemeClr val="bg1"/>
            </a:solidFill>
            <a:ln w="28575">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err="1">
                <a:gradFill>
                  <a:gsLst>
                    <a:gs pos="0">
                      <a:srgbClr val="FFFFFF"/>
                    </a:gs>
                    <a:gs pos="100000">
                      <a:srgbClr val="FFFFFF"/>
                    </a:gs>
                  </a:gsLst>
                  <a:lin ang="5400000" scaled="0"/>
                </a:gradFill>
                <a:latin typeface="Segoe UI"/>
                <a:ea typeface="Segoe UI" pitchFamily="34" charset="0"/>
                <a:cs typeface="Segoe UI" pitchFamily="34" charset="0"/>
              </a:endParaRPr>
            </a:p>
          </p:txBody>
        </p:sp>
        <p:pic>
          <p:nvPicPr>
            <p:cNvPr id="6" name="Picture 5">
              <a:extLst>
                <a:ext uri="{FF2B5EF4-FFF2-40B4-BE49-F238E27FC236}">
                  <a16:creationId xmlns:a16="http://schemas.microsoft.com/office/drawing/2014/main" id="{0C3B3C87-2872-489A-B4BF-AE85D00EA019}"/>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563059" y="2294801"/>
              <a:ext cx="1310356" cy="1310356"/>
            </a:xfrm>
            <a:prstGeom prst="rect">
              <a:avLst/>
            </a:prstGeom>
          </p:spPr>
        </p:pic>
      </p:grpSp>
      <p:cxnSp>
        <p:nvCxnSpPr>
          <p:cNvPr id="3" name="Straight Connector 2">
            <a:extLst>
              <a:ext uri="{FF2B5EF4-FFF2-40B4-BE49-F238E27FC236}">
                <a16:creationId xmlns:a16="http://schemas.microsoft.com/office/drawing/2014/main" id="{83C711A6-49EC-434A-8D30-2C179308B3E0}"/>
              </a:ext>
            </a:extLst>
          </p:cNvPr>
          <p:cNvCxnSpPr>
            <a:cxnSpLocks/>
          </p:cNvCxnSpPr>
          <p:nvPr/>
        </p:nvCxnSpPr>
        <p:spPr>
          <a:xfrm>
            <a:off x="6088113" y="3753101"/>
            <a:ext cx="0" cy="7091"/>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grpSp>
        <p:nvGrpSpPr>
          <p:cNvPr id="7" name="Group 6">
            <a:extLst>
              <a:ext uri="{FF2B5EF4-FFF2-40B4-BE49-F238E27FC236}">
                <a16:creationId xmlns:a16="http://schemas.microsoft.com/office/drawing/2014/main" id="{39B7755B-6BFA-43EF-9EFD-57F81DCF47F7}"/>
              </a:ext>
            </a:extLst>
          </p:cNvPr>
          <p:cNvGrpSpPr/>
          <p:nvPr/>
        </p:nvGrpSpPr>
        <p:grpSpPr>
          <a:xfrm>
            <a:off x="2195239" y="3821173"/>
            <a:ext cx="7649264" cy="146912"/>
            <a:chOff x="2059640" y="4770807"/>
            <a:chExt cx="7650354" cy="146912"/>
          </a:xfrm>
        </p:grpSpPr>
        <p:cxnSp>
          <p:nvCxnSpPr>
            <p:cNvPr id="12" name="Straight Connector 11">
              <a:extLst>
                <a:ext uri="{FF2B5EF4-FFF2-40B4-BE49-F238E27FC236}">
                  <a16:creationId xmlns:a16="http://schemas.microsoft.com/office/drawing/2014/main" id="{FF7E8CB5-E359-43B8-B4F2-A181209AEFA1}"/>
                </a:ext>
              </a:extLst>
            </p:cNvPr>
            <p:cNvCxnSpPr>
              <a:cxnSpLocks/>
            </p:cNvCxnSpPr>
            <p:nvPr/>
          </p:nvCxnSpPr>
          <p:spPr>
            <a:xfrm>
              <a:off x="2294683" y="4844264"/>
              <a:ext cx="2112413" cy="0"/>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D4CF117C-2A07-4E46-BF62-9D6F2F022465}"/>
                </a:ext>
              </a:extLst>
            </p:cNvPr>
            <p:cNvSpPr/>
            <p:nvPr/>
          </p:nvSpPr>
          <p:spPr bwMode="auto">
            <a:xfrm rot="16200000">
              <a:off x="2059640" y="4770807"/>
              <a:ext cx="146912" cy="146912"/>
            </a:xfrm>
            <a:prstGeom prst="ellipse">
              <a:avLst/>
            </a:prstGeom>
            <a:solidFill>
              <a:schemeClr val="accent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sp>
          <p:nvSpPr>
            <p:cNvPr id="14" name="Oval 13">
              <a:extLst>
                <a:ext uri="{FF2B5EF4-FFF2-40B4-BE49-F238E27FC236}">
                  <a16:creationId xmlns:a16="http://schemas.microsoft.com/office/drawing/2014/main" id="{0B88E761-23F8-42CF-9125-89EB67BD1BED}"/>
                </a:ext>
              </a:extLst>
            </p:cNvPr>
            <p:cNvSpPr/>
            <p:nvPr/>
          </p:nvSpPr>
          <p:spPr bwMode="auto">
            <a:xfrm rot="16200000">
              <a:off x="4573488" y="4770807"/>
              <a:ext cx="146912" cy="146912"/>
            </a:xfrm>
            <a:prstGeom prst="ellipse">
              <a:avLst/>
            </a:prstGeom>
            <a:solidFill>
              <a:schemeClr val="accent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sp>
          <p:nvSpPr>
            <p:cNvPr id="15" name="Oval 14">
              <a:extLst>
                <a:ext uri="{FF2B5EF4-FFF2-40B4-BE49-F238E27FC236}">
                  <a16:creationId xmlns:a16="http://schemas.microsoft.com/office/drawing/2014/main" id="{671B0EC3-7B36-4F4D-A86D-C05C8C22E5D5}"/>
                </a:ext>
              </a:extLst>
            </p:cNvPr>
            <p:cNvSpPr/>
            <p:nvPr/>
          </p:nvSpPr>
          <p:spPr bwMode="auto">
            <a:xfrm rot="16200000">
              <a:off x="9563082" y="4770807"/>
              <a:ext cx="146912" cy="146912"/>
            </a:xfrm>
            <a:prstGeom prst="ellipse">
              <a:avLst/>
            </a:prstGeom>
            <a:solidFill>
              <a:schemeClr val="accent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sp>
          <p:nvSpPr>
            <p:cNvPr id="16" name="Oval 15">
              <a:extLst>
                <a:ext uri="{FF2B5EF4-FFF2-40B4-BE49-F238E27FC236}">
                  <a16:creationId xmlns:a16="http://schemas.microsoft.com/office/drawing/2014/main" id="{8FE80F2F-F878-4AA4-BFA2-996C00A2A27B}"/>
                </a:ext>
              </a:extLst>
            </p:cNvPr>
            <p:cNvSpPr/>
            <p:nvPr/>
          </p:nvSpPr>
          <p:spPr bwMode="auto">
            <a:xfrm rot="16200000">
              <a:off x="7201650" y="4770807"/>
              <a:ext cx="146912" cy="146912"/>
            </a:xfrm>
            <a:prstGeom prst="ellipse">
              <a:avLst/>
            </a:prstGeom>
            <a:solidFill>
              <a:schemeClr val="accent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cxnSp>
          <p:nvCxnSpPr>
            <p:cNvPr id="17" name="Straight Connector 16">
              <a:extLst>
                <a:ext uri="{FF2B5EF4-FFF2-40B4-BE49-F238E27FC236}">
                  <a16:creationId xmlns:a16="http://schemas.microsoft.com/office/drawing/2014/main" id="{6D746C68-0787-430C-A14F-9A184552B8DF}"/>
                </a:ext>
              </a:extLst>
            </p:cNvPr>
            <p:cNvCxnSpPr>
              <a:cxnSpLocks/>
              <a:stCxn id="41" idx="4"/>
              <a:endCxn id="43" idx="0"/>
            </p:cNvCxnSpPr>
            <p:nvPr/>
          </p:nvCxnSpPr>
          <p:spPr>
            <a:xfrm>
              <a:off x="4720399" y="4844262"/>
              <a:ext cx="2481251" cy="0"/>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7B853DA8-5F0E-4C5A-AAAB-A6E6DED51AC0}"/>
                </a:ext>
              </a:extLst>
            </p:cNvPr>
            <p:cNvCxnSpPr>
              <a:cxnSpLocks/>
              <a:stCxn id="43" idx="4"/>
            </p:cNvCxnSpPr>
            <p:nvPr/>
          </p:nvCxnSpPr>
          <p:spPr>
            <a:xfrm>
              <a:off x="7348562" y="4844262"/>
              <a:ext cx="2202764" cy="0"/>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24" name="Group 23">
            <a:extLst>
              <a:ext uri="{FF2B5EF4-FFF2-40B4-BE49-F238E27FC236}">
                <a16:creationId xmlns:a16="http://schemas.microsoft.com/office/drawing/2014/main" id="{C081B28C-658D-42A1-BE25-50195EB5B886}"/>
              </a:ext>
            </a:extLst>
          </p:cNvPr>
          <p:cNvGrpSpPr/>
          <p:nvPr/>
        </p:nvGrpSpPr>
        <p:grpSpPr>
          <a:xfrm>
            <a:off x="1234670" y="4183376"/>
            <a:ext cx="9669859" cy="1126420"/>
            <a:chOff x="892527" y="5161751"/>
            <a:chExt cx="10489848" cy="1243103"/>
          </a:xfrm>
        </p:grpSpPr>
        <p:sp>
          <p:nvSpPr>
            <p:cNvPr id="20" name="TextBox 19">
              <a:extLst>
                <a:ext uri="{FF2B5EF4-FFF2-40B4-BE49-F238E27FC236}">
                  <a16:creationId xmlns:a16="http://schemas.microsoft.com/office/drawing/2014/main" id="{4AD5A6C9-6116-4E47-8EEA-3F5328083052}"/>
                </a:ext>
              </a:extLst>
            </p:cNvPr>
            <p:cNvSpPr txBox="1"/>
            <p:nvPr/>
          </p:nvSpPr>
          <p:spPr>
            <a:xfrm>
              <a:off x="892527" y="5211744"/>
              <a:ext cx="2481138" cy="1143127"/>
            </a:xfrm>
            <a:prstGeom prst="rect">
              <a:avLst/>
            </a:prstGeom>
            <a:noFill/>
          </p:spPr>
          <p:txBody>
            <a:bodyPr wrap="square" lIns="146283" tIns="146283" rIns="146283" bIns="146283" rtlCol="0" anchor="ctr">
              <a:spAutoFit/>
            </a:bodyPr>
            <a:lstStyle/>
            <a:p>
              <a:pPr algn="ctr" defTabSz="932563">
                <a:spcAft>
                  <a:spcPts val="600"/>
                </a:spcAft>
                <a:defRPr/>
              </a:pPr>
              <a:r>
                <a:rPr lang="en-US">
                  <a:solidFill>
                    <a:srgbClr val="1A1A1A"/>
                  </a:solidFill>
                  <a:latin typeface="Segoe UI"/>
                  <a:cs typeface="Segoe UI Semibold" panose="020B0702040204020203" pitchFamily="34" charset="0"/>
                </a:rPr>
                <a:t>Deploy your applications quickly and predictably</a:t>
              </a:r>
            </a:p>
          </p:txBody>
        </p:sp>
        <p:sp>
          <p:nvSpPr>
            <p:cNvPr id="21" name="TextBox 20">
              <a:extLst>
                <a:ext uri="{FF2B5EF4-FFF2-40B4-BE49-F238E27FC236}">
                  <a16:creationId xmlns:a16="http://schemas.microsoft.com/office/drawing/2014/main" id="{39A08F4D-4C69-41E8-83F7-BC8E534F14F7}"/>
                </a:ext>
              </a:extLst>
            </p:cNvPr>
            <p:cNvSpPr txBox="1"/>
            <p:nvPr/>
          </p:nvSpPr>
          <p:spPr>
            <a:xfrm>
              <a:off x="3878114" y="5211739"/>
              <a:ext cx="1956818" cy="1143126"/>
            </a:xfrm>
            <a:prstGeom prst="rect">
              <a:avLst/>
            </a:prstGeom>
            <a:noFill/>
          </p:spPr>
          <p:txBody>
            <a:bodyPr wrap="square" lIns="146283" tIns="146283" rIns="146283" bIns="146283" rtlCol="0" anchor="ctr">
              <a:spAutoFit/>
            </a:bodyPr>
            <a:lstStyle/>
            <a:p>
              <a:pPr algn="ctr" defTabSz="932563">
                <a:spcAft>
                  <a:spcPts val="600"/>
                </a:spcAft>
                <a:defRPr/>
              </a:pPr>
              <a:r>
                <a:rPr lang="en-US">
                  <a:solidFill>
                    <a:srgbClr val="1A1A1A"/>
                  </a:solidFill>
                  <a:latin typeface="Segoe UI"/>
                  <a:cs typeface="Segoe UI Semibold" panose="020B0702040204020203" pitchFamily="34" charset="0"/>
                </a:rPr>
                <a:t>Scale your applications on the fly</a:t>
              </a:r>
            </a:p>
          </p:txBody>
        </p:sp>
        <p:sp>
          <p:nvSpPr>
            <p:cNvPr id="22" name="TextBox 21">
              <a:extLst>
                <a:ext uri="{FF2B5EF4-FFF2-40B4-BE49-F238E27FC236}">
                  <a16:creationId xmlns:a16="http://schemas.microsoft.com/office/drawing/2014/main" id="{BF02555A-CB60-4AD9-B19B-8C7801BAF19B}"/>
                </a:ext>
              </a:extLst>
            </p:cNvPr>
            <p:cNvSpPr txBox="1"/>
            <p:nvPr/>
          </p:nvSpPr>
          <p:spPr>
            <a:xfrm>
              <a:off x="6434998" y="5211740"/>
              <a:ext cx="2289902" cy="1143126"/>
            </a:xfrm>
            <a:prstGeom prst="rect">
              <a:avLst/>
            </a:prstGeom>
            <a:noFill/>
          </p:spPr>
          <p:txBody>
            <a:bodyPr wrap="square" lIns="146283" tIns="146283" rIns="146283" bIns="146283" rtlCol="0" anchor="ctr">
              <a:spAutoFit/>
            </a:bodyPr>
            <a:lstStyle/>
            <a:p>
              <a:pPr algn="ctr" defTabSz="932563">
                <a:spcAft>
                  <a:spcPts val="600"/>
                </a:spcAft>
                <a:defRPr/>
              </a:pPr>
              <a:r>
                <a:rPr lang="en-US">
                  <a:solidFill>
                    <a:srgbClr val="1A1A1A"/>
                  </a:solidFill>
                  <a:latin typeface="Segoe UI"/>
                  <a:cs typeface="Segoe UI Semibold" panose="020B0702040204020203" pitchFamily="34" charset="0"/>
                </a:rPr>
                <a:t>Roll out </a:t>
              </a:r>
              <a:br>
                <a:rPr lang="en-US">
                  <a:solidFill>
                    <a:srgbClr val="1A1A1A"/>
                  </a:solidFill>
                  <a:latin typeface="Segoe UI"/>
                  <a:cs typeface="Segoe UI Semibold" panose="020B0702040204020203" pitchFamily="34" charset="0"/>
                </a:rPr>
              </a:br>
              <a:r>
                <a:rPr lang="en-US">
                  <a:solidFill>
                    <a:srgbClr val="1A1A1A"/>
                  </a:solidFill>
                  <a:latin typeface="Segoe UI"/>
                  <a:cs typeface="Segoe UI Semibold" panose="020B0702040204020203" pitchFamily="34" charset="0"/>
                </a:rPr>
                <a:t>new features seamlessly</a:t>
              </a:r>
            </a:p>
          </p:txBody>
        </p:sp>
        <p:sp>
          <p:nvSpPr>
            <p:cNvPr id="23" name="TextBox 22">
              <a:extLst>
                <a:ext uri="{FF2B5EF4-FFF2-40B4-BE49-F238E27FC236}">
                  <a16:creationId xmlns:a16="http://schemas.microsoft.com/office/drawing/2014/main" id="{1B06B807-A98B-46EF-BF0C-32215592F301}"/>
                </a:ext>
              </a:extLst>
            </p:cNvPr>
            <p:cNvSpPr txBox="1"/>
            <p:nvPr/>
          </p:nvSpPr>
          <p:spPr>
            <a:xfrm>
              <a:off x="8974718" y="5161751"/>
              <a:ext cx="2407657" cy="1243103"/>
            </a:xfrm>
            <a:prstGeom prst="rect">
              <a:avLst/>
            </a:prstGeom>
            <a:noFill/>
          </p:spPr>
          <p:txBody>
            <a:bodyPr wrap="square" lIns="146283" tIns="146283" rIns="146283" bIns="146283" rtlCol="0" anchor="ctr">
              <a:spAutoFit/>
            </a:bodyPr>
            <a:lstStyle/>
            <a:p>
              <a:pPr algn="ctr" defTabSz="932563">
                <a:spcAft>
                  <a:spcPts val="600"/>
                </a:spcAft>
                <a:defRPr/>
              </a:pPr>
              <a:r>
                <a:rPr lang="en-US">
                  <a:solidFill>
                    <a:srgbClr val="1A1A1A"/>
                  </a:solidFill>
                  <a:latin typeface="Segoe UI"/>
                  <a:cs typeface="Segoe UI Semibold" panose="020B0702040204020203" pitchFamily="34" charset="0"/>
                </a:rPr>
                <a:t>Limit hardware usage to required resources only</a:t>
              </a:r>
            </a:p>
          </p:txBody>
        </p:sp>
      </p:grpSp>
      <p:sp>
        <p:nvSpPr>
          <p:cNvPr id="26" name="TextBox 25">
            <a:extLst>
              <a:ext uri="{FF2B5EF4-FFF2-40B4-BE49-F238E27FC236}">
                <a16:creationId xmlns:a16="http://schemas.microsoft.com/office/drawing/2014/main" id="{56A7F924-0B07-4C01-AB49-207AF183E931}"/>
              </a:ext>
            </a:extLst>
          </p:cNvPr>
          <p:cNvSpPr txBox="1"/>
          <p:nvPr/>
        </p:nvSpPr>
        <p:spPr>
          <a:xfrm>
            <a:off x="1918942" y="864929"/>
            <a:ext cx="8193169" cy="609125"/>
          </a:xfrm>
          <a:prstGeom prst="rect">
            <a:avLst/>
          </a:prstGeom>
          <a:noFill/>
        </p:spPr>
        <p:txBody>
          <a:bodyPr wrap="square" lIns="149217" tIns="149217" rIns="149217" bIns="149217" rtlCol="0">
            <a:spAutoFit/>
          </a:bodyPr>
          <a:lstStyle/>
          <a:p>
            <a:pPr marL="0" marR="0" lvl="0" indent="0" algn="ctr" defTabSz="932597" rtl="0" eaLnBrk="1" fontAlgn="auto" latinLnBrk="0" hangingPunct="1">
              <a:lnSpc>
                <a:spcPct val="100000"/>
              </a:lnSpc>
              <a:spcBef>
                <a:spcPts val="0"/>
              </a:spcBef>
              <a:spcAft>
                <a:spcPts val="612"/>
              </a:spcAft>
              <a:buClrTx/>
              <a:buSzTx/>
              <a:buFontTx/>
              <a:buNone/>
              <a:tabLst/>
              <a:defRPr/>
            </a:pPr>
            <a:r>
              <a:rPr kumimoji="0" lang="en-US" sz="2000" b="0" i="0" u="none" strike="noStrike" kern="1200" cap="none" spc="0" normalizeH="0" baseline="0" noProof="0">
                <a:ln>
                  <a:noFill/>
                </a:ln>
                <a:effectLst/>
                <a:uLnTx/>
                <a:uFillTx/>
                <a:latin typeface="Segoe UI"/>
                <a:ea typeface="+mn-ea"/>
                <a:cs typeface="Segoe UI Semibold" panose="020B0702040204020203" pitchFamily="34" charset="0"/>
              </a:rPr>
              <a:t>Empowering you to do more</a:t>
            </a:r>
          </a:p>
        </p:txBody>
      </p:sp>
    </p:spTree>
    <p:extLst>
      <p:ext uri="{BB962C8B-B14F-4D97-AF65-F5344CB8AC3E}">
        <p14:creationId xmlns:p14="http://schemas.microsoft.com/office/powerpoint/2010/main" val="245262531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50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1000"/>
                            </p:stCondLst>
                            <p:childTnLst>
                              <p:par>
                                <p:cTn id="11" presetID="22" presetClass="entr" presetSubtype="1" fill="hold"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wipe(up)">
                                      <p:cBhvr>
                                        <p:cTn id="13" dur="500"/>
                                        <p:tgtEl>
                                          <p:spTgt spid="3"/>
                                        </p:tgtEl>
                                      </p:cBhvr>
                                    </p:animEffect>
                                  </p:childTnLst>
                                </p:cTn>
                              </p:par>
                            </p:childTnLst>
                          </p:cTn>
                        </p:par>
                        <p:par>
                          <p:cTn id="14" fill="hold">
                            <p:stCondLst>
                              <p:cond delay="1500"/>
                            </p:stCondLst>
                            <p:childTnLst>
                              <p:par>
                                <p:cTn id="15" presetID="16" presetClass="entr" presetSubtype="37" fill="hold" nodeType="after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barn(outVertical)">
                                      <p:cBhvr>
                                        <p:cTn id="17" dur="1000"/>
                                        <p:tgtEl>
                                          <p:spTgt spid="7"/>
                                        </p:tgtEl>
                                      </p:cBhvr>
                                    </p:animEffect>
                                  </p:childTnLst>
                                </p:cTn>
                              </p:par>
                            </p:childTnLst>
                          </p:cTn>
                        </p:par>
                        <p:par>
                          <p:cTn id="18" fill="hold">
                            <p:stCondLst>
                              <p:cond delay="2500"/>
                            </p:stCondLst>
                            <p:childTnLst>
                              <p:par>
                                <p:cTn id="19" presetID="22" presetClass="entr" presetSubtype="1" fill="hold" nodeType="afterEffect">
                                  <p:stCondLst>
                                    <p:cond delay="0"/>
                                  </p:stCondLst>
                                  <p:childTnLst>
                                    <p:set>
                                      <p:cBhvr>
                                        <p:cTn id="20" dur="1" fill="hold">
                                          <p:stCondLst>
                                            <p:cond delay="0"/>
                                          </p:stCondLst>
                                        </p:cTn>
                                        <p:tgtEl>
                                          <p:spTgt spid="24"/>
                                        </p:tgtEl>
                                        <p:attrNameLst>
                                          <p:attrName>style.visibility</p:attrName>
                                        </p:attrNameLst>
                                      </p:cBhvr>
                                      <p:to>
                                        <p:strVal val="visible"/>
                                      </p:to>
                                    </p:set>
                                    <p:animEffect transition="in" filter="wipe(up)">
                                      <p:cBhvr>
                                        <p:cTn id="21"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912B619-17BD-4066-8A94-3B4C0154F9F3}"/>
              </a:ext>
            </a:extLst>
          </p:cNvPr>
          <p:cNvPicPr>
            <a:picLocks noChangeAspect="1"/>
          </p:cNvPicPr>
          <p:nvPr/>
        </p:nvPicPr>
        <p:blipFill>
          <a:blip r:embed="rId3"/>
          <a:stretch>
            <a:fillRect/>
          </a:stretch>
        </p:blipFill>
        <p:spPr>
          <a:xfrm>
            <a:off x="10438131" y="0"/>
            <a:ext cx="1998344" cy="1645695"/>
          </a:xfrm>
          <a:prstGeom prst="rect">
            <a:avLst/>
          </a:prstGeom>
        </p:spPr>
      </p:pic>
      <p:sp>
        <p:nvSpPr>
          <p:cNvPr id="2" name="Text Placeholder 1">
            <a:extLst>
              <a:ext uri="{FF2B5EF4-FFF2-40B4-BE49-F238E27FC236}">
                <a16:creationId xmlns:a16="http://schemas.microsoft.com/office/drawing/2014/main" id="{811F4AAE-2660-4FCC-A1E9-6576DEA77D29}"/>
              </a:ext>
            </a:extLst>
          </p:cNvPr>
          <p:cNvSpPr>
            <a:spLocks noGrp="1"/>
          </p:cNvSpPr>
          <p:nvPr>
            <p:ph type="body" sz="quarter" idx="10"/>
          </p:nvPr>
        </p:nvSpPr>
        <p:spPr>
          <a:xfrm>
            <a:off x="274638" y="1212850"/>
            <a:ext cx="11887200" cy="3730252"/>
          </a:xfrm>
        </p:spPr>
        <p:txBody>
          <a:bodyPr vert="horz" wrap="square" lIns="146304" tIns="91440" rIns="146304" bIns="91440" rtlCol="0" anchor="t">
            <a:spAutoFit/>
          </a:bodyPr>
          <a:lstStyle/>
          <a:p>
            <a:pPr marL="0" indent="0">
              <a:buNone/>
            </a:pPr>
            <a:r>
              <a:rPr lang="en-US" b="1" dirty="0"/>
              <a:t>Cluster </a:t>
            </a:r>
            <a:endParaRPr lang="en-US"/>
          </a:p>
          <a:p>
            <a:pPr marL="0" indent="0">
              <a:buNone/>
            </a:pPr>
            <a:r>
              <a:rPr lang="en-US" dirty="0"/>
              <a:t>	- Control Plane (</a:t>
            </a:r>
            <a:r>
              <a:rPr lang="en-US" sz="3200" dirty="0"/>
              <a:t>Master Node</a:t>
            </a:r>
            <a:r>
              <a:rPr lang="en-US" dirty="0"/>
              <a:t>) schedules containers</a:t>
            </a:r>
          </a:p>
          <a:p>
            <a:pPr marL="0" indent="0">
              <a:buNone/>
            </a:pPr>
            <a:r>
              <a:rPr lang="en-US" dirty="0"/>
              <a:t>	- Worker nodes run containers</a:t>
            </a:r>
            <a:endParaRPr lang="en-US" dirty="0">
              <a:cs typeface="Segoe UI Light"/>
            </a:endParaRPr>
          </a:p>
          <a:p>
            <a:pPr marL="0" indent="0">
              <a:buNone/>
            </a:pPr>
            <a:endParaRPr lang="en-US" dirty="0"/>
          </a:p>
          <a:p>
            <a:pPr marL="0" indent="0">
              <a:buNone/>
            </a:pPr>
            <a:r>
              <a:rPr lang="en-US" b="1" dirty="0" err="1"/>
              <a:t>Kubectl</a:t>
            </a:r>
            <a:endParaRPr lang="en-US" dirty="0">
              <a:cs typeface="Segoe UI Light"/>
            </a:endParaRPr>
          </a:p>
          <a:p>
            <a:pPr marL="0" indent="0">
              <a:buNone/>
            </a:pPr>
            <a:r>
              <a:rPr lang="en-US" dirty="0"/>
              <a:t>	- main command line tool to manage your cluster</a:t>
            </a:r>
          </a:p>
        </p:txBody>
      </p:sp>
      <p:sp>
        <p:nvSpPr>
          <p:cNvPr id="3" name="Title 2">
            <a:extLst>
              <a:ext uri="{FF2B5EF4-FFF2-40B4-BE49-F238E27FC236}">
                <a16:creationId xmlns:a16="http://schemas.microsoft.com/office/drawing/2014/main" id="{398EA60D-89C2-4ACE-A26C-EFAE0AA53F5B}"/>
              </a:ext>
            </a:extLst>
          </p:cNvPr>
          <p:cNvSpPr>
            <a:spLocks noGrp="1"/>
          </p:cNvSpPr>
          <p:nvPr>
            <p:ph type="title"/>
          </p:nvPr>
        </p:nvSpPr>
        <p:spPr/>
        <p:txBody>
          <a:bodyPr/>
          <a:lstStyle/>
          <a:p>
            <a:r>
              <a:rPr lang="en-US"/>
              <a:t>Kubernetes Terminology	</a:t>
            </a:r>
          </a:p>
        </p:txBody>
      </p:sp>
    </p:spTree>
    <p:extLst>
      <p:ext uri="{BB962C8B-B14F-4D97-AF65-F5344CB8AC3E}">
        <p14:creationId xmlns:p14="http://schemas.microsoft.com/office/powerpoint/2010/main" val="55940398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912B619-17BD-4066-8A94-3B4C0154F9F3}"/>
              </a:ext>
            </a:extLst>
          </p:cNvPr>
          <p:cNvPicPr>
            <a:picLocks noChangeAspect="1"/>
          </p:cNvPicPr>
          <p:nvPr/>
        </p:nvPicPr>
        <p:blipFill>
          <a:blip r:embed="rId2"/>
          <a:stretch>
            <a:fillRect/>
          </a:stretch>
        </p:blipFill>
        <p:spPr>
          <a:xfrm>
            <a:off x="10438131" y="0"/>
            <a:ext cx="1998344" cy="1645695"/>
          </a:xfrm>
          <a:prstGeom prst="rect">
            <a:avLst/>
          </a:prstGeom>
        </p:spPr>
      </p:pic>
      <p:sp>
        <p:nvSpPr>
          <p:cNvPr id="2" name="Text Placeholder 1">
            <a:extLst>
              <a:ext uri="{FF2B5EF4-FFF2-40B4-BE49-F238E27FC236}">
                <a16:creationId xmlns:a16="http://schemas.microsoft.com/office/drawing/2014/main" id="{811F4AAE-2660-4FCC-A1E9-6576DEA77D29}"/>
              </a:ext>
            </a:extLst>
          </p:cNvPr>
          <p:cNvSpPr>
            <a:spLocks noGrp="1"/>
          </p:cNvSpPr>
          <p:nvPr>
            <p:ph type="body" sz="quarter" idx="10"/>
          </p:nvPr>
        </p:nvSpPr>
        <p:spPr>
          <a:xfrm>
            <a:off x="274638" y="1212850"/>
            <a:ext cx="11887200" cy="4918269"/>
          </a:xfrm>
        </p:spPr>
        <p:txBody>
          <a:bodyPr/>
          <a:lstStyle/>
          <a:p>
            <a:pPr marL="0" indent="0">
              <a:buNone/>
            </a:pPr>
            <a:endParaRPr lang="en-US" dirty="0"/>
          </a:p>
          <a:p>
            <a:pPr marL="0" indent="0">
              <a:buNone/>
            </a:pPr>
            <a:r>
              <a:rPr lang="en-US" sz="3200" b="1" dirty="0"/>
              <a:t>Pod</a:t>
            </a:r>
            <a:r>
              <a:rPr lang="en-US" sz="3200" dirty="0"/>
              <a:t> – one or more containers. Smallest unit of deployment</a:t>
            </a:r>
          </a:p>
          <a:p>
            <a:pPr marL="0" indent="0">
              <a:buNone/>
            </a:pPr>
            <a:r>
              <a:rPr lang="en-US" sz="3200" b="1" dirty="0" err="1"/>
              <a:t>ReplicaSet</a:t>
            </a:r>
            <a:r>
              <a:rPr lang="en-US" sz="3200" dirty="0"/>
              <a:t> – Multiple instances of a pod</a:t>
            </a:r>
          </a:p>
          <a:p>
            <a:pPr marL="0" indent="0">
              <a:buNone/>
            </a:pPr>
            <a:r>
              <a:rPr lang="en-US" sz="3200" b="1" dirty="0"/>
              <a:t>Deployment</a:t>
            </a:r>
            <a:r>
              <a:rPr lang="en-US" sz="3200" dirty="0"/>
              <a:t> – defines desired state of Pods</a:t>
            </a:r>
          </a:p>
          <a:p>
            <a:pPr marL="0" indent="0">
              <a:buNone/>
            </a:pPr>
            <a:r>
              <a:rPr lang="en-US" sz="3200" b="1" dirty="0"/>
              <a:t>Service</a:t>
            </a:r>
            <a:r>
              <a:rPr lang="en-US" sz="3200" dirty="0"/>
              <a:t> – Load Balancing. Locates Pods and routes traffic </a:t>
            </a:r>
          </a:p>
          <a:p>
            <a:pPr marL="0" indent="0">
              <a:buNone/>
            </a:pPr>
            <a:r>
              <a:rPr lang="en-US" sz="3200" b="1" dirty="0"/>
              <a:t>Namespace</a:t>
            </a:r>
            <a:r>
              <a:rPr lang="en-US" sz="3200" dirty="0"/>
              <a:t> – Isolation. Used to isolate applications, version or environments</a:t>
            </a:r>
          </a:p>
          <a:p>
            <a:pPr marL="0" indent="0">
              <a:buNone/>
            </a:pPr>
            <a:r>
              <a:rPr lang="en-US" sz="3200" b="1" dirty="0"/>
              <a:t>YAML </a:t>
            </a:r>
            <a:r>
              <a:rPr lang="en-US" sz="3200" dirty="0"/>
              <a:t>– Declarative Deployments</a:t>
            </a:r>
          </a:p>
          <a:p>
            <a:pPr marL="0" indent="0">
              <a:buNone/>
            </a:pPr>
            <a:r>
              <a:rPr lang="en-US" sz="3200" b="1" dirty="0"/>
              <a:t>HELM</a:t>
            </a:r>
            <a:r>
              <a:rPr lang="en-US" sz="3200" dirty="0"/>
              <a:t> – package manager for </a:t>
            </a:r>
            <a:r>
              <a:rPr lang="en-US" sz="3200" dirty="0" err="1"/>
              <a:t>kubernetes</a:t>
            </a:r>
            <a:r>
              <a:rPr lang="en-US" sz="3200" dirty="0"/>
              <a:t> </a:t>
            </a:r>
          </a:p>
        </p:txBody>
      </p:sp>
      <p:sp>
        <p:nvSpPr>
          <p:cNvPr id="3" name="Title 2">
            <a:extLst>
              <a:ext uri="{FF2B5EF4-FFF2-40B4-BE49-F238E27FC236}">
                <a16:creationId xmlns:a16="http://schemas.microsoft.com/office/drawing/2014/main" id="{398EA60D-89C2-4ACE-A26C-EFAE0AA53F5B}"/>
              </a:ext>
            </a:extLst>
          </p:cNvPr>
          <p:cNvSpPr>
            <a:spLocks noGrp="1"/>
          </p:cNvSpPr>
          <p:nvPr>
            <p:ph type="title"/>
          </p:nvPr>
        </p:nvSpPr>
        <p:spPr/>
        <p:txBody>
          <a:bodyPr/>
          <a:lstStyle/>
          <a:p>
            <a:r>
              <a:rPr lang="en-US"/>
              <a:t>Kubernetes Terminology	</a:t>
            </a:r>
          </a:p>
        </p:txBody>
      </p:sp>
    </p:spTree>
    <p:extLst>
      <p:ext uri="{BB962C8B-B14F-4D97-AF65-F5344CB8AC3E}">
        <p14:creationId xmlns:p14="http://schemas.microsoft.com/office/powerpoint/2010/main" val="164226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CB095-6616-419A-82A6-55B75A7C1232}"/>
              </a:ext>
            </a:extLst>
          </p:cNvPr>
          <p:cNvSpPr>
            <a:spLocks noGrp="1"/>
          </p:cNvSpPr>
          <p:nvPr>
            <p:ph type="title"/>
          </p:nvPr>
        </p:nvSpPr>
        <p:spPr>
          <a:xfrm>
            <a:off x="274638" y="295273"/>
            <a:ext cx="11887200" cy="914400"/>
          </a:xfrm>
        </p:spPr>
        <p:txBody>
          <a:bodyPr/>
          <a:lstStyle/>
          <a:p>
            <a:r>
              <a:rPr lang="en-US" sz="4000" dirty="0">
                <a:solidFill>
                  <a:schemeClr val="accent3"/>
                </a:solidFill>
              </a:rPr>
              <a:t>Kubernetes Architecture</a:t>
            </a:r>
          </a:p>
        </p:txBody>
      </p:sp>
      <p:grpSp>
        <p:nvGrpSpPr>
          <p:cNvPr id="19" name="Group 18">
            <a:extLst>
              <a:ext uri="{FF2B5EF4-FFF2-40B4-BE49-F238E27FC236}">
                <a16:creationId xmlns:a16="http://schemas.microsoft.com/office/drawing/2014/main" id="{0E9A0805-D790-44AA-804C-2BEF709DDBD2}"/>
              </a:ext>
            </a:extLst>
          </p:cNvPr>
          <p:cNvGrpSpPr/>
          <p:nvPr/>
        </p:nvGrpSpPr>
        <p:grpSpPr>
          <a:xfrm>
            <a:off x="269476" y="2450142"/>
            <a:ext cx="5732352" cy="3272972"/>
            <a:chOff x="762792" y="2569028"/>
            <a:chExt cx="5349993" cy="3566901"/>
          </a:xfrm>
        </p:grpSpPr>
        <p:grpSp>
          <p:nvGrpSpPr>
            <p:cNvPr id="15" name="Group 14">
              <a:extLst>
                <a:ext uri="{FF2B5EF4-FFF2-40B4-BE49-F238E27FC236}">
                  <a16:creationId xmlns:a16="http://schemas.microsoft.com/office/drawing/2014/main" id="{2989ABBA-33F8-49F8-9A0A-2BCEA6BF3368}"/>
                </a:ext>
              </a:extLst>
            </p:cNvPr>
            <p:cNvGrpSpPr/>
            <p:nvPr/>
          </p:nvGrpSpPr>
          <p:grpSpPr>
            <a:xfrm>
              <a:off x="762792" y="2569028"/>
              <a:ext cx="5349993" cy="3566901"/>
              <a:chOff x="762792" y="2661152"/>
              <a:chExt cx="5349993" cy="3566901"/>
            </a:xfrm>
          </p:grpSpPr>
          <p:sp>
            <p:nvSpPr>
              <p:cNvPr id="16" name="Freeform: Shape 15">
                <a:extLst>
                  <a:ext uri="{FF2B5EF4-FFF2-40B4-BE49-F238E27FC236}">
                    <a16:creationId xmlns:a16="http://schemas.microsoft.com/office/drawing/2014/main" id="{051593AB-9B5C-48DE-805B-9A9DEFEBA87E}"/>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Segoe UI"/>
                    <a:ea typeface="+mn-ea"/>
                    <a:cs typeface="+mn-cs"/>
                  </a:rPr>
                  <a:t>Control Plane / </a:t>
                </a:r>
                <a:r>
                  <a:rPr kumimoji="0" lang="tr-TR" sz="2000" b="0" i="0" u="none" strike="noStrike" kern="1200" cap="none" spc="0" normalizeH="0" baseline="0" noProof="0" dirty="0">
                    <a:ln>
                      <a:noFill/>
                    </a:ln>
                    <a:solidFill>
                      <a:srgbClr val="FFFFFF"/>
                    </a:solidFill>
                    <a:effectLst/>
                    <a:uLnTx/>
                    <a:uFillTx/>
                    <a:latin typeface="Segoe UI"/>
                    <a:ea typeface="+mn-ea"/>
                    <a:cs typeface="+mn-cs"/>
                  </a:rPr>
                  <a:t>Master node</a:t>
                </a:r>
                <a:endParaRPr kumimoji="0" lang="en-US" sz="2000" b="0" i="0" u="none" strike="noStrike" kern="1200" cap="none" spc="0" normalizeH="0" baseline="0" noProof="0" dirty="0">
                  <a:ln>
                    <a:noFill/>
                  </a:ln>
                  <a:solidFill>
                    <a:srgbClr val="FFFFFF"/>
                  </a:solidFill>
                  <a:effectLst/>
                  <a:uLnTx/>
                  <a:uFillTx/>
                  <a:latin typeface="Segoe UI"/>
                  <a:ea typeface="+mn-ea"/>
                  <a:cs typeface="+mn-cs"/>
                </a:endParaRPr>
              </a:p>
            </p:txBody>
          </p:sp>
          <p:sp>
            <p:nvSpPr>
              <p:cNvPr id="17" name="Rectangle 16">
                <a:extLst>
                  <a:ext uri="{FF2B5EF4-FFF2-40B4-BE49-F238E27FC236}">
                    <a16:creationId xmlns:a16="http://schemas.microsoft.com/office/drawing/2014/main" id="{6ED29477-DBCD-40BD-8F3F-A7181F236129}"/>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5" name="Rectangle: Rounded Corners 4">
              <a:extLst>
                <a:ext uri="{FF2B5EF4-FFF2-40B4-BE49-F238E27FC236}">
                  <a16:creationId xmlns:a16="http://schemas.microsoft.com/office/drawing/2014/main" id="{FE88600D-6A85-4DF4-A227-3F141ACFA2A1}"/>
                </a:ext>
              </a:extLst>
            </p:cNvPr>
            <p:cNvSpPr/>
            <p:nvPr/>
          </p:nvSpPr>
          <p:spPr bwMode="auto">
            <a:xfrm>
              <a:off x="2506058" y="3380153"/>
              <a:ext cx="2046967" cy="706322"/>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800" b="0" i="0" u="none" strike="noStrike" kern="1200" cap="none" spc="0" normalizeH="0" baseline="0" noProof="0">
                  <a:ln>
                    <a:noFill/>
                  </a:ln>
                  <a:solidFill>
                    <a:srgbClr val="000000"/>
                  </a:solidFill>
                  <a:effectLst/>
                  <a:uLnTx/>
                  <a:uFillTx/>
                  <a:latin typeface="Segoe UI"/>
                  <a:ea typeface="+mn-ea"/>
                  <a:cs typeface="Segoe UI" pitchFamily="34" charset="0"/>
                </a:rPr>
                <a:t>API Server</a:t>
              </a: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7" name="Rectangle: Rounded Corners 6">
              <a:extLst>
                <a:ext uri="{FF2B5EF4-FFF2-40B4-BE49-F238E27FC236}">
                  <a16:creationId xmlns:a16="http://schemas.microsoft.com/office/drawing/2014/main" id="{BB8821D0-64AA-4CD4-A109-ED19443F2F9B}"/>
                </a:ext>
              </a:extLst>
            </p:cNvPr>
            <p:cNvSpPr/>
            <p:nvPr/>
          </p:nvSpPr>
          <p:spPr bwMode="auto">
            <a:xfrm>
              <a:off x="852868" y="4290062"/>
              <a:ext cx="2582168" cy="91440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dirty="0">
                  <a:ln>
                    <a:noFill/>
                  </a:ln>
                  <a:solidFill>
                    <a:srgbClr val="000000"/>
                  </a:solidFill>
                  <a:effectLst/>
                  <a:uLnTx/>
                  <a:uFillTx/>
                  <a:latin typeface="Segoe UI"/>
                  <a:ea typeface="+mn-ea"/>
                  <a:cs typeface="Segoe UI" pitchFamily="34" charset="0"/>
                </a:rPr>
                <a:t>kube-controller-manager (replication, namespaces, serviceaccounts,…)</a:t>
              </a:r>
              <a:endParaRPr kumimoji="0" lang="en-US" sz="1600" b="0" i="0" u="none" strike="noStrike" kern="1200" cap="none" spc="0" normalizeH="0" baseline="0" noProof="0" dirty="0">
                <a:ln>
                  <a:noFill/>
                </a:ln>
                <a:solidFill>
                  <a:srgbClr val="000000"/>
                </a:solidFill>
                <a:effectLst/>
                <a:uLnTx/>
                <a:uFillTx/>
                <a:latin typeface="Segoe UI"/>
                <a:ea typeface="+mn-ea"/>
                <a:cs typeface="Segoe UI" pitchFamily="34" charset="0"/>
              </a:endParaRPr>
            </a:p>
          </p:txBody>
        </p:sp>
        <p:sp>
          <p:nvSpPr>
            <p:cNvPr id="6" name="Rectangle: Rounded Corners 5">
              <a:extLst>
                <a:ext uri="{FF2B5EF4-FFF2-40B4-BE49-F238E27FC236}">
                  <a16:creationId xmlns:a16="http://schemas.microsoft.com/office/drawing/2014/main" id="{B7C7EE33-C9DB-48D8-A238-EE8A456D0E8A}"/>
                </a:ext>
              </a:extLst>
            </p:cNvPr>
            <p:cNvSpPr/>
            <p:nvPr/>
          </p:nvSpPr>
          <p:spPr bwMode="auto">
            <a:xfrm>
              <a:off x="3650097" y="4293866"/>
              <a:ext cx="2273144" cy="91440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scheduler</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grpSp>
        <p:nvGrpSpPr>
          <p:cNvPr id="20" name="Group 19">
            <a:extLst>
              <a:ext uri="{FF2B5EF4-FFF2-40B4-BE49-F238E27FC236}">
                <a16:creationId xmlns:a16="http://schemas.microsoft.com/office/drawing/2014/main" id="{F251452B-04D9-4775-90A9-9FCC37B912A0}"/>
              </a:ext>
            </a:extLst>
          </p:cNvPr>
          <p:cNvGrpSpPr/>
          <p:nvPr/>
        </p:nvGrpSpPr>
        <p:grpSpPr>
          <a:xfrm>
            <a:off x="4068598" y="5164314"/>
            <a:ext cx="1580808" cy="1399954"/>
            <a:chOff x="3693972" y="5327270"/>
            <a:chExt cx="1580808" cy="1399954"/>
          </a:xfrm>
        </p:grpSpPr>
        <p:sp>
          <p:nvSpPr>
            <p:cNvPr id="18" name="Cylinder 17">
              <a:extLst>
                <a:ext uri="{FF2B5EF4-FFF2-40B4-BE49-F238E27FC236}">
                  <a16:creationId xmlns:a16="http://schemas.microsoft.com/office/drawing/2014/main" id="{C13ED0FE-015E-4837-AD09-432A4A67E327}"/>
                </a:ext>
              </a:extLst>
            </p:cNvPr>
            <p:cNvSpPr/>
            <p:nvPr/>
          </p:nvSpPr>
          <p:spPr bwMode="auto">
            <a:xfrm>
              <a:off x="3693972" y="5327270"/>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2" name="Cylinder 21">
              <a:extLst>
                <a:ext uri="{FF2B5EF4-FFF2-40B4-BE49-F238E27FC236}">
                  <a16:creationId xmlns:a16="http://schemas.microsoft.com/office/drawing/2014/main" id="{6EF18C70-8D1C-4C50-BBD2-E040DAF82103}"/>
                </a:ext>
              </a:extLst>
            </p:cNvPr>
            <p:cNvSpPr/>
            <p:nvPr/>
          </p:nvSpPr>
          <p:spPr bwMode="auto">
            <a:xfrm>
              <a:off x="4030990" y="5468447"/>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3" name="Cylinder 22">
              <a:extLst>
                <a:ext uri="{FF2B5EF4-FFF2-40B4-BE49-F238E27FC236}">
                  <a16:creationId xmlns:a16="http://schemas.microsoft.com/office/drawing/2014/main" id="{01F4F2AE-CCC2-46DC-BCD8-CBFF9F2BCADB}"/>
                </a:ext>
              </a:extLst>
            </p:cNvPr>
            <p:cNvSpPr/>
            <p:nvPr/>
          </p:nvSpPr>
          <p:spPr bwMode="auto">
            <a:xfrm>
              <a:off x="4403922" y="5609624"/>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2000" b="0" i="0" u="none" strike="noStrike" kern="1200" cap="none" spc="0" normalizeH="0" baseline="0" noProof="0">
                  <a:ln>
                    <a:noFill/>
                  </a:ln>
                  <a:solidFill>
                    <a:srgbClr val="000000"/>
                  </a:solidFill>
                  <a:effectLst/>
                  <a:uLnTx/>
                  <a:uFillTx/>
                  <a:latin typeface="Segoe UI"/>
                  <a:ea typeface="Segoe UI" pitchFamily="34" charset="0"/>
                  <a:cs typeface="Segoe UI" pitchFamily="34" charset="0"/>
                </a:rPr>
                <a:t>etcd</a:t>
              </a:r>
              <a:endParaRPr kumimoji="0" lang="en-US" sz="2000" b="0" i="0" u="none" strike="noStrike" kern="1200" cap="none" spc="0" normalizeH="0" baseline="0" noProof="0" err="1">
                <a:ln>
                  <a:noFill/>
                </a:ln>
                <a:solidFill>
                  <a:srgbClr val="000000"/>
                </a:solidFill>
                <a:effectLst/>
                <a:uLnTx/>
                <a:uFillTx/>
                <a:latin typeface="Segoe UI"/>
                <a:ea typeface="Segoe UI" pitchFamily="34" charset="0"/>
                <a:cs typeface="Segoe UI" pitchFamily="34" charset="0"/>
              </a:endParaRPr>
            </a:p>
          </p:txBody>
        </p:sp>
      </p:grpSp>
      <p:sp>
        <p:nvSpPr>
          <p:cNvPr id="78" name="Freeform 10">
            <a:extLst>
              <a:ext uri="{FF2B5EF4-FFF2-40B4-BE49-F238E27FC236}">
                <a16:creationId xmlns:a16="http://schemas.microsoft.com/office/drawing/2014/main" id="{8C9685F1-F155-4ED3-91F0-5D1FAD0C397B}"/>
              </a:ext>
            </a:extLst>
          </p:cNvPr>
          <p:cNvSpPr>
            <a:spLocks/>
          </p:cNvSpPr>
          <p:nvPr/>
        </p:nvSpPr>
        <p:spPr bwMode="auto">
          <a:xfrm>
            <a:off x="10120171" y="696423"/>
            <a:ext cx="1309829" cy="747178"/>
          </a:xfrm>
          <a:custGeom>
            <a:avLst/>
            <a:gdLst>
              <a:gd name="T0" fmla="*/ 503 w 503"/>
              <a:gd name="T1" fmla="*/ 214 h 284"/>
              <a:gd name="T2" fmla="*/ 435 w 503"/>
              <a:gd name="T3" fmla="*/ 144 h 284"/>
              <a:gd name="T4" fmla="*/ 436 w 503"/>
              <a:gd name="T5" fmla="*/ 130 h 284"/>
              <a:gd name="T6" fmla="*/ 344 w 503"/>
              <a:gd name="T7" fmla="*/ 39 h 284"/>
              <a:gd name="T8" fmla="*/ 295 w 503"/>
              <a:gd name="T9" fmla="*/ 53 h 284"/>
              <a:gd name="T10" fmla="*/ 201 w 503"/>
              <a:gd name="T11" fmla="*/ 0 h 284"/>
              <a:gd name="T12" fmla="*/ 92 w 503"/>
              <a:gd name="T13" fmla="*/ 109 h 284"/>
              <a:gd name="T14" fmla="*/ 88 w 503"/>
              <a:gd name="T15" fmla="*/ 109 h 284"/>
              <a:gd name="T16" fmla="*/ 0 w 503"/>
              <a:gd name="T17" fmla="*/ 197 h 284"/>
              <a:gd name="T18" fmla="*/ 88 w 503"/>
              <a:gd name="T19" fmla="*/ 284 h 284"/>
              <a:gd name="T20" fmla="*/ 433 w 503"/>
              <a:gd name="T21" fmla="*/ 284 h 284"/>
              <a:gd name="T22" fmla="*/ 503 w 503"/>
              <a:gd name="T23" fmla="*/ 21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03" h="284">
                <a:moveTo>
                  <a:pt x="503" y="214"/>
                </a:moveTo>
                <a:cubicBezTo>
                  <a:pt x="503" y="176"/>
                  <a:pt x="472" y="145"/>
                  <a:pt x="435" y="144"/>
                </a:cubicBezTo>
                <a:cubicBezTo>
                  <a:pt x="436" y="140"/>
                  <a:pt x="436" y="135"/>
                  <a:pt x="436" y="130"/>
                </a:cubicBezTo>
                <a:cubicBezTo>
                  <a:pt x="436" y="80"/>
                  <a:pt x="395" y="39"/>
                  <a:pt x="344" y="39"/>
                </a:cubicBezTo>
                <a:cubicBezTo>
                  <a:pt x="326" y="39"/>
                  <a:pt x="309" y="44"/>
                  <a:pt x="295" y="53"/>
                </a:cubicBezTo>
                <a:cubicBezTo>
                  <a:pt x="276" y="21"/>
                  <a:pt x="241" y="0"/>
                  <a:pt x="201" y="0"/>
                </a:cubicBezTo>
                <a:cubicBezTo>
                  <a:pt x="141" y="0"/>
                  <a:pt x="92" y="49"/>
                  <a:pt x="92" y="109"/>
                </a:cubicBezTo>
                <a:cubicBezTo>
                  <a:pt x="91" y="109"/>
                  <a:pt x="89" y="109"/>
                  <a:pt x="88" y="109"/>
                </a:cubicBezTo>
                <a:cubicBezTo>
                  <a:pt x="40" y="109"/>
                  <a:pt x="0" y="148"/>
                  <a:pt x="0" y="197"/>
                </a:cubicBezTo>
                <a:cubicBezTo>
                  <a:pt x="0" y="245"/>
                  <a:pt x="40" y="284"/>
                  <a:pt x="88" y="284"/>
                </a:cubicBezTo>
                <a:cubicBezTo>
                  <a:pt x="433" y="284"/>
                  <a:pt x="433" y="284"/>
                  <a:pt x="433" y="284"/>
                </a:cubicBezTo>
                <a:cubicBezTo>
                  <a:pt x="471" y="284"/>
                  <a:pt x="503" y="253"/>
                  <a:pt x="503" y="214"/>
                </a:cubicBezTo>
              </a:path>
            </a:pathLst>
          </a:cu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Segoe UI"/>
                <a:ea typeface="+mn-ea"/>
                <a:cs typeface="Segoe UI" pitchFamily="34" charset="0"/>
              </a:rPr>
              <a:t>Internet</a:t>
            </a:r>
          </a:p>
        </p:txBody>
      </p:sp>
      <p:sp>
        <p:nvSpPr>
          <p:cNvPr id="79" name="Diamond 78">
            <a:extLst>
              <a:ext uri="{FF2B5EF4-FFF2-40B4-BE49-F238E27FC236}">
                <a16:creationId xmlns:a16="http://schemas.microsoft.com/office/drawing/2014/main" id="{133CFEEE-5069-4A0A-B159-CC449D4CF8CA}"/>
              </a:ext>
            </a:extLst>
          </p:cNvPr>
          <p:cNvSpPr/>
          <p:nvPr/>
        </p:nvSpPr>
        <p:spPr>
          <a:xfrm>
            <a:off x="2280290" y="1175277"/>
            <a:ext cx="1907345" cy="903172"/>
          </a:xfrm>
          <a:prstGeom prst="diamond">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pitchFamily="34" charset="0"/>
              </a:rPr>
              <a:t>kubectl</a:t>
            </a:r>
          </a:p>
        </p:txBody>
      </p:sp>
      <p:grpSp>
        <p:nvGrpSpPr>
          <p:cNvPr id="80" name="Group 79">
            <a:extLst>
              <a:ext uri="{FF2B5EF4-FFF2-40B4-BE49-F238E27FC236}">
                <a16:creationId xmlns:a16="http://schemas.microsoft.com/office/drawing/2014/main" id="{40CBDEAA-F599-4290-9CAE-9B8479BECDB6}"/>
              </a:ext>
            </a:extLst>
          </p:cNvPr>
          <p:cNvGrpSpPr/>
          <p:nvPr/>
        </p:nvGrpSpPr>
        <p:grpSpPr>
          <a:xfrm>
            <a:off x="7229020" y="1581632"/>
            <a:ext cx="4718958" cy="2447723"/>
            <a:chOff x="7119257" y="1394822"/>
            <a:chExt cx="4718958" cy="2447723"/>
          </a:xfrm>
        </p:grpSpPr>
        <p:grpSp>
          <p:nvGrpSpPr>
            <p:cNvPr id="81" name="Group 80">
              <a:extLst>
                <a:ext uri="{FF2B5EF4-FFF2-40B4-BE49-F238E27FC236}">
                  <a16:creationId xmlns:a16="http://schemas.microsoft.com/office/drawing/2014/main" id="{41271028-5720-4EEA-9B56-4AEA8A4EE341}"/>
                </a:ext>
              </a:extLst>
            </p:cNvPr>
            <p:cNvGrpSpPr/>
            <p:nvPr/>
          </p:nvGrpSpPr>
          <p:grpSpPr>
            <a:xfrm>
              <a:off x="7119257" y="1394822"/>
              <a:ext cx="4718958" cy="2447723"/>
              <a:chOff x="7119257" y="1394822"/>
              <a:chExt cx="4718958" cy="2447723"/>
            </a:xfrm>
          </p:grpSpPr>
          <p:grpSp>
            <p:nvGrpSpPr>
              <p:cNvPr id="92" name="Group 91">
                <a:extLst>
                  <a:ext uri="{FF2B5EF4-FFF2-40B4-BE49-F238E27FC236}">
                    <a16:creationId xmlns:a16="http://schemas.microsoft.com/office/drawing/2014/main" id="{7E03637F-24C0-4A82-A9B3-1CE68EB3661C}"/>
                  </a:ext>
                </a:extLst>
              </p:cNvPr>
              <p:cNvGrpSpPr/>
              <p:nvPr/>
            </p:nvGrpSpPr>
            <p:grpSpPr>
              <a:xfrm>
                <a:off x="7119257" y="1394822"/>
                <a:ext cx="4718958" cy="2447723"/>
                <a:chOff x="762792" y="2661152"/>
                <a:chExt cx="5349993" cy="3566901"/>
              </a:xfrm>
            </p:grpSpPr>
            <p:sp>
              <p:nvSpPr>
                <p:cNvPr id="96" name="Freeform: Shape 95">
                  <a:extLst>
                    <a:ext uri="{FF2B5EF4-FFF2-40B4-BE49-F238E27FC236}">
                      <a16:creationId xmlns:a16="http://schemas.microsoft.com/office/drawing/2014/main" id="{0197649E-7049-42A4-8E7E-453B9CBEAD14}"/>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1">
                  <a:schemeClr val="accent3"/>
                </a:lnRef>
                <a:fillRef idx="2">
                  <a:schemeClr val="accent3"/>
                </a:fillRef>
                <a:effectRef idx="1">
                  <a:schemeClr val="accent3"/>
                </a:effectRef>
                <a:fontRef idx="minor">
                  <a:schemeClr val="dk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1800" b="0" i="0" u="none" strike="noStrike" kern="1200" cap="none" spc="0" normalizeH="0" baseline="0" noProof="0" err="1">
                      <a:ln>
                        <a:noFill/>
                      </a:ln>
                      <a:solidFill>
                        <a:srgbClr val="002050"/>
                      </a:solidFill>
                      <a:effectLst/>
                      <a:uLnTx/>
                      <a:uFillTx/>
                      <a:latin typeface="Segoe UI"/>
                      <a:ea typeface="+mn-ea"/>
                      <a:cs typeface="+mn-cs"/>
                    </a:rPr>
                    <a:t>Worker</a:t>
                  </a:r>
                  <a:r>
                    <a:rPr kumimoji="0" lang="tr-TR" sz="1800" b="0" i="0" u="none" strike="noStrike" kern="1200" cap="none" spc="0" normalizeH="0" baseline="0" noProof="0">
                      <a:ln>
                        <a:noFill/>
                      </a:ln>
                      <a:solidFill>
                        <a:srgbClr val="002050"/>
                      </a:solidFill>
                      <a:effectLst/>
                      <a:uLnTx/>
                      <a:uFillTx/>
                      <a:latin typeface="Segoe UI"/>
                      <a:ea typeface="+mn-ea"/>
                      <a:cs typeface="+mn-cs"/>
                    </a:rPr>
                    <a:t> </a:t>
                  </a:r>
                  <a:r>
                    <a:rPr kumimoji="0" lang="tr-TR" sz="1800" b="0" i="0" u="none" strike="noStrike" kern="1200" cap="none" spc="0" normalizeH="0" baseline="0" noProof="0" err="1">
                      <a:ln>
                        <a:noFill/>
                      </a:ln>
                      <a:solidFill>
                        <a:srgbClr val="002050"/>
                      </a:solidFill>
                      <a:effectLst/>
                      <a:uLnTx/>
                      <a:uFillTx/>
                      <a:latin typeface="Segoe UI"/>
                      <a:ea typeface="+mn-ea"/>
                      <a:cs typeface="+mn-cs"/>
                    </a:rPr>
                    <a:t>node</a:t>
                  </a:r>
                  <a:endParaRPr kumimoji="0" lang="en-US" sz="1800" b="0" i="0" u="none" strike="noStrike" kern="1200" cap="none" spc="0" normalizeH="0" baseline="0" noProof="0">
                    <a:ln>
                      <a:noFill/>
                    </a:ln>
                    <a:solidFill>
                      <a:srgbClr val="002050"/>
                    </a:solidFill>
                    <a:effectLst/>
                    <a:uLnTx/>
                    <a:uFillTx/>
                    <a:latin typeface="Segoe UI"/>
                    <a:ea typeface="+mn-ea"/>
                    <a:cs typeface="+mn-cs"/>
                  </a:endParaRPr>
                </a:p>
              </p:txBody>
            </p:sp>
            <p:sp>
              <p:nvSpPr>
                <p:cNvPr id="97" name="Rectangle 96">
                  <a:extLst>
                    <a:ext uri="{FF2B5EF4-FFF2-40B4-BE49-F238E27FC236}">
                      <a16:creationId xmlns:a16="http://schemas.microsoft.com/office/drawing/2014/main" id="{B7410065-4C88-4B3B-BCC4-5EA787AA222D}"/>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93" name="Rectangle: Rounded Corners 92">
                <a:extLst>
                  <a:ext uri="{FF2B5EF4-FFF2-40B4-BE49-F238E27FC236}">
                    <a16:creationId xmlns:a16="http://schemas.microsoft.com/office/drawing/2014/main" id="{1AA79613-B278-423E-B367-94CAF5AA8E23}"/>
                  </a:ext>
                </a:extLst>
              </p:cNvPr>
              <p:cNvSpPr/>
              <p:nvPr/>
            </p:nvSpPr>
            <p:spPr bwMode="auto">
              <a:xfrm>
                <a:off x="7542478" y="1955757"/>
                <a:ext cx="1764970" cy="357012"/>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Kubelet</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94" name="Rectangle: Rounded Corners 93">
                <a:extLst>
                  <a:ext uri="{FF2B5EF4-FFF2-40B4-BE49-F238E27FC236}">
                    <a16:creationId xmlns:a16="http://schemas.microsoft.com/office/drawing/2014/main" id="{BF367E45-01CE-442F-A325-46A4864C4C10}"/>
                  </a:ext>
                </a:extLst>
              </p:cNvPr>
              <p:cNvSpPr/>
              <p:nvPr/>
            </p:nvSpPr>
            <p:spPr bwMode="auto">
              <a:xfrm>
                <a:off x="7251623" y="2439504"/>
                <a:ext cx="4395674" cy="1222345"/>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45720" rIns="91440" bIns="146304" numCol="1" spcCol="0" rtlCol="0" fromWordArt="0" anchor="t" anchorCtr="0" forceAA="0" compatLnSpc="1">
                <a:prstTxWarp prst="textNoShape">
                  <a:avLst/>
                </a:prstTxWarp>
                <a:noAutofit/>
              </a:bodyPr>
              <a:lstStyle/>
              <a:p>
                <a:pPr marL="0" marR="0" lvl="0" indent="0" algn="r"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a:ln>
                      <a:noFill/>
                    </a:ln>
                    <a:solidFill>
                      <a:srgbClr val="000000"/>
                    </a:solidFill>
                    <a:effectLst/>
                    <a:uLnTx/>
                    <a:uFillTx/>
                    <a:latin typeface="Segoe UI"/>
                    <a:ea typeface="+mn-ea"/>
                    <a:cs typeface="Segoe UI" pitchFamily="34" charset="0"/>
                  </a:rPr>
                  <a:t>Container Runtime</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95" name="Rectangle: Rounded Corners 94">
                <a:extLst>
                  <a:ext uri="{FF2B5EF4-FFF2-40B4-BE49-F238E27FC236}">
                    <a16:creationId xmlns:a16="http://schemas.microsoft.com/office/drawing/2014/main" id="{B3883F9B-F898-4842-B9AF-719CEFBE3080}"/>
                  </a:ext>
                </a:extLst>
              </p:cNvPr>
              <p:cNvSpPr/>
              <p:nvPr/>
            </p:nvSpPr>
            <p:spPr bwMode="auto">
              <a:xfrm>
                <a:off x="9668419" y="1955757"/>
                <a:ext cx="1801129" cy="333167"/>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Kube-</a:t>
                </a: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proxy</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grpSp>
          <p:nvGrpSpPr>
            <p:cNvPr id="83" name="Group 82">
              <a:extLst>
                <a:ext uri="{FF2B5EF4-FFF2-40B4-BE49-F238E27FC236}">
                  <a16:creationId xmlns:a16="http://schemas.microsoft.com/office/drawing/2014/main" id="{1EB14975-91AF-490A-999F-B9BD506A0E14}"/>
                </a:ext>
              </a:extLst>
            </p:cNvPr>
            <p:cNvGrpSpPr/>
            <p:nvPr/>
          </p:nvGrpSpPr>
          <p:grpSpPr>
            <a:xfrm>
              <a:off x="7506317" y="2834326"/>
              <a:ext cx="3963231" cy="635793"/>
              <a:chOff x="4871342" y="5604138"/>
              <a:chExt cx="5628073" cy="1009882"/>
            </a:xfrm>
          </p:grpSpPr>
          <p:sp>
            <p:nvSpPr>
              <p:cNvPr id="84" name="Rectangle: Rounded Corners 83">
                <a:extLst>
                  <a:ext uri="{FF2B5EF4-FFF2-40B4-BE49-F238E27FC236}">
                    <a16:creationId xmlns:a16="http://schemas.microsoft.com/office/drawing/2014/main" id="{6438C5E7-DF0A-460F-A46D-1EFD5B98E0E3}"/>
                  </a:ext>
                </a:extLst>
              </p:cNvPr>
              <p:cNvSpPr/>
              <p:nvPr/>
            </p:nvSpPr>
            <p:spPr bwMode="auto">
              <a:xfrm>
                <a:off x="7941681" y="5620106"/>
                <a:ext cx="2557734" cy="993914"/>
              </a:xfrm>
              <a:prstGeom prst="round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rot="0" spcFirstLastPara="0" vertOverflow="overflow" horzOverflow="overflow" vert="horz" wrap="square" lIns="91440" tIns="0"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err="1">
                    <a:ln>
                      <a:noFill/>
                    </a:ln>
                    <a:solidFill>
                      <a:srgbClr val="000000"/>
                    </a:solidFill>
                    <a:effectLst/>
                    <a:uLnTx/>
                    <a:uFillTx/>
                    <a:latin typeface="Segoe UI"/>
                    <a:ea typeface="+mn-ea"/>
                    <a:cs typeface="Segoe UI" pitchFamily="34" charset="0"/>
                  </a:rPr>
                  <a:t>Pod</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85" name="Rectangle: Rounded Corners 84">
                <a:extLst>
                  <a:ext uri="{FF2B5EF4-FFF2-40B4-BE49-F238E27FC236}">
                    <a16:creationId xmlns:a16="http://schemas.microsoft.com/office/drawing/2014/main" id="{8D4EA45B-33F2-48C2-B260-839ECA530A4B}"/>
                  </a:ext>
                </a:extLst>
              </p:cNvPr>
              <p:cNvSpPr/>
              <p:nvPr/>
            </p:nvSpPr>
            <p:spPr bwMode="auto">
              <a:xfrm>
                <a:off x="8801928" y="5860685"/>
                <a:ext cx="651964" cy="32405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86" name="Rectangle: Rounded Corners 85">
                <a:extLst>
                  <a:ext uri="{FF2B5EF4-FFF2-40B4-BE49-F238E27FC236}">
                    <a16:creationId xmlns:a16="http://schemas.microsoft.com/office/drawing/2014/main" id="{D37BCE08-6658-4F27-BDDE-CB788C864655}"/>
                  </a:ext>
                </a:extLst>
              </p:cNvPr>
              <p:cNvSpPr/>
              <p:nvPr/>
            </p:nvSpPr>
            <p:spPr bwMode="auto">
              <a:xfrm>
                <a:off x="8947380" y="6022715"/>
                <a:ext cx="651964" cy="32405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87" name="Rectangle: Rounded Corners 86">
                <a:extLst>
                  <a:ext uri="{FF2B5EF4-FFF2-40B4-BE49-F238E27FC236}">
                    <a16:creationId xmlns:a16="http://schemas.microsoft.com/office/drawing/2014/main" id="{D20398D0-A6A0-4A08-9320-04B9C8C8239B}"/>
                  </a:ext>
                </a:extLst>
              </p:cNvPr>
              <p:cNvSpPr/>
              <p:nvPr/>
            </p:nvSpPr>
            <p:spPr bwMode="auto">
              <a:xfrm>
                <a:off x="9109630" y="6169862"/>
                <a:ext cx="651964" cy="32405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19" name="Rectangle: Rounded Corners 118">
                <a:extLst>
                  <a:ext uri="{FF2B5EF4-FFF2-40B4-BE49-F238E27FC236}">
                    <a16:creationId xmlns:a16="http://schemas.microsoft.com/office/drawing/2014/main" id="{F32209D4-2352-4A25-AB5A-A5AF8FF69A22}"/>
                  </a:ext>
                </a:extLst>
              </p:cNvPr>
              <p:cNvSpPr/>
              <p:nvPr/>
            </p:nvSpPr>
            <p:spPr bwMode="auto">
              <a:xfrm>
                <a:off x="4871342" y="5604138"/>
                <a:ext cx="2557734" cy="993914"/>
              </a:xfrm>
              <a:prstGeom prst="round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rot="0" spcFirstLastPara="0" vertOverflow="overflow" horzOverflow="overflow" vert="horz" wrap="square" lIns="91440" tIns="0"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err="1">
                    <a:ln>
                      <a:noFill/>
                    </a:ln>
                    <a:solidFill>
                      <a:srgbClr val="000000"/>
                    </a:solidFill>
                    <a:effectLst/>
                    <a:uLnTx/>
                    <a:uFillTx/>
                    <a:latin typeface="Segoe UI"/>
                    <a:ea typeface="+mn-ea"/>
                    <a:cs typeface="Segoe UI" pitchFamily="34" charset="0"/>
                  </a:rPr>
                  <a:t>Pod</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20" name="Rectangle: Rounded Corners 119">
                <a:extLst>
                  <a:ext uri="{FF2B5EF4-FFF2-40B4-BE49-F238E27FC236}">
                    <a16:creationId xmlns:a16="http://schemas.microsoft.com/office/drawing/2014/main" id="{8FD12F9C-375A-4C21-859B-24CA9FE5E82A}"/>
                  </a:ext>
                </a:extLst>
              </p:cNvPr>
              <p:cNvSpPr/>
              <p:nvPr/>
            </p:nvSpPr>
            <p:spPr bwMode="auto">
              <a:xfrm>
                <a:off x="5731589" y="5844717"/>
                <a:ext cx="651964" cy="32405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21" name="Rectangle: Rounded Corners 120">
                <a:extLst>
                  <a:ext uri="{FF2B5EF4-FFF2-40B4-BE49-F238E27FC236}">
                    <a16:creationId xmlns:a16="http://schemas.microsoft.com/office/drawing/2014/main" id="{B094818C-E63F-4F0C-AFB1-1569DFD594C3}"/>
                  </a:ext>
                </a:extLst>
              </p:cNvPr>
              <p:cNvSpPr/>
              <p:nvPr/>
            </p:nvSpPr>
            <p:spPr bwMode="auto">
              <a:xfrm>
                <a:off x="5877041" y="6006747"/>
                <a:ext cx="651964" cy="32405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22" name="Rectangle: Rounded Corners 121">
                <a:extLst>
                  <a:ext uri="{FF2B5EF4-FFF2-40B4-BE49-F238E27FC236}">
                    <a16:creationId xmlns:a16="http://schemas.microsoft.com/office/drawing/2014/main" id="{6BA1DD37-84E7-4C5E-BEE7-88CE7F555FC8}"/>
                  </a:ext>
                </a:extLst>
              </p:cNvPr>
              <p:cNvSpPr/>
              <p:nvPr/>
            </p:nvSpPr>
            <p:spPr bwMode="auto">
              <a:xfrm>
                <a:off x="6039291" y="6153894"/>
                <a:ext cx="651964" cy="32405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grpSp>
      <p:grpSp>
        <p:nvGrpSpPr>
          <p:cNvPr id="123" name="Group 122">
            <a:extLst>
              <a:ext uri="{FF2B5EF4-FFF2-40B4-BE49-F238E27FC236}">
                <a16:creationId xmlns:a16="http://schemas.microsoft.com/office/drawing/2014/main" id="{B806F744-D34A-4488-AC96-CFE09CB26AD1}"/>
              </a:ext>
            </a:extLst>
          </p:cNvPr>
          <p:cNvGrpSpPr/>
          <p:nvPr/>
        </p:nvGrpSpPr>
        <p:grpSpPr>
          <a:xfrm>
            <a:off x="7238380" y="4251529"/>
            <a:ext cx="4718958" cy="2447723"/>
            <a:chOff x="7119257" y="1394822"/>
            <a:chExt cx="4718958" cy="2447723"/>
          </a:xfrm>
        </p:grpSpPr>
        <p:grpSp>
          <p:nvGrpSpPr>
            <p:cNvPr id="124" name="Group 123">
              <a:extLst>
                <a:ext uri="{FF2B5EF4-FFF2-40B4-BE49-F238E27FC236}">
                  <a16:creationId xmlns:a16="http://schemas.microsoft.com/office/drawing/2014/main" id="{F8C02792-EEBA-44CF-B90F-D4B12A6738E8}"/>
                </a:ext>
              </a:extLst>
            </p:cNvPr>
            <p:cNvGrpSpPr/>
            <p:nvPr/>
          </p:nvGrpSpPr>
          <p:grpSpPr>
            <a:xfrm>
              <a:off x="7119257" y="1394822"/>
              <a:ext cx="4718958" cy="2447723"/>
              <a:chOff x="7119257" y="1394822"/>
              <a:chExt cx="4718958" cy="2447723"/>
            </a:xfrm>
          </p:grpSpPr>
          <p:grpSp>
            <p:nvGrpSpPr>
              <p:cNvPr id="134" name="Group 133">
                <a:extLst>
                  <a:ext uri="{FF2B5EF4-FFF2-40B4-BE49-F238E27FC236}">
                    <a16:creationId xmlns:a16="http://schemas.microsoft.com/office/drawing/2014/main" id="{C612A1FF-2245-43CE-8EB0-C1A872A8A70C}"/>
                  </a:ext>
                </a:extLst>
              </p:cNvPr>
              <p:cNvGrpSpPr/>
              <p:nvPr/>
            </p:nvGrpSpPr>
            <p:grpSpPr>
              <a:xfrm>
                <a:off x="7119257" y="1394822"/>
                <a:ext cx="4718958" cy="2447723"/>
                <a:chOff x="762792" y="2661152"/>
                <a:chExt cx="5349993" cy="3566901"/>
              </a:xfrm>
            </p:grpSpPr>
            <p:sp>
              <p:nvSpPr>
                <p:cNvPr id="138" name="Freeform: Shape 137">
                  <a:extLst>
                    <a:ext uri="{FF2B5EF4-FFF2-40B4-BE49-F238E27FC236}">
                      <a16:creationId xmlns:a16="http://schemas.microsoft.com/office/drawing/2014/main" id="{1D82F9B5-DA69-4C3C-B98A-72D74B122524}"/>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1">
                  <a:schemeClr val="accent3"/>
                </a:lnRef>
                <a:fillRef idx="2">
                  <a:schemeClr val="accent3"/>
                </a:fillRef>
                <a:effectRef idx="1">
                  <a:schemeClr val="accent3"/>
                </a:effectRef>
                <a:fontRef idx="minor">
                  <a:schemeClr val="dk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1800" b="0" i="0" u="none" strike="noStrike" kern="1200" cap="none" spc="0" normalizeH="0" baseline="0" noProof="0" err="1">
                      <a:ln>
                        <a:noFill/>
                      </a:ln>
                      <a:solidFill>
                        <a:srgbClr val="002050"/>
                      </a:solidFill>
                      <a:effectLst/>
                      <a:uLnTx/>
                      <a:uFillTx/>
                      <a:latin typeface="Segoe UI"/>
                      <a:ea typeface="+mn-ea"/>
                      <a:cs typeface="+mn-cs"/>
                    </a:rPr>
                    <a:t>Worker</a:t>
                  </a:r>
                  <a:r>
                    <a:rPr kumimoji="0" lang="tr-TR" sz="1800" b="0" i="0" u="none" strike="noStrike" kern="1200" cap="none" spc="0" normalizeH="0" baseline="0" noProof="0">
                      <a:ln>
                        <a:noFill/>
                      </a:ln>
                      <a:solidFill>
                        <a:srgbClr val="002050"/>
                      </a:solidFill>
                      <a:effectLst/>
                      <a:uLnTx/>
                      <a:uFillTx/>
                      <a:latin typeface="Segoe UI"/>
                      <a:ea typeface="+mn-ea"/>
                      <a:cs typeface="+mn-cs"/>
                    </a:rPr>
                    <a:t> </a:t>
                  </a:r>
                  <a:r>
                    <a:rPr kumimoji="0" lang="tr-TR" sz="1800" b="0" i="0" u="none" strike="noStrike" kern="1200" cap="none" spc="0" normalizeH="0" baseline="0" noProof="0" err="1">
                      <a:ln>
                        <a:noFill/>
                      </a:ln>
                      <a:solidFill>
                        <a:srgbClr val="002050"/>
                      </a:solidFill>
                      <a:effectLst/>
                      <a:uLnTx/>
                      <a:uFillTx/>
                      <a:latin typeface="Segoe UI"/>
                      <a:ea typeface="+mn-ea"/>
                      <a:cs typeface="+mn-cs"/>
                    </a:rPr>
                    <a:t>node</a:t>
                  </a:r>
                  <a:endParaRPr kumimoji="0" lang="en-US" sz="1800" b="0" i="0" u="none" strike="noStrike" kern="1200" cap="none" spc="0" normalizeH="0" baseline="0" noProof="0">
                    <a:ln>
                      <a:noFill/>
                    </a:ln>
                    <a:solidFill>
                      <a:srgbClr val="002050"/>
                    </a:solidFill>
                    <a:effectLst/>
                    <a:uLnTx/>
                    <a:uFillTx/>
                    <a:latin typeface="Segoe UI"/>
                    <a:ea typeface="+mn-ea"/>
                    <a:cs typeface="+mn-cs"/>
                  </a:endParaRPr>
                </a:p>
              </p:txBody>
            </p:sp>
            <p:sp>
              <p:nvSpPr>
                <p:cNvPr id="139" name="Rectangle 138">
                  <a:extLst>
                    <a:ext uri="{FF2B5EF4-FFF2-40B4-BE49-F238E27FC236}">
                      <a16:creationId xmlns:a16="http://schemas.microsoft.com/office/drawing/2014/main" id="{AE8FCACF-86A6-406E-9294-48C897BB9758}"/>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135" name="Rectangle: Rounded Corners 134">
                <a:extLst>
                  <a:ext uri="{FF2B5EF4-FFF2-40B4-BE49-F238E27FC236}">
                    <a16:creationId xmlns:a16="http://schemas.microsoft.com/office/drawing/2014/main" id="{0917C401-F8F8-4361-8D09-C6839858E3C8}"/>
                  </a:ext>
                </a:extLst>
              </p:cNvPr>
              <p:cNvSpPr/>
              <p:nvPr/>
            </p:nvSpPr>
            <p:spPr bwMode="auto">
              <a:xfrm>
                <a:off x="7542478" y="1955757"/>
                <a:ext cx="1764970" cy="357012"/>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Kubelet</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36" name="Rectangle: Rounded Corners 135">
                <a:extLst>
                  <a:ext uri="{FF2B5EF4-FFF2-40B4-BE49-F238E27FC236}">
                    <a16:creationId xmlns:a16="http://schemas.microsoft.com/office/drawing/2014/main" id="{FA665957-5B80-4FCF-B892-765776035DB0}"/>
                  </a:ext>
                </a:extLst>
              </p:cNvPr>
              <p:cNvSpPr/>
              <p:nvPr/>
            </p:nvSpPr>
            <p:spPr bwMode="auto">
              <a:xfrm>
                <a:off x="7251623" y="2439504"/>
                <a:ext cx="4395674" cy="1222345"/>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45720" rIns="91440" bIns="146304" numCol="1" spcCol="0" rtlCol="0" fromWordArt="0" anchor="t" anchorCtr="0" forceAA="0" compatLnSpc="1">
                <a:prstTxWarp prst="textNoShape">
                  <a:avLst/>
                </a:prstTxWarp>
                <a:noAutofit/>
              </a:bodyPr>
              <a:lstStyle/>
              <a:p>
                <a:pPr marL="0" marR="0" lvl="0" indent="0" algn="r"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a:ln>
                      <a:noFill/>
                    </a:ln>
                    <a:solidFill>
                      <a:srgbClr val="000000"/>
                    </a:solidFill>
                    <a:effectLst/>
                    <a:uLnTx/>
                    <a:uFillTx/>
                    <a:latin typeface="Segoe UI"/>
                    <a:ea typeface="+mn-ea"/>
                    <a:cs typeface="Segoe UI" pitchFamily="34" charset="0"/>
                  </a:rPr>
                  <a:t>Container Runtime</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37" name="Rectangle: Rounded Corners 136">
                <a:extLst>
                  <a:ext uri="{FF2B5EF4-FFF2-40B4-BE49-F238E27FC236}">
                    <a16:creationId xmlns:a16="http://schemas.microsoft.com/office/drawing/2014/main" id="{788A3F89-7F1A-4086-845D-A59A98572E7B}"/>
                  </a:ext>
                </a:extLst>
              </p:cNvPr>
              <p:cNvSpPr/>
              <p:nvPr/>
            </p:nvSpPr>
            <p:spPr bwMode="auto">
              <a:xfrm>
                <a:off x="9668419" y="1955757"/>
                <a:ext cx="1801129" cy="333167"/>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Kube-</a:t>
                </a: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proxy</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grpSp>
          <p:nvGrpSpPr>
            <p:cNvPr id="125" name="Group 124">
              <a:extLst>
                <a:ext uri="{FF2B5EF4-FFF2-40B4-BE49-F238E27FC236}">
                  <a16:creationId xmlns:a16="http://schemas.microsoft.com/office/drawing/2014/main" id="{FE458DD3-3CCD-4D96-940C-66600DD25887}"/>
                </a:ext>
              </a:extLst>
            </p:cNvPr>
            <p:cNvGrpSpPr/>
            <p:nvPr/>
          </p:nvGrpSpPr>
          <p:grpSpPr>
            <a:xfrm>
              <a:off x="7506317" y="2834326"/>
              <a:ext cx="3963231" cy="635793"/>
              <a:chOff x="4871342" y="5604138"/>
              <a:chExt cx="5628073" cy="1009882"/>
            </a:xfrm>
          </p:grpSpPr>
          <p:sp>
            <p:nvSpPr>
              <p:cNvPr id="126" name="Rectangle: Rounded Corners 125">
                <a:extLst>
                  <a:ext uri="{FF2B5EF4-FFF2-40B4-BE49-F238E27FC236}">
                    <a16:creationId xmlns:a16="http://schemas.microsoft.com/office/drawing/2014/main" id="{6F851BAA-02C1-4DF7-814F-CECF264EE6E4}"/>
                  </a:ext>
                </a:extLst>
              </p:cNvPr>
              <p:cNvSpPr/>
              <p:nvPr/>
            </p:nvSpPr>
            <p:spPr bwMode="auto">
              <a:xfrm>
                <a:off x="7941681" y="5620106"/>
                <a:ext cx="2557734" cy="993914"/>
              </a:xfrm>
              <a:prstGeom prst="round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rot="0" spcFirstLastPara="0" vertOverflow="overflow" horzOverflow="overflow" vert="horz" wrap="square" lIns="91440" tIns="0"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err="1">
                    <a:ln>
                      <a:noFill/>
                    </a:ln>
                    <a:solidFill>
                      <a:srgbClr val="000000"/>
                    </a:solidFill>
                    <a:effectLst/>
                    <a:uLnTx/>
                    <a:uFillTx/>
                    <a:latin typeface="Segoe UI"/>
                    <a:ea typeface="+mn-ea"/>
                    <a:cs typeface="Segoe UI" pitchFamily="34" charset="0"/>
                  </a:rPr>
                  <a:t>Pod</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27" name="Rectangle: Rounded Corners 126">
                <a:extLst>
                  <a:ext uri="{FF2B5EF4-FFF2-40B4-BE49-F238E27FC236}">
                    <a16:creationId xmlns:a16="http://schemas.microsoft.com/office/drawing/2014/main" id="{20DAFA71-1FB0-4478-AB49-29A804A5296C}"/>
                  </a:ext>
                </a:extLst>
              </p:cNvPr>
              <p:cNvSpPr/>
              <p:nvPr/>
            </p:nvSpPr>
            <p:spPr bwMode="auto">
              <a:xfrm>
                <a:off x="8801928" y="5860685"/>
                <a:ext cx="651964" cy="32405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28" name="Rectangle: Rounded Corners 127">
                <a:extLst>
                  <a:ext uri="{FF2B5EF4-FFF2-40B4-BE49-F238E27FC236}">
                    <a16:creationId xmlns:a16="http://schemas.microsoft.com/office/drawing/2014/main" id="{82172558-9323-424D-8453-6BD277527D4D}"/>
                  </a:ext>
                </a:extLst>
              </p:cNvPr>
              <p:cNvSpPr/>
              <p:nvPr/>
            </p:nvSpPr>
            <p:spPr bwMode="auto">
              <a:xfrm>
                <a:off x="8947380" y="6022715"/>
                <a:ext cx="651964" cy="32405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29" name="Rectangle: Rounded Corners 128">
                <a:extLst>
                  <a:ext uri="{FF2B5EF4-FFF2-40B4-BE49-F238E27FC236}">
                    <a16:creationId xmlns:a16="http://schemas.microsoft.com/office/drawing/2014/main" id="{649A288C-E768-422F-97FB-9881782FBB2E}"/>
                  </a:ext>
                </a:extLst>
              </p:cNvPr>
              <p:cNvSpPr/>
              <p:nvPr/>
            </p:nvSpPr>
            <p:spPr bwMode="auto">
              <a:xfrm>
                <a:off x="9109630" y="6169862"/>
                <a:ext cx="651964" cy="32405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30" name="Rectangle: Rounded Corners 129">
                <a:extLst>
                  <a:ext uri="{FF2B5EF4-FFF2-40B4-BE49-F238E27FC236}">
                    <a16:creationId xmlns:a16="http://schemas.microsoft.com/office/drawing/2014/main" id="{092EDD6F-DF53-4C1B-AF3A-5EE6C174A55B}"/>
                  </a:ext>
                </a:extLst>
              </p:cNvPr>
              <p:cNvSpPr/>
              <p:nvPr/>
            </p:nvSpPr>
            <p:spPr bwMode="auto">
              <a:xfrm>
                <a:off x="4871342" y="5604138"/>
                <a:ext cx="2557734" cy="993914"/>
              </a:xfrm>
              <a:prstGeom prst="round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rot="0" spcFirstLastPara="0" vertOverflow="overflow" horzOverflow="overflow" vert="horz" wrap="square" lIns="91440" tIns="0"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err="1">
                    <a:ln>
                      <a:noFill/>
                    </a:ln>
                    <a:solidFill>
                      <a:srgbClr val="000000"/>
                    </a:solidFill>
                    <a:effectLst/>
                    <a:uLnTx/>
                    <a:uFillTx/>
                    <a:latin typeface="Segoe UI"/>
                    <a:ea typeface="+mn-ea"/>
                    <a:cs typeface="Segoe UI" pitchFamily="34" charset="0"/>
                  </a:rPr>
                  <a:t>Pod</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31" name="Rectangle: Rounded Corners 130">
                <a:extLst>
                  <a:ext uri="{FF2B5EF4-FFF2-40B4-BE49-F238E27FC236}">
                    <a16:creationId xmlns:a16="http://schemas.microsoft.com/office/drawing/2014/main" id="{10FB64CC-5E45-4B31-B6DC-8E42F2EDEA03}"/>
                  </a:ext>
                </a:extLst>
              </p:cNvPr>
              <p:cNvSpPr/>
              <p:nvPr/>
            </p:nvSpPr>
            <p:spPr bwMode="auto">
              <a:xfrm>
                <a:off x="5731589" y="5844717"/>
                <a:ext cx="651964" cy="32405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32" name="Rectangle: Rounded Corners 131">
                <a:extLst>
                  <a:ext uri="{FF2B5EF4-FFF2-40B4-BE49-F238E27FC236}">
                    <a16:creationId xmlns:a16="http://schemas.microsoft.com/office/drawing/2014/main" id="{A31F7011-CC8D-4EA5-9A92-A1FD3EE935A7}"/>
                  </a:ext>
                </a:extLst>
              </p:cNvPr>
              <p:cNvSpPr/>
              <p:nvPr/>
            </p:nvSpPr>
            <p:spPr bwMode="auto">
              <a:xfrm>
                <a:off x="5877041" y="6006747"/>
                <a:ext cx="651964" cy="32405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33" name="Rectangle: Rounded Corners 132">
                <a:extLst>
                  <a:ext uri="{FF2B5EF4-FFF2-40B4-BE49-F238E27FC236}">
                    <a16:creationId xmlns:a16="http://schemas.microsoft.com/office/drawing/2014/main" id="{24F4B92A-433A-4A98-88AB-09BB37F22422}"/>
                  </a:ext>
                </a:extLst>
              </p:cNvPr>
              <p:cNvSpPr/>
              <p:nvPr/>
            </p:nvSpPr>
            <p:spPr bwMode="auto">
              <a:xfrm>
                <a:off x="6039291" y="6153894"/>
                <a:ext cx="651964" cy="32405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grpSp>
      <p:sp>
        <p:nvSpPr>
          <p:cNvPr id="3" name="Speech Bubble: Rectangle 2">
            <a:extLst>
              <a:ext uri="{FF2B5EF4-FFF2-40B4-BE49-F238E27FC236}">
                <a16:creationId xmlns:a16="http://schemas.microsoft.com/office/drawing/2014/main" id="{3F58FF80-A33C-46E3-AE0C-7C40E47D93E8}"/>
              </a:ext>
            </a:extLst>
          </p:cNvPr>
          <p:cNvSpPr/>
          <p:nvPr/>
        </p:nvSpPr>
        <p:spPr bwMode="auto">
          <a:xfrm>
            <a:off x="403439" y="1380366"/>
            <a:ext cx="1838849" cy="966869"/>
          </a:xfrm>
          <a:prstGeom prst="wedgeRectCallout">
            <a:avLst>
              <a:gd name="adj1" fmla="val -21222"/>
              <a:gd name="adj2" fmla="val 72105"/>
            </a:avLst>
          </a:prstGeom>
          <a:solidFill>
            <a:srgbClr val="FFFFCC"/>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51028"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505050"/>
                </a:solidFill>
                <a:effectLst/>
                <a:uLnTx/>
                <a:uFillTx/>
                <a:latin typeface="Segoe UI"/>
                <a:ea typeface="Segoe UI" pitchFamily="34" charset="0"/>
                <a:cs typeface="Segoe UI" pitchFamily="34" charset="0"/>
              </a:rPr>
              <a:t>Control Plane manages the  entire cluster</a:t>
            </a:r>
          </a:p>
        </p:txBody>
      </p:sp>
      <p:sp>
        <p:nvSpPr>
          <p:cNvPr id="52" name="Speech Bubble: Rectangle 51">
            <a:extLst>
              <a:ext uri="{FF2B5EF4-FFF2-40B4-BE49-F238E27FC236}">
                <a16:creationId xmlns:a16="http://schemas.microsoft.com/office/drawing/2014/main" id="{2203BB12-F2ED-4F40-AB6F-CA7F1A4309EA}"/>
              </a:ext>
            </a:extLst>
          </p:cNvPr>
          <p:cNvSpPr/>
          <p:nvPr/>
        </p:nvSpPr>
        <p:spPr bwMode="auto">
          <a:xfrm>
            <a:off x="8813329" y="3329575"/>
            <a:ext cx="2246416" cy="966869"/>
          </a:xfrm>
          <a:prstGeom prst="wedgeRectCallout">
            <a:avLst>
              <a:gd name="adj1" fmla="val -37641"/>
              <a:gd name="adj2" fmla="val 71213"/>
            </a:avLst>
          </a:prstGeom>
          <a:solidFill>
            <a:srgbClr val="FFFFCC"/>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51028"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505050"/>
                </a:solidFill>
                <a:effectLst/>
                <a:uLnTx/>
                <a:uFillTx/>
                <a:latin typeface="Segoe UI"/>
                <a:ea typeface="Segoe UI" pitchFamily="34" charset="0"/>
                <a:cs typeface="Segoe UI" pitchFamily="34" charset="0"/>
              </a:rPr>
              <a:t>Worker nodes host containerized workloads</a:t>
            </a:r>
          </a:p>
        </p:txBody>
      </p:sp>
      <p:sp>
        <p:nvSpPr>
          <p:cNvPr id="54" name="Speech Bubble: Rectangle 53">
            <a:extLst>
              <a:ext uri="{FF2B5EF4-FFF2-40B4-BE49-F238E27FC236}">
                <a16:creationId xmlns:a16="http://schemas.microsoft.com/office/drawing/2014/main" id="{E59CD569-EC43-4E2E-B36C-C08B420B639D}"/>
              </a:ext>
            </a:extLst>
          </p:cNvPr>
          <p:cNvSpPr/>
          <p:nvPr/>
        </p:nvSpPr>
        <p:spPr bwMode="auto">
          <a:xfrm>
            <a:off x="8832049" y="4709874"/>
            <a:ext cx="2756622" cy="966869"/>
          </a:xfrm>
          <a:prstGeom prst="wedgeRectCallout">
            <a:avLst>
              <a:gd name="adj1" fmla="val -37641"/>
              <a:gd name="adj2" fmla="val 71213"/>
            </a:avLst>
          </a:prstGeom>
          <a:solidFill>
            <a:srgbClr val="FFFFCC"/>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51028"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505050"/>
                </a:solidFill>
                <a:effectLst/>
                <a:uLnTx/>
                <a:uFillTx/>
                <a:latin typeface="Segoe UI"/>
                <a:ea typeface="Segoe UI" pitchFamily="34" charset="0"/>
                <a:cs typeface="Segoe UI" pitchFamily="34" charset="0"/>
              </a:rPr>
              <a:t>Pods are collections of containers deployed as a single unit</a:t>
            </a:r>
          </a:p>
        </p:txBody>
      </p:sp>
      <p:sp>
        <p:nvSpPr>
          <p:cNvPr id="55" name="Speech Bubble: Rectangle 54">
            <a:extLst>
              <a:ext uri="{FF2B5EF4-FFF2-40B4-BE49-F238E27FC236}">
                <a16:creationId xmlns:a16="http://schemas.microsoft.com/office/drawing/2014/main" id="{C7813D7D-92F1-45D4-B5CC-248A2FAED86A}"/>
              </a:ext>
            </a:extLst>
          </p:cNvPr>
          <p:cNvSpPr/>
          <p:nvPr/>
        </p:nvSpPr>
        <p:spPr bwMode="auto">
          <a:xfrm>
            <a:off x="9588499" y="731405"/>
            <a:ext cx="2410764" cy="1028449"/>
          </a:xfrm>
          <a:prstGeom prst="wedgeRectCallout">
            <a:avLst>
              <a:gd name="adj1" fmla="val -32631"/>
              <a:gd name="adj2" fmla="val 85472"/>
            </a:avLst>
          </a:prstGeom>
          <a:solidFill>
            <a:srgbClr val="FFFFCC"/>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51028"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505050"/>
                </a:solidFill>
                <a:effectLst/>
                <a:uLnTx/>
                <a:uFillTx/>
                <a:latin typeface="Segoe UI"/>
                <a:ea typeface="+mn-ea"/>
                <a:cs typeface="Segoe UI" pitchFamily="34" charset="0"/>
              </a:rPr>
              <a:t>Proxies route traffic across nodes and Pods</a:t>
            </a:r>
          </a:p>
        </p:txBody>
      </p:sp>
      <p:sp>
        <p:nvSpPr>
          <p:cNvPr id="56" name="Speech Bubble: Rectangle 55">
            <a:extLst>
              <a:ext uri="{FF2B5EF4-FFF2-40B4-BE49-F238E27FC236}">
                <a16:creationId xmlns:a16="http://schemas.microsoft.com/office/drawing/2014/main" id="{7E921B61-FCCE-413D-90BA-7A600420F90C}"/>
              </a:ext>
            </a:extLst>
          </p:cNvPr>
          <p:cNvSpPr/>
          <p:nvPr/>
        </p:nvSpPr>
        <p:spPr bwMode="auto">
          <a:xfrm>
            <a:off x="6158857" y="2909534"/>
            <a:ext cx="1987677" cy="1028449"/>
          </a:xfrm>
          <a:prstGeom prst="wedgeRectCallout">
            <a:avLst>
              <a:gd name="adj1" fmla="val 33210"/>
              <a:gd name="adj2" fmla="val -84800"/>
            </a:avLst>
          </a:prstGeom>
          <a:solidFill>
            <a:srgbClr val="FFFFCC"/>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51028"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err="1">
                <a:ln>
                  <a:noFill/>
                </a:ln>
                <a:solidFill>
                  <a:srgbClr val="505050"/>
                </a:solidFill>
                <a:effectLst/>
                <a:uLnTx/>
                <a:uFillTx/>
                <a:latin typeface="Segoe UI"/>
                <a:ea typeface="+mn-ea"/>
                <a:cs typeface="Segoe UI" pitchFamily="34" charset="0"/>
              </a:rPr>
              <a:t>Kublets</a:t>
            </a:r>
            <a:r>
              <a:rPr kumimoji="0" lang="en-US" sz="1600" b="0" i="0" u="none" strike="noStrike" kern="1200" cap="none" spc="0" normalizeH="0" baseline="0" noProof="0" dirty="0">
                <a:ln>
                  <a:noFill/>
                </a:ln>
                <a:solidFill>
                  <a:srgbClr val="505050"/>
                </a:solidFill>
                <a:effectLst/>
                <a:uLnTx/>
                <a:uFillTx/>
                <a:latin typeface="Segoe UI"/>
                <a:ea typeface="+mn-ea"/>
                <a:cs typeface="Segoe UI" pitchFamily="34" charset="0"/>
              </a:rPr>
              <a:t> monitor the Node and Pods</a:t>
            </a:r>
          </a:p>
        </p:txBody>
      </p:sp>
      <p:sp>
        <p:nvSpPr>
          <p:cNvPr id="58" name="Speech Bubble: Rectangle 57">
            <a:extLst>
              <a:ext uri="{FF2B5EF4-FFF2-40B4-BE49-F238E27FC236}">
                <a16:creationId xmlns:a16="http://schemas.microsoft.com/office/drawing/2014/main" id="{DED42878-AAAA-4EF4-ACFB-9ED89A6C1AE9}"/>
              </a:ext>
            </a:extLst>
          </p:cNvPr>
          <p:cNvSpPr/>
          <p:nvPr/>
        </p:nvSpPr>
        <p:spPr bwMode="auto">
          <a:xfrm>
            <a:off x="4247940" y="1171844"/>
            <a:ext cx="2113299" cy="966869"/>
          </a:xfrm>
          <a:prstGeom prst="wedgeRectCallout">
            <a:avLst>
              <a:gd name="adj1" fmla="val -68134"/>
              <a:gd name="adj2" fmla="val -9424"/>
            </a:avLst>
          </a:prstGeom>
          <a:solidFill>
            <a:srgbClr val="FFFFCC"/>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51028"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505050"/>
                </a:solidFill>
                <a:effectLst/>
                <a:uLnTx/>
                <a:uFillTx/>
                <a:latin typeface="Segoe UI"/>
                <a:ea typeface="Segoe UI" pitchFamily="34" charset="0"/>
                <a:cs typeface="Segoe UI" pitchFamily="34" charset="0"/>
              </a:rPr>
              <a:t>Command line utility to manage Kubernetes</a:t>
            </a:r>
          </a:p>
        </p:txBody>
      </p:sp>
      <p:sp>
        <p:nvSpPr>
          <p:cNvPr id="59" name="Speech Bubble: Rectangle 58">
            <a:extLst>
              <a:ext uri="{FF2B5EF4-FFF2-40B4-BE49-F238E27FC236}">
                <a16:creationId xmlns:a16="http://schemas.microsoft.com/office/drawing/2014/main" id="{825F8EB5-26F4-4580-9515-E242AF60F0B4}"/>
              </a:ext>
            </a:extLst>
          </p:cNvPr>
          <p:cNvSpPr/>
          <p:nvPr/>
        </p:nvSpPr>
        <p:spPr bwMode="auto">
          <a:xfrm>
            <a:off x="4237186" y="3125089"/>
            <a:ext cx="2113299" cy="966869"/>
          </a:xfrm>
          <a:prstGeom prst="wedgeRectCallout">
            <a:avLst>
              <a:gd name="adj1" fmla="val -68134"/>
              <a:gd name="adj2" fmla="val -9424"/>
            </a:avLst>
          </a:prstGeom>
          <a:solidFill>
            <a:srgbClr val="FFFFCC"/>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51028"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505050"/>
                </a:solidFill>
                <a:effectLst/>
                <a:uLnTx/>
                <a:uFillTx/>
                <a:latin typeface="Segoe UI"/>
                <a:ea typeface="Segoe UI" pitchFamily="34" charset="0"/>
                <a:cs typeface="Segoe UI" pitchFamily="34" charset="0"/>
              </a:rPr>
              <a:t>Entry point for REST commands to the Control Plane</a:t>
            </a:r>
          </a:p>
        </p:txBody>
      </p:sp>
      <p:sp>
        <p:nvSpPr>
          <p:cNvPr id="60" name="Speech Bubble: Rectangle 59">
            <a:extLst>
              <a:ext uri="{FF2B5EF4-FFF2-40B4-BE49-F238E27FC236}">
                <a16:creationId xmlns:a16="http://schemas.microsoft.com/office/drawing/2014/main" id="{1C5BB7D0-9710-4D80-A163-D27CC22BF1E0}"/>
              </a:ext>
            </a:extLst>
          </p:cNvPr>
          <p:cNvSpPr/>
          <p:nvPr/>
        </p:nvSpPr>
        <p:spPr bwMode="auto">
          <a:xfrm>
            <a:off x="730141" y="5171012"/>
            <a:ext cx="2113299" cy="966869"/>
          </a:xfrm>
          <a:prstGeom prst="wedgeRectCallout">
            <a:avLst>
              <a:gd name="adj1" fmla="val -33519"/>
              <a:gd name="adj2" fmla="val -83778"/>
            </a:avLst>
          </a:prstGeom>
          <a:solidFill>
            <a:srgbClr val="FFFFCC"/>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51028"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505050"/>
                </a:solidFill>
                <a:effectLst/>
                <a:uLnTx/>
                <a:uFillTx/>
                <a:latin typeface="Segoe UI"/>
                <a:ea typeface="Segoe UI" pitchFamily="34" charset="0"/>
                <a:cs typeface="Segoe UI" pitchFamily="34" charset="0"/>
              </a:rPr>
              <a:t>Handles routine tasks in the cluster</a:t>
            </a:r>
          </a:p>
        </p:txBody>
      </p:sp>
      <p:sp>
        <p:nvSpPr>
          <p:cNvPr id="61" name="Speech Bubble: Rectangle 60">
            <a:extLst>
              <a:ext uri="{FF2B5EF4-FFF2-40B4-BE49-F238E27FC236}">
                <a16:creationId xmlns:a16="http://schemas.microsoft.com/office/drawing/2014/main" id="{88E8D433-E647-4D9D-B408-C0AD322ADDDE}"/>
              </a:ext>
            </a:extLst>
          </p:cNvPr>
          <p:cNvSpPr/>
          <p:nvPr/>
        </p:nvSpPr>
        <p:spPr bwMode="auto">
          <a:xfrm>
            <a:off x="4973333" y="4845739"/>
            <a:ext cx="2113299" cy="966869"/>
          </a:xfrm>
          <a:prstGeom prst="wedgeRectCallout">
            <a:avLst>
              <a:gd name="adj1" fmla="val -33519"/>
              <a:gd name="adj2" fmla="val -83778"/>
            </a:avLst>
          </a:prstGeom>
          <a:solidFill>
            <a:srgbClr val="FFFFCC"/>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51028"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505050"/>
                </a:solidFill>
                <a:effectLst/>
                <a:uLnTx/>
                <a:uFillTx/>
                <a:latin typeface="Segoe UI"/>
                <a:ea typeface="Segoe UI" pitchFamily="34" charset="0"/>
                <a:cs typeface="Segoe UI" pitchFamily="34" charset="0"/>
              </a:rPr>
              <a:t>Deploys containers across the cluster based upon rules</a:t>
            </a:r>
          </a:p>
        </p:txBody>
      </p:sp>
      <p:sp>
        <p:nvSpPr>
          <p:cNvPr id="62" name="Speech Bubble: Rectangle 61">
            <a:extLst>
              <a:ext uri="{FF2B5EF4-FFF2-40B4-BE49-F238E27FC236}">
                <a16:creationId xmlns:a16="http://schemas.microsoft.com/office/drawing/2014/main" id="{8BB87FBB-F1C6-4764-931E-DCAFE5609EB2}"/>
              </a:ext>
            </a:extLst>
          </p:cNvPr>
          <p:cNvSpPr/>
          <p:nvPr/>
        </p:nvSpPr>
        <p:spPr bwMode="auto">
          <a:xfrm>
            <a:off x="2434449" y="5896169"/>
            <a:ext cx="2229844" cy="966869"/>
          </a:xfrm>
          <a:prstGeom prst="wedgeRectCallout">
            <a:avLst>
              <a:gd name="adj1" fmla="val 37502"/>
              <a:gd name="adj2" fmla="val -81169"/>
            </a:avLst>
          </a:prstGeom>
          <a:solidFill>
            <a:srgbClr val="FFFFCC"/>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51028"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505050"/>
                </a:solidFill>
                <a:effectLst/>
                <a:uLnTx/>
                <a:uFillTx/>
                <a:latin typeface="Segoe UI"/>
                <a:ea typeface="Segoe UI" pitchFamily="34" charset="0"/>
                <a:cs typeface="Segoe UI" pitchFamily="34" charset="0"/>
              </a:rPr>
              <a:t>Key-value data store that maintains cluster state</a:t>
            </a:r>
          </a:p>
        </p:txBody>
      </p:sp>
    </p:spTree>
    <p:extLst>
      <p:ext uri="{BB962C8B-B14F-4D97-AF65-F5344CB8AC3E}">
        <p14:creationId xmlns:p14="http://schemas.microsoft.com/office/powerpoint/2010/main" val="56294290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9"/>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60"/>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61"/>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6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2" grpId="0" animBg="1"/>
      <p:bldP spid="54" grpId="0" animBg="1"/>
      <p:bldP spid="55" grpId="0" animBg="1"/>
      <p:bldP spid="56" grpId="0" animBg="1"/>
      <p:bldP spid="58" grpId="0" animBg="1"/>
      <p:bldP spid="59" grpId="0" animBg="1"/>
      <p:bldP spid="60" grpId="0" animBg="1"/>
      <p:bldP spid="61" grpId="0" animBg="1"/>
      <p:bldP spid="62"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CB095-6616-419A-82A6-55B75A7C1232}"/>
              </a:ext>
            </a:extLst>
          </p:cNvPr>
          <p:cNvSpPr>
            <a:spLocks noGrp="1"/>
          </p:cNvSpPr>
          <p:nvPr>
            <p:ph type="title"/>
          </p:nvPr>
        </p:nvSpPr>
        <p:spPr>
          <a:xfrm>
            <a:off x="272272" y="245743"/>
            <a:ext cx="11887200" cy="914400"/>
          </a:xfrm>
        </p:spPr>
        <p:txBody>
          <a:bodyPr/>
          <a:lstStyle/>
          <a:p>
            <a:r>
              <a:rPr lang="en-US" sz="4000" dirty="0">
                <a:solidFill>
                  <a:schemeClr val="accent3"/>
                </a:solidFill>
              </a:rPr>
              <a:t>What are Pods?</a:t>
            </a:r>
          </a:p>
        </p:txBody>
      </p:sp>
      <p:sp>
        <p:nvSpPr>
          <p:cNvPr id="4" name="Text Placeholder 3">
            <a:extLst>
              <a:ext uri="{FF2B5EF4-FFF2-40B4-BE49-F238E27FC236}">
                <a16:creationId xmlns:a16="http://schemas.microsoft.com/office/drawing/2014/main" id="{ED073236-61CF-4077-92F5-73974994C881}"/>
              </a:ext>
            </a:extLst>
          </p:cNvPr>
          <p:cNvSpPr>
            <a:spLocks noGrp="1"/>
          </p:cNvSpPr>
          <p:nvPr>
            <p:ph type="body" sz="quarter" idx="11"/>
          </p:nvPr>
        </p:nvSpPr>
        <p:spPr>
          <a:xfrm>
            <a:off x="272272" y="1211263"/>
            <a:ext cx="11836384" cy="5201424"/>
          </a:xfrm>
        </p:spPr>
        <p:txBody>
          <a:bodyPr/>
          <a:lstStyle/>
          <a:p>
            <a:r>
              <a:rPr lang="en-US" sz="2800" dirty="0"/>
              <a:t>Pods are the smallest building block in Kubernetes…</a:t>
            </a:r>
          </a:p>
          <a:p>
            <a:pPr lvl="1">
              <a:spcBef>
                <a:spcPts val="1200"/>
              </a:spcBef>
            </a:pPr>
            <a:r>
              <a:rPr lang="en-US" dirty="0"/>
              <a:t>A collection of co-located containers and volumes</a:t>
            </a:r>
          </a:p>
          <a:p>
            <a:pPr lvl="1"/>
            <a:r>
              <a:rPr lang="en-US" dirty="0"/>
              <a:t>Running in the same execution environment</a:t>
            </a:r>
          </a:p>
          <a:p>
            <a:pPr lvl="1"/>
            <a:r>
              <a:rPr lang="en-US" dirty="0"/>
              <a:t>Managed as a single atomic unit</a:t>
            </a:r>
          </a:p>
          <a:p>
            <a:pPr>
              <a:spcBef>
                <a:spcPts val="1200"/>
              </a:spcBef>
            </a:pPr>
            <a:r>
              <a:rPr lang="en-US" sz="2800" dirty="0"/>
              <a:t>You never directly run a container, instead you run a Pod</a:t>
            </a:r>
          </a:p>
          <a:p>
            <a:pPr>
              <a:spcBef>
                <a:spcPts val="1200"/>
              </a:spcBef>
            </a:pPr>
            <a:r>
              <a:rPr lang="en-US" sz="2800" dirty="0"/>
              <a:t>Apps running in a Pod share the same IP, port and communicate using native </a:t>
            </a:r>
            <a:r>
              <a:rPr lang="en-US" sz="2800" dirty="0" err="1"/>
              <a:t>interprocess</a:t>
            </a:r>
            <a:r>
              <a:rPr lang="en-US" sz="2800" dirty="0"/>
              <a:t> communication channels</a:t>
            </a:r>
          </a:p>
          <a:p>
            <a:pPr>
              <a:spcBef>
                <a:spcPts val="1200"/>
              </a:spcBef>
            </a:pPr>
            <a:r>
              <a:rPr lang="en-US" sz="2800" dirty="0"/>
              <a:t>Apps in different Pods are isolated from each other; they have different IP addresses, different hostnames, etc.</a:t>
            </a:r>
          </a:p>
          <a:p>
            <a:pPr>
              <a:spcBef>
                <a:spcPts val="1200"/>
              </a:spcBef>
            </a:pPr>
            <a:r>
              <a:rPr lang="en-US" sz="2800" dirty="0"/>
              <a:t>Pods are immutable - if a change is made to a pod definition, a new pod is created, and the old pod is deleted</a:t>
            </a:r>
          </a:p>
        </p:txBody>
      </p:sp>
      <p:sp>
        <p:nvSpPr>
          <p:cNvPr id="29" name="Oval 28">
            <a:extLst>
              <a:ext uri="{FF2B5EF4-FFF2-40B4-BE49-F238E27FC236}">
                <a16:creationId xmlns:a16="http://schemas.microsoft.com/office/drawing/2014/main" id="{4D2B30FC-909F-47EB-B7DC-1F37B5714DAD}"/>
              </a:ext>
            </a:extLst>
          </p:cNvPr>
          <p:cNvSpPr/>
          <p:nvPr/>
        </p:nvSpPr>
        <p:spPr bwMode="auto">
          <a:xfrm>
            <a:off x="9858374" y="128589"/>
            <a:ext cx="2467702" cy="2614612"/>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0" name="Oval 29">
            <a:extLst>
              <a:ext uri="{FF2B5EF4-FFF2-40B4-BE49-F238E27FC236}">
                <a16:creationId xmlns:a16="http://schemas.microsoft.com/office/drawing/2014/main" id="{16CFAC66-DBBC-43D2-942E-5860744AB2B5}"/>
              </a:ext>
            </a:extLst>
          </p:cNvPr>
          <p:cNvSpPr/>
          <p:nvPr/>
        </p:nvSpPr>
        <p:spPr bwMode="auto">
          <a:xfrm>
            <a:off x="10037423" y="691883"/>
            <a:ext cx="2071233" cy="1956148"/>
          </a:xfrm>
          <a:prstGeom prst="ellipse">
            <a:avLst/>
          </a:prstGeom>
          <a:solidFill>
            <a:srgbClr val="FFFFC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1" name="TextBox 30">
            <a:extLst>
              <a:ext uri="{FF2B5EF4-FFF2-40B4-BE49-F238E27FC236}">
                <a16:creationId xmlns:a16="http://schemas.microsoft.com/office/drawing/2014/main" id="{1AB1E2F3-120B-4D10-B31D-015E44EC161B}"/>
              </a:ext>
            </a:extLst>
          </p:cNvPr>
          <p:cNvSpPr txBox="1"/>
          <p:nvPr/>
        </p:nvSpPr>
        <p:spPr>
          <a:xfrm>
            <a:off x="9808367" y="229015"/>
            <a:ext cx="2535951" cy="544765"/>
          </a:xfrm>
          <a:prstGeom prst="rect">
            <a:avLst/>
          </a:prstGeom>
          <a:noFill/>
        </p:spPr>
        <p:txBody>
          <a:bodyPr wrap="square" lIns="182880" tIns="146304" rIns="182880" bIns="146304" rtlCol="0">
            <a:spAutoFit/>
          </a:bodyPr>
          <a:lstStyle/>
          <a:p>
            <a:pPr marL="0" marR="0" lvl="0" indent="0" algn="ctr" defTabSz="932742" rtl="0" eaLnBrk="1" fontAlgn="auto" latinLnBrk="0" hangingPunct="1">
              <a:lnSpc>
                <a:spcPct val="90000"/>
              </a:lnSpc>
              <a:spcBef>
                <a:spcPts val="0"/>
              </a:spcBef>
              <a:spcAft>
                <a:spcPts val="600"/>
              </a:spcAft>
              <a:buClrTx/>
              <a:buSzTx/>
              <a:buFontTx/>
              <a:buNone/>
              <a:tabLst/>
              <a:defRPr/>
            </a:pPr>
            <a:r>
              <a:rPr kumimoji="0" lang="en-US" sz="1600" b="0" i="0" u="none" strike="noStrike" kern="1200" cap="none" spc="0" normalizeH="0" baseline="0" noProof="0" dirty="0">
                <a:ln>
                  <a:noFill/>
                </a:ln>
                <a:solidFill>
                  <a:srgbClr val="FFFFFF"/>
                </a:solidFill>
                <a:effectLst/>
                <a:uLnTx/>
                <a:uFillTx/>
                <a:latin typeface="Segoe UI"/>
                <a:ea typeface="+mn-ea"/>
                <a:cs typeface="+mn-cs"/>
              </a:rPr>
              <a:t>Deploymen</a:t>
            </a:r>
            <a:r>
              <a:rPr kumimoji="0" lang="en-US" sz="1800" b="0" i="0" u="none" strike="noStrike" kern="1200" cap="none" spc="0" normalizeH="0" baseline="0" noProof="0" dirty="0">
                <a:ln>
                  <a:noFill/>
                </a:ln>
                <a:solidFill>
                  <a:srgbClr val="FFFFFF"/>
                </a:solidFill>
                <a:effectLst/>
                <a:uLnTx/>
                <a:uFillTx/>
                <a:latin typeface="Segoe UI"/>
                <a:ea typeface="+mn-ea"/>
                <a:cs typeface="+mn-cs"/>
              </a:rPr>
              <a:t>t</a:t>
            </a:r>
          </a:p>
        </p:txBody>
      </p:sp>
      <p:sp>
        <p:nvSpPr>
          <p:cNvPr id="32" name="TextBox 31">
            <a:extLst>
              <a:ext uri="{FF2B5EF4-FFF2-40B4-BE49-F238E27FC236}">
                <a16:creationId xmlns:a16="http://schemas.microsoft.com/office/drawing/2014/main" id="{4AA9CC63-214B-4D96-AED6-B739EC222FC9}"/>
              </a:ext>
            </a:extLst>
          </p:cNvPr>
          <p:cNvSpPr txBox="1"/>
          <p:nvPr/>
        </p:nvSpPr>
        <p:spPr>
          <a:xfrm>
            <a:off x="9808367" y="706171"/>
            <a:ext cx="2517709" cy="517065"/>
          </a:xfrm>
          <a:prstGeom prst="rect">
            <a:avLst/>
          </a:prstGeom>
          <a:noFill/>
        </p:spPr>
        <p:txBody>
          <a:bodyPr wrap="square" lIns="182880" tIns="146304" rIns="182880" bIns="146304" rtlCol="0">
            <a:spAutoFit/>
          </a:bodyPr>
          <a:lstStyle/>
          <a:p>
            <a:pPr marL="0" marR="0" lvl="0" indent="0" algn="ctr" defTabSz="932742" rtl="0" eaLnBrk="1" fontAlgn="auto" latinLnBrk="0" hangingPunct="1">
              <a:lnSpc>
                <a:spcPct val="90000"/>
              </a:lnSpc>
              <a:spcBef>
                <a:spcPts val="0"/>
              </a:spcBef>
              <a:spcAft>
                <a:spcPts val="60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Segoe UI"/>
                <a:ea typeface="+mn-ea"/>
                <a:cs typeface="+mn-cs"/>
              </a:rPr>
              <a:t>Replica Set</a:t>
            </a:r>
          </a:p>
        </p:txBody>
      </p:sp>
      <p:sp>
        <p:nvSpPr>
          <p:cNvPr id="33" name="Oval 32">
            <a:extLst>
              <a:ext uri="{FF2B5EF4-FFF2-40B4-BE49-F238E27FC236}">
                <a16:creationId xmlns:a16="http://schemas.microsoft.com/office/drawing/2014/main" id="{9AC493D7-6A85-45A8-A094-0193A467DE32}"/>
              </a:ext>
            </a:extLst>
          </p:cNvPr>
          <p:cNvSpPr/>
          <p:nvPr/>
        </p:nvSpPr>
        <p:spPr bwMode="auto">
          <a:xfrm>
            <a:off x="10200828" y="1134980"/>
            <a:ext cx="1707804" cy="1306318"/>
          </a:xfrm>
          <a:prstGeom prst="ellipse">
            <a:avLst/>
          </a:prstGeom>
          <a:solidFill>
            <a:schemeClr val="bg2">
              <a:lumMod val="40000"/>
              <a:lumOff val="6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4" name="TextBox 33">
            <a:extLst>
              <a:ext uri="{FF2B5EF4-FFF2-40B4-BE49-F238E27FC236}">
                <a16:creationId xmlns:a16="http://schemas.microsoft.com/office/drawing/2014/main" id="{C2E13116-0AF0-4E01-8748-1C41501136BC}"/>
              </a:ext>
            </a:extLst>
          </p:cNvPr>
          <p:cNvSpPr txBox="1"/>
          <p:nvPr/>
        </p:nvSpPr>
        <p:spPr>
          <a:xfrm>
            <a:off x="9711543" y="1163556"/>
            <a:ext cx="2614534" cy="517065"/>
          </a:xfrm>
          <a:prstGeom prst="rect">
            <a:avLst/>
          </a:prstGeom>
          <a:noFill/>
        </p:spPr>
        <p:txBody>
          <a:bodyPr wrap="square" lIns="182880" tIns="146304" rIns="182880" bIns="146304" rtlCol="0">
            <a:spAutoFit/>
          </a:bodyPr>
          <a:lstStyle/>
          <a:p>
            <a:pPr marL="0" marR="0" lvl="0" indent="0" algn="ctr" defTabSz="932742" rtl="0" eaLnBrk="1" fontAlgn="auto" latinLnBrk="0" hangingPunct="1">
              <a:lnSpc>
                <a:spcPct val="90000"/>
              </a:lnSpc>
              <a:spcBef>
                <a:spcPts val="0"/>
              </a:spcBef>
              <a:spcAft>
                <a:spcPts val="60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Segoe UI"/>
                <a:ea typeface="+mn-ea"/>
                <a:cs typeface="+mn-cs"/>
              </a:rPr>
              <a:t>POD</a:t>
            </a:r>
          </a:p>
        </p:txBody>
      </p:sp>
      <p:sp>
        <p:nvSpPr>
          <p:cNvPr id="35" name="Oval 34">
            <a:extLst>
              <a:ext uri="{FF2B5EF4-FFF2-40B4-BE49-F238E27FC236}">
                <a16:creationId xmlns:a16="http://schemas.microsoft.com/office/drawing/2014/main" id="{EE92563C-9536-45F7-A238-10AD68600A25}"/>
              </a:ext>
            </a:extLst>
          </p:cNvPr>
          <p:cNvSpPr/>
          <p:nvPr/>
        </p:nvSpPr>
        <p:spPr bwMode="auto">
          <a:xfrm>
            <a:off x="10368734" y="1594116"/>
            <a:ext cx="1397022" cy="586980"/>
          </a:xfrm>
          <a:prstGeom prst="ellipse">
            <a:avLst/>
          </a:prstGeom>
          <a:solidFill>
            <a:schemeClr val="accent6">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6" name="TextBox 35">
            <a:extLst>
              <a:ext uri="{FF2B5EF4-FFF2-40B4-BE49-F238E27FC236}">
                <a16:creationId xmlns:a16="http://schemas.microsoft.com/office/drawing/2014/main" id="{0520DA5F-59F9-4F0C-B7F9-00E5D623AC12}"/>
              </a:ext>
            </a:extLst>
          </p:cNvPr>
          <p:cNvSpPr txBox="1"/>
          <p:nvPr/>
        </p:nvSpPr>
        <p:spPr>
          <a:xfrm>
            <a:off x="9808368" y="1614096"/>
            <a:ext cx="2517708" cy="517065"/>
          </a:xfrm>
          <a:prstGeom prst="rect">
            <a:avLst/>
          </a:prstGeom>
          <a:noFill/>
        </p:spPr>
        <p:txBody>
          <a:bodyPr wrap="square" lIns="182880" tIns="146304" rIns="182880" bIns="146304" rtlCol="0">
            <a:spAutoFit/>
          </a:bodyPr>
          <a:lstStyle/>
          <a:p>
            <a:pPr marL="0" marR="0" lvl="0" indent="0" algn="ctr" defTabSz="932742" rtl="0" eaLnBrk="1" fontAlgn="auto" latinLnBrk="0" hangingPunct="1">
              <a:lnSpc>
                <a:spcPct val="90000"/>
              </a:lnSpc>
              <a:spcBef>
                <a:spcPts val="0"/>
              </a:spcBef>
              <a:spcAft>
                <a:spcPts val="60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Segoe UI"/>
                <a:ea typeface="+mn-ea"/>
                <a:cs typeface="+mn-cs"/>
              </a:rPr>
              <a:t>Container</a:t>
            </a:r>
          </a:p>
        </p:txBody>
      </p:sp>
    </p:spTree>
    <p:extLst>
      <p:ext uri="{BB962C8B-B14F-4D97-AF65-F5344CB8AC3E}">
        <p14:creationId xmlns:p14="http://schemas.microsoft.com/office/powerpoint/2010/main" val="1312842556"/>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CB095-6616-419A-82A6-55B75A7C1232}"/>
              </a:ext>
            </a:extLst>
          </p:cNvPr>
          <p:cNvSpPr>
            <a:spLocks noGrp="1"/>
          </p:cNvSpPr>
          <p:nvPr>
            <p:ph type="title"/>
          </p:nvPr>
        </p:nvSpPr>
        <p:spPr/>
        <p:txBody>
          <a:bodyPr/>
          <a:lstStyle/>
          <a:p>
            <a:r>
              <a:rPr lang="en-US" sz="4000" dirty="0">
                <a:solidFill>
                  <a:schemeClr val="accent3"/>
                </a:solidFill>
              </a:rPr>
              <a:t>Declarative Configuration</a:t>
            </a:r>
          </a:p>
        </p:txBody>
      </p:sp>
      <p:sp>
        <p:nvSpPr>
          <p:cNvPr id="4" name="Text Placeholder 3">
            <a:extLst>
              <a:ext uri="{FF2B5EF4-FFF2-40B4-BE49-F238E27FC236}">
                <a16:creationId xmlns:a16="http://schemas.microsoft.com/office/drawing/2014/main" id="{ED073236-61CF-4077-92F5-73974994C881}"/>
              </a:ext>
            </a:extLst>
          </p:cNvPr>
          <p:cNvSpPr>
            <a:spLocks noGrp="1"/>
          </p:cNvSpPr>
          <p:nvPr>
            <p:ph type="body" sz="quarter" idx="11"/>
          </p:nvPr>
        </p:nvSpPr>
        <p:spPr>
          <a:xfrm>
            <a:off x="272272" y="1211263"/>
            <a:ext cx="12256278" cy="3834896"/>
          </a:xfrm>
        </p:spPr>
        <p:txBody>
          <a:bodyPr/>
          <a:lstStyle/>
          <a:p>
            <a:r>
              <a:rPr lang="en-US" sz="2800" dirty="0"/>
              <a:t>Pods are defined in a Pod manifest: A readable, declarative text-file</a:t>
            </a:r>
          </a:p>
          <a:p>
            <a:pPr>
              <a:spcBef>
                <a:spcPts val="1200"/>
              </a:spcBef>
            </a:pPr>
            <a:r>
              <a:rPr lang="en-US" sz="2800" dirty="0"/>
              <a:t>Kubernetes itself thrives on </a:t>
            </a:r>
            <a:r>
              <a:rPr lang="en-US" sz="2800" b="1" dirty="0">
                <a:solidFill>
                  <a:schemeClr val="accent3"/>
                </a:solidFill>
              </a:rPr>
              <a:t>declarative configuration…</a:t>
            </a:r>
          </a:p>
          <a:p>
            <a:pPr lvl="1">
              <a:spcBef>
                <a:spcPts val="1200"/>
              </a:spcBef>
            </a:pPr>
            <a:r>
              <a:rPr lang="en-US" dirty="0"/>
              <a:t>Capture the desired state of a Kubernetes object in a configuration</a:t>
            </a:r>
          </a:p>
          <a:p>
            <a:pPr lvl="1">
              <a:spcBef>
                <a:spcPts val="1200"/>
              </a:spcBef>
            </a:pPr>
            <a:r>
              <a:rPr lang="en-US" dirty="0"/>
              <a:t>Submit that configuration to a service that takes actions to ensure the desired state becomes the actual state</a:t>
            </a:r>
          </a:p>
          <a:p>
            <a:pPr lvl="1">
              <a:spcBef>
                <a:spcPts val="1200"/>
              </a:spcBef>
            </a:pPr>
            <a:r>
              <a:rPr lang="en-US" dirty="0"/>
              <a:t>Provides for a more manageable, dynamic and reliable system</a:t>
            </a:r>
          </a:p>
          <a:p>
            <a:pPr>
              <a:spcBef>
                <a:spcPts val="1200"/>
              </a:spcBef>
            </a:pPr>
            <a:r>
              <a:rPr lang="en-US" sz="2800" dirty="0"/>
              <a:t>Contrast with </a:t>
            </a:r>
            <a:r>
              <a:rPr lang="en-US" sz="2800" b="1" dirty="0">
                <a:solidFill>
                  <a:schemeClr val="accent3"/>
                </a:solidFill>
              </a:rPr>
              <a:t>imperative configuration </a:t>
            </a:r>
            <a:r>
              <a:rPr lang="en-US" sz="2800" dirty="0"/>
              <a:t>where you explicitly instruct the system what to do, typically by issuing a series of commands</a:t>
            </a:r>
          </a:p>
        </p:txBody>
      </p:sp>
    </p:spTree>
    <p:extLst>
      <p:ext uri="{BB962C8B-B14F-4D97-AF65-F5344CB8AC3E}">
        <p14:creationId xmlns:p14="http://schemas.microsoft.com/office/powerpoint/2010/main" val="2772057224"/>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76368552"/>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CB095-6616-419A-82A6-55B75A7C1232}"/>
              </a:ext>
            </a:extLst>
          </p:cNvPr>
          <p:cNvSpPr>
            <a:spLocks noGrp="1"/>
          </p:cNvSpPr>
          <p:nvPr>
            <p:ph type="title"/>
          </p:nvPr>
        </p:nvSpPr>
        <p:spPr/>
        <p:txBody>
          <a:bodyPr/>
          <a:lstStyle/>
          <a:p>
            <a:r>
              <a:rPr lang="en-US" sz="4000" dirty="0">
                <a:solidFill>
                  <a:schemeClr val="accent3"/>
                </a:solidFill>
              </a:rPr>
              <a:t>The Pod Lifecycle</a:t>
            </a:r>
          </a:p>
        </p:txBody>
      </p:sp>
      <p:sp>
        <p:nvSpPr>
          <p:cNvPr id="4" name="Text Placeholder 3">
            <a:extLst>
              <a:ext uri="{FF2B5EF4-FFF2-40B4-BE49-F238E27FC236}">
                <a16:creationId xmlns:a16="http://schemas.microsoft.com/office/drawing/2014/main" id="{ED073236-61CF-4077-92F5-73974994C881}"/>
              </a:ext>
            </a:extLst>
          </p:cNvPr>
          <p:cNvSpPr>
            <a:spLocks noGrp="1"/>
          </p:cNvSpPr>
          <p:nvPr>
            <p:ph type="body" sz="quarter" idx="11"/>
          </p:nvPr>
        </p:nvSpPr>
        <p:spPr>
          <a:xfrm>
            <a:off x="272272" y="1211263"/>
            <a:ext cx="12256278" cy="4561249"/>
          </a:xfrm>
        </p:spPr>
        <p:txBody>
          <a:bodyPr/>
          <a:lstStyle/>
          <a:p>
            <a:r>
              <a:rPr lang="en-US" sz="2800" dirty="0"/>
              <a:t>Let’s say you want to provision a container in Kubernetes</a:t>
            </a:r>
          </a:p>
          <a:p>
            <a:r>
              <a:rPr lang="en-US" sz="2800" dirty="0"/>
              <a:t>From the Kubectl console, you…</a:t>
            </a:r>
          </a:p>
          <a:p>
            <a:pPr lvl="1">
              <a:spcBef>
                <a:spcPts val="1200"/>
              </a:spcBef>
            </a:pPr>
            <a:r>
              <a:rPr lang="en-US" dirty="0"/>
              <a:t>Make a Pod request to an API server using a Pod definition (YAML) file</a:t>
            </a:r>
          </a:p>
          <a:p>
            <a:pPr lvl="1">
              <a:spcBef>
                <a:spcPts val="1200"/>
              </a:spcBef>
            </a:pPr>
            <a:r>
              <a:rPr lang="en-US" dirty="0"/>
              <a:t>The API server saves the configuration data to the persistent storage (ETCD store)</a:t>
            </a:r>
          </a:p>
          <a:p>
            <a:pPr lvl="1">
              <a:spcBef>
                <a:spcPts val="1200"/>
              </a:spcBef>
            </a:pPr>
            <a:r>
              <a:rPr lang="en-US" dirty="0"/>
              <a:t>The scheduler finds the unscheduled Pod and schedules it to an available node</a:t>
            </a:r>
          </a:p>
          <a:p>
            <a:pPr lvl="1">
              <a:spcBef>
                <a:spcPts val="1200"/>
              </a:spcBef>
            </a:pPr>
            <a:r>
              <a:rPr lang="en-US" dirty="0"/>
              <a:t>The </a:t>
            </a:r>
            <a:r>
              <a:rPr lang="en-US" dirty="0" err="1"/>
              <a:t>Kubelet</a:t>
            </a:r>
            <a:r>
              <a:rPr lang="en-US" dirty="0"/>
              <a:t> sees the Pod scheduled and fires up Docker</a:t>
            </a:r>
          </a:p>
          <a:p>
            <a:pPr lvl="1">
              <a:spcBef>
                <a:spcPts val="1200"/>
              </a:spcBef>
            </a:pPr>
            <a:r>
              <a:rPr lang="en-US" dirty="0"/>
              <a:t>Docker runs the container</a:t>
            </a:r>
          </a:p>
          <a:p>
            <a:pPr>
              <a:spcBef>
                <a:spcPts val="1200"/>
              </a:spcBef>
            </a:pPr>
            <a:r>
              <a:rPr lang="en-US" sz="2800" dirty="0"/>
              <a:t>The </a:t>
            </a:r>
            <a:r>
              <a:rPr lang="en-US" sz="2800" dirty="0" err="1"/>
              <a:t>Kubelet</a:t>
            </a:r>
            <a:r>
              <a:rPr lang="en-US" sz="2800" dirty="0"/>
              <a:t> manages objects on the worker nodes</a:t>
            </a:r>
          </a:p>
          <a:p>
            <a:pPr>
              <a:spcBef>
                <a:spcPts val="1200"/>
              </a:spcBef>
            </a:pPr>
            <a:r>
              <a:rPr lang="en-US" sz="2800" dirty="0"/>
              <a:t>The entire lifecycle state of the Pod is stored in the </a:t>
            </a:r>
            <a:r>
              <a:rPr lang="en-US" sz="2800" dirty="0" err="1"/>
              <a:t>Etcd</a:t>
            </a:r>
            <a:r>
              <a:rPr lang="en-US" sz="2800" dirty="0"/>
              <a:t> store</a:t>
            </a:r>
          </a:p>
        </p:txBody>
      </p:sp>
    </p:spTree>
    <p:extLst>
      <p:ext uri="{BB962C8B-B14F-4D97-AF65-F5344CB8AC3E}">
        <p14:creationId xmlns:p14="http://schemas.microsoft.com/office/powerpoint/2010/main" val="323687238"/>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E78FF-041F-4345-A84F-CE751E41D74D}"/>
              </a:ext>
            </a:extLst>
          </p:cNvPr>
          <p:cNvSpPr>
            <a:spLocks noGrp="1"/>
          </p:cNvSpPr>
          <p:nvPr>
            <p:ph type="title"/>
          </p:nvPr>
        </p:nvSpPr>
        <p:spPr/>
        <p:txBody>
          <a:bodyPr/>
          <a:lstStyle/>
          <a:p>
            <a:r>
              <a:rPr lang="en-US" sz="4000" dirty="0">
                <a:solidFill>
                  <a:schemeClr val="accent3"/>
                </a:solidFill>
              </a:rPr>
              <a:t>How Pods Work</a:t>
            </a:r>
          </a:p>
        </p:txBody>
      </p:sp>
      <p:grpSp>
        <p:nvGrpSpPr>
          <p:cNvPr id="6" name="Group 5">
            <a:extLst>
              <a:ext uri="{FF2B5EF4-FFF2-40B4-BE49-F238E27FC236}">
                <a16:creationId xmlns:a16="http://schemas.microsoft.com/office/drawing/2014/main" id="{22BC7F65-8CE9-4DFC-A928-4C6C2B28F57D}"/>
              </a:ext>
            </a:extLst>
          </p:cNvPr>
          <p:cNvGrpSpPr/>
          <p:nvPr/>
        </p:nvGrpSpPr>
        <p:grpSpPr>
          <a:xfrm>
            <a:off x="274639" y="2618686"/>
            <a:ext cx="5185927" cy="2734366"/>
            <a:chOff x="762792" y="2569028"/>
            <a:chExt cx="5349993" cy="3566901"/>
          </a:xfrm>
        </p:grpSpPr>
        <p:grpSp>
          <p:nvGrpSpPr>
            <p:cNvPr id="7" name="Group 6">
              <a:extLst>
                <a:ext uri="{FF2B5EF4-FFF2-40B4-BE49-F238E27FC236}">
                  <a16:creationId xmlns:a16="http://schemas.microsoft.com/office/drawing/2014/main" id="{EE46798E-C724-448D-9DDD-CD8D760D492A}"/>
                </a:ext>
              </a:extLst>
            </p:cNvPr>
            <p:cNvGrpSpPr/>
            <p:nvPr/>
          </p:nvGrpSpPr>
          <p:grpSpPr>
            <a:xfrm>
              <a:off x="762792" y="2569028"/>
              <a:ext cx="5349993" cy="3566901"/>
              <a:chOff x="762792" y="2661152"/>
              <a:chExt cx="5349993" cy="3566901"/>
            </a:xfrm>
          </p:grpSpPr>
          <p:sp>
            <p:nvSpPr>
              <p:cNvPr id="11" name="Freeform: Shape 10">
                <a:extLst>
                  <a:ext uri="{FF2B5EF4-FFF2-40B4-BE49-F238E27FC236}">
                    <a16:creationId xmlns:a16="http://schemas.microsoft.com/office/drawing/2014/main" id="{167ABB0B-0697-4344-88D8-AE27800AD1FF}"/>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2000" b="0" i="0" u="none" strike="noStrike" kern="1200" cap="none" spc="0" normalizeH="0" baseline="0" noProof="0">
                    <a:ln>
                      <a:noFill/>
                    </a:ln>
                    <a:solidFill>
                      <a:srgbClr val="FFFFFF"/>
                    </a:solidFill>
                    <a:effectLst/>
                    <a:uLnTx/>
                    <a:uFillTx/>
                    <a:latin typeface="Segoe UI"/>
                    <a:ea typeface="+mn-ea"/>
                    <a:cs typeface="+mn-cs"/>
                  </a:rPr>
                  <a:t>Master node</a:t>
                </a:r>
                <a:endParaRPr kumimoji="0" lang="en-US" sz="2000" b="0" i="0" u="none" strike="noStrike" kern="1200" cap="none" spc="0" normalizeH="0" baseline="0" noProof="0">
                  <a:ln>
                    <a:noFill/>
                  </a:ln>
                  <a:solidFill>
                    <a:srgbClr val="FFFFFF"/>
                  </a:solidFill>
                  <a:effectLst/>
                  <a:uLnTx/>
                  <a:uFillTx/>
                  <a:latin typeface="Segoe UI"/>
                  <a:ea typeface="+mn-ea"/>
                  <a:cs typeface="+mn-cs"/>
                </a:endParaRPr>
              </a:p>
            </p:txBody>
          </p:sp>
          <p:sp>
            <p:nvSpPr>
              <p:cNvPr id="12" name="Rectangle 11">
                <a:extLst>
                  <a:ext uri="{FF2B5EF4-FFF2-40B4-BE49-F238E27FC236}">
                    <a16:creationId xmlns:a16="http://schemas.microsoft.com/office/drawing/2014/main" id="{8E6B4562-FE82-4FF4-A724-28A426634A15}"/>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8" name="Rectangle: Rounded Corners 7">
              <a:extLst>
                <a:ext uri="{FF2B5EF4-FFF2-40B4-BE49-F238E27FC236}">
                  <a16:creationId xmlns:a16="http://schemas.microsoft.com/office/drawing/2014/main" id="{B71D5A92-30C6-4CD0-AC07-0EE3AF0D535A}"/>
                </a:ext>
              </a:extLst>
            </p:cNvPr>
            <p:cNvSpPr/>
            <p:nvPr/>
          </p:nvSpPr>
          <p:spPr bwMode="auto">
            <a:xfrm>
              <a:off x="915361" y="3363118"/>
              <a:ext cx="2046967" cy="87963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800" b="0" i="0" u="none" strike="noStrike" kern="1200" cap="none" spc="0" normalizeH="0" baseline="0" noProof="0">
                  <a:ln>
                    <a:noFill/>
                  </a:ln>
                  <a:solidFill>
                    <a:srgbClr val="000000"/>
                  </a:solidFill>
                  <a:effectLst/>
                  <a:uLnTx/>
                  <a:uFillTx/>
                  <a:latin typeface="Segoe UI"/>
                  <a:ea typeface="+mn-ea"/>
                  <a:cs typeface="Segoe UI" pitchFamily="34" charset="0"/>
                </a:rPr>
                <a:t>API Server</a:t>
              </a: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9" name="Rectangle: Rounded Corners 8">
              <a:extLst>
                <a:ext uri="{FF2B5EF4-FFF2-40B4-BE49-F238E27FC236}">
                  <a16:creationId xmlns:a16="http://schemas.microsoft.com/office/drawing/2014/main" id="{05684746-7AF6-49B8-9E3D-63CE58FF1EAD}"/>
                </a:ext>
              </a:extLst>
            </p:cNvPr>
            <p:cNvSpPr/>
            <p:nvPr/>
          </p:nvSpPr>
          <p:spPr bwMode="auto">
            <a:xfrm>
              <a:off x="3689360" y="3335774"/>
              <a:ext cx="2106494" cy="91440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kube-</a:t>
              </a: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controller</a:t>
              </a: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a:t>
              </a: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manager</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0" name="Rectangle: Rounded Corners 9">
              <a:extLst>
                <a:ext uri="{FF2B5EF4-FFF2-40B4-BE49-F238E27FC236}">
                  <a16:creationId xmlns:a16="http://schemas.microsoft.com/office/drawing/2014/main" id="{BBB942AA-01CF-4C61-AF18-0B665DA7193B}"/>
                </a:ext>
              </a:extLst>
            </p:cNvPr>
            <p:cNvSpPr/>
            <p:nvPr/>
          </p:nvSpPr>
          <p:spPr bwMode="auto">
            <a:xfrm>
              <a:off x="3689360" y="4574064"/>
              <a:ext cx="2106495" cy="79275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scheduler</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grpSp>
        <p:nvGrpSpPr>
          <p:cNvPr id="13" name="Group 12">
            <a:extLst>
              <a:ext uri="{FF2B5EF4-FFF2-40B4-BE49-F238E27FC236}">
                <a16:creationId xmlns:a16="http://schemas.microsoft.com/office/drawing/2014/main" id="{1883C055-EA40-4508-BC35-C8726622359E}"/>
              </a:ext>
            </a:extLst>
          </p:cNvPr>
          <p:cNvGrpSpPr/>
          <p:nvPr/>
        </p:nvGrpSpPr>
        <p:grpSpPr>
          <a:xfrm>
            <a:off x="3457274" y="5513781"/>
            <a:ext cx="1580808" cy="1399954"/>
            <a:chOff x="3693972" y="5327270"/>
            <a:chExt cx="1580808" cy="1399954"/>
          </a:xfrm>
        </p:grpSpPr>
        <p:sp>
          <p:nvSpPr>
            <p:cNvPr id="14" name="Cylinder 13">
              <a:extLst>
                <a:ext uri="{FF2B5EF4-FFF2-40B4-BE49-F238E27FC236}">
                  <a16:creationId xmlns:a16="http://schemas.microsoft.com/office/drawing/2014/main" id="{0166AF51-6F98-4910-BEBB-97D7D20BED51}"/>
                </a:ext>
              </a:extLst>
            </p:cNvPr>
            <p:cNvSpPr/>
            <p:nvPr/>
          </p:nvSpPr>
          <p:spPr bwMode="auto">
            <a:xfrm>
              <a:off x="3693972" y="5327270"/>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5" name="Cylinder 14">
              <a:extLst>
                <a:ext uri="{FF2B5EF4-FFF2-40B4-BE49-F238E27FC236}">
                  <a16:creationId xmlns:a16="http://schemas.microsoft.com/office/drawing/2014/main" id="{A8068D45-EBC4-4BAE-BFB2-372F3694547D}"/>
                </a:ext>
              </a:extLst>
            </p:cNvPr>
            <p:cNvSpPr/>
            <p:nvPr/>
          </p:nvSpPr>
          <p:spPr bwMode="auto">
            <a:xfrm>
              <a:off x="4030990" y="5468447"/>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6" name="Cylinder 15">
              <a:extLst>
                <a:ext uri="{FF2B5EF4-FFF2-40B4-BE49-F238E27FC236}">
                  <a16:creationId xmlns:a16="http://schemas.microsoft.com/office/drawing/2014/main" id="{E0B9B05E-4EBE-4C5D-A569-83DBD690D3CB}"/>
                </a:ext>
              </a:extLst>
            </p:cNvPr>
            <p:cNvSpPr/>
            <p:nvPr/>
          </p:nvSpPr>
          <p:spPr bwMode="auto">
            <a:xfrm>
              <a:off x="4403922" y="5609624"/>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2000" b="0" i="0" u="none" strike="noStrike" kern="1200" cap="none" spc="0" normalizeH="0" baseline="0" noProof="0">
                  <a:ln>
                    <a:noFill/>
                  </a:ln>
                  <a:solidFill>
                    <a:srgbClr val="000000"/>
                  </a:solidFill>
                  <a:effectLst/>
                  <a:uLnTx/>
                  <a:uFillTx/>
                  <a:latin typeface="Segoe UI"/>
                  <a:ea typeface="Segoe UI" pitchFamily="34" charset="0"/>
                  <a:cs typeface="Segoe UI" pitchFamily="34" charset="0"/>
                </a:rPr>
                <a:t>etcd</a:t>
              </a:r>
              <a:endParaRPr kumimoji="0" lang="en-US" sz="2000" b="0" i="0" u="none" strike="noStrike" kern="1200" cap="none" spc="0" normalizeH="0" baseline="0" noProof="0" err="1">
                <a:ln>
                  <a:noFill/>
                </a:ln>
                <a:solidFill>
                  <a:srgbClr val="000000"/>
                </a:solidFill>
                <a:effectLst/>
                <a:uLnTx/>
                <a:uFillTx/>
                <a:latin typeface="Segoe UI"/>
                <a:ea typeface="Segoe UI" pitchFamily="34" charset="0"/>
                <a:cs typeface="Segoe UI" pitchFamily="34" charset="0"/>
              </a:endParaRPr>
            </a:p>
          </p:txBody>
        </p:sp>
      </p:grpSp>
      <p:sp>
        <p:nvSpPr>
          <p:cNvPr id="17" name="Diamond 16">
            <a:extLst>
              <a:ext uri="{FF2B5EF4-FFF2-40B4-BE49-F238E27FC236}">
                <a16:creationId xmlns:a16="http://schemas.microsoft.com/office/drawing/2014/main" id="{2C320082-7D86-4331-85B5-8C1417D1D30C}"/>
              </a:ext>
            </a:extLst>
          </p:cNvPr>
          <p:cNvSpPr/>
          <p:nvPr/>
        </p:nvSpPr>
        <p:spPr>
          <a:xfrm>
            <a:off x="464195" y="1094053"/>
            <a:ext cx="1907345" cy="903172"/>
          </a:xfrm>
          <a:prstGeom prst="diamond">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pitchFamily="34" charset="0"/>
              </a:rPr>
              <a:t>kubectl</a:t>
            </a:r>
          </a:p>
        </p:txBody>
      </p:sp>
      <p:cxnSp>
        <p:nvCxnSpPr>
          <p:cNvPr id="20" name="Straight Arrow Connector 19">
            <a:extLst>
              <a:ext uri="{FF2B5EF4-FFF2-40B4-BE49-F238E27FC236}">
                <a16:creationId xmlns:a16="http://schemas.microsoft.com/office/drawing/2014/main" id="{0BBF2399-F539-40C0-92C7-B596CBE7DEAB}"/>
              </a:ext>
            </a:extLst>
          </p:cNvPr>
          <p:cNvCxnSpPr>
            <a:cxnSpLocks/>
            <a:stCxn id="17" idx="2"/>
            <a:endCxn id="8" idx="0"/>
          </p:cNvCxnSpPr>
          <p:nvPr/>
        </p:nvCxnSpPr>
        <p:spPr>
          <a:xfrm flipH="1">
            <a:off x="1414626" y="1997225"/>
            <a:ext cx="3242" cy="1230206"/>
          </a:xfrm>
          <a:prstGeom prst="straightConnector1">
            <a:avLst/>
          </a:prstGeom>
          <a:ln w="38100">
            <a:solidFill>
              <a:srgbClr val="C0000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26B8C659-5DA5-4324-874D-F6728A3993FA}"/>
              </a:ext>
            </a:extLst>
          </p:cNvPr>
          <p:cNvSpPr txBox="1"/>
          <p:nvPr/>
        </p:nvSpPr>
        <p:spPr>
          <a:xfrm>
            <a:off x="1414626" y="1984212"/>
            <a:ext cx="4045940" cy="738664"/>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Segoe UI"/>
                <a:ea typeface="+mn-ea"/>
                <a:cs typeface="+mn-cs"/>
              </a:rPr>
              <a:t>Instruct the Master node to provision </a:t>
            </a:r>
            <a:r>
              <a:rPr kumimoji="0" lang="tr-TR" sz="1600" b="0" i="0" u="none" strike="noStrike" kern="1200" cap="none" spc="0" normalizeH="0" baseline="0" noProof="0" dirty="0">
                <a:ln>
                  <a:noFill/>
                </a:ln>
                <a:solidFill>
                  <a:srgbClr val="000000"/>
                </a:solidFill>
                <a:effectLst/>
                <a:uLnTx/>
                <a:uFillTx/>
                <a:latin typeface="Segoe UI"/>
                <a:ea typeface="+mn-ea"/>
                <a:cs typeface="+mn-cs"/>
              </a:rPr>
              <a:t>2 replicas of a pod</a:t>
            </a:r>
            <a:endParaRPr kumimoji="0" lang="en-US" sz="1600" b="0" i="0" u="none" strike="noStrike" kern="1200" cap="none" spc="0" normalizeH="0" baseline="0" noProof="0" dirty="0">
              <a:ln>
                <a:noFill/>
              </a:ln>
              <a:solidFill>
                <a:srgbClr val="000000"/>
              </a:solidFill>
              <a:effectLst/>
              <a:uLnTx/>
              <a:uFillTx/>
              <a:latin typeface="Segoe UI"/>
              <a:ea typeface="+mn-ea"/>
              <a:cs typeface="+mn-cs"/>
            </a:endParaRPr>
          </a:p>
        </p:txBody>
      </p:sp>
      <p:grpSp>
        <p:nvGrpSpPr>
          <p:cNvPr id="27" name="Group 26">
            <a:extLst>
              <a:ext uri="{FF2B5EF4-FFF2-40B4-BE49-F238E27FC236}">
                <a16:creationId xmlns:a16="http://schemas.microsoft.com/office/drawing/2014/main" id="{C37CA512-56B6-4C35-A3E3-12012321FE08}"/>
              </a:ext>
            </a:extLst>
          </p:cNvPr>
          <p:cNvGrpSpPr/>
          <p:nvPr/>
        </p:nvGrpSpPr>
        <p:grpSpPr>
          <a:xfrm>
            <a:off x="7229020" y="1581632"/>
            <a:ext cx="4718958" cy="2447723"/>
            <a:chOff x="7119257" y="1394822"/>
            <a:chExt cx="4718958" cy="2447723"/>
          </a:xfrm>
        </p:grpSpPr>
        <p:grpSp>
          <p:nvGrpSpPr>
            <p:cNvPr id="37" name="Group 36">
              <a:extLst>
                <a:ext uri="{FF2B5EF4-FFF2-40B4-BE49-F238E27FC236}">
                  <a16:creationId xmlns:a16="http://schemas.microsoft.com/office/drawing/2014/main" id="{AEACE944-9E8C-4FC5-BF8E-55299D9079BF}"/>
                </a:ext>
              </a:extLst>
            </p:cNvPr>
            <p:cNvGrpSpPr/>
            <p:nvPr/>
          </p:nvGrpSpPr>
          <p:grpSpPr>
            <a:xfrm>
              <a:off x="7119257" y="1394822"/>
              <a:ext cx="4718958" cy="2447723"/>
              <a:chOff x="762792" y="2661152"/>
              <a:chExt cx="5349993" cy="3566901"/>
            </a:xfrm>
          </p:grpSpPr>
          <p:sp>
            <p:nvSpPr>
              <p:cNvPr id="41" name="Freeform: Shape 40">
                <a:extLst>
                  <a:ext uri="{FF2B5EF4-FFF2-40B4-BE49-F238E27FC236}">
                    <a16:creationId xmlns:a16="http://schemas.microsoft.com/office/drawing/2014/main" id="{73700200-EA57-40B0-BC40-328D4651795E}"/>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1">
                <a:schemeClr val="accent3"/>
              </a:lnRef>
              <a:fillRef idx="2">
                <a:schemeClr val="accent3"/>
              </a:fillRef>
              <a:effectRef idx="1">
                <a:schemeClr val="accent3"/>
              </a:effectRef>
              <a:fontRef idx="minor">
                <a:schemeClr val="dk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1800" b="0" i="0" u="none" strike="noStrike" kern="1200" cap="none" spc="0" normalizeH="0" baseline="0" noProof="0" err="1">
                    <a:ln>
                      <a:noFill/>
                    </a:ln>
                    <a:solidFill>
                      <a:srgbClr val="002050"/>
                    </a:solidFill>
                    <a:effectLst/>
                    <a:uLnTx/>
                    <a:uFillTx/>
                    <a:latin typeface="Segoe UI"/>
                    <a:ea typeface="+mn-ea"/>
                    <a:cs typeface="+mn-cs"/>
                  </a:rPr>
                  <a:t>Worker</a:t>
                </a:r>
                <a:r>
                  <a:rPr kumimoji="0" lang="tr-TR" sz="1800" b="0" i="0" u="none" strike="noStrike" kern="1200" cap="none" spc="0" normalizeH="0" baseline="0" noProof="0">
                    <a:ln>
                      <a:noFill/>
                    </a:ln>
                    <a:solidFill>
                      <a:srgbClr val="002050"/>
                    </a:solidFill>
                    <a:effectLst/>
                    <a:uLnTx/>
                    <a:uFillTx/>
                    <a:latin typeface="Segoe UI"/>
                    <a:ea typeface="+mn-ea"/>
                    <a:cs typeface="+mn-cs"/>
                  </a:rPr>
                  <a:t> </a:t>
                </a:r>
                <a:r>
                  <a:rPr kumimoji="0" lang="tr-TR" sz="1800" b="0" i="0" u="none" strike="noStrike" kern="1200" cap="none" spc="0" normalizeH="0" baseline="0" noProof="0" err="1">
                    <a:ln>
                      <a:noFill/>
                    </a:ln>
                    <a:solidFill>
                      <a:srgbClr val="002050"/>
                    </a:solidFill>
                    <a:effectLst/>
                    <a:uLnTx/>
                    <a:uFillTx/>
                    <a:latin typeface="Segoe UI"/>
                    <a:ea typeface="+mn-ea"/>
                    <a:cs typeface="+mn-cs"/>
                  </a:rPr>
                  <a:t>node</a:t>
                </a:r>
                <a:r>
                  <a:rPr kumimoji="0" lang="tr-TR" sz="1800" b="0" i="0" u="none" strike="noStrike" kern="1200" cap="none" spc="0" normalizeH="0" baseline="0" noProof="0">
                    <a:ln>
                      <a:noFill/>
                    </a:ln>
                    <a:solidFill>
                      <a:srgbClr val="002050"/>
                    </a:solidFill>
                    <a:effectLst/>
                    <a:uLnTx/>
                    <a:uFillTx/>
                    <a:latin typeface="Segoe UI"/>
                    <a:ea typeface="+mn-ea"/>
                    <a:cs typeface="+mn-cs"/>
                  </a:rPr>
                  <a:t> 1 </a:t>
                </a:r>
                <a:endParaRPr kumimoji="0" lang="en-US" sz="1800" b="0" i="0" u="none" strike="noStrike" kern="1200" cap="none" spc="0" normalizeH="0" baseline="0" noProof="0">
                  <a:ln>
                    <a:noFill/>
                  </a:ln>
                  <a:solidFill>
                    <a:srgbClr val="002050"/>
                  </a:solidFill>
                  <a:effectLst/>
                  <a:uLnTx/>
                  <a:uFillTx/>
                  <a:latin typeface="Segoe UI"/>
                  <a:ea typeface="+mn-ea"/>
                  <a:cs typeface="+mn-cs"/>
                </a:endParaRPr>
              </a:p>
            </p:txBody>
          </p:sp>
          <p:sp>
            <p:nvSpPr>
              <p:cNvPr id="42" name="Rectangle 41">
                <a:extLst>
                  <a:ext uri="{FF2B5EF4-FFF2-40B4-BE49-F238E27FC236}">
                    <a16:creationId xmlns:a16="http://schemas.microsoft.com/office/drawing/2014/main" id="{0CC2E68C-FAB2-4EBA-BF04-4EFCF59EF68C}"/>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38" name="Rectangle: Rounded Corners 37">
              <a:extLst>
                <a:ext uri="{FF2B5EF4-FFF2-40B4-BE49-F238E27FC236}">
                  <a16:creationId xmlns:a16="http://schemas.microsoft.com/office/drawing/2014/main" id="{885C2F74-C7E8-4BF6-840D-56AF29F514F0}"/>
                </a:ext>
              </a:extLst>
            </p:cNvPr>
            <p:cNvSpPr/>
            <p:nvPr/>
          </p:nvSpPr>
          <p:spPr bwMode="auto">
            <a:xfrm>
              <a:off x="7542478" y="1955757"/>
              <a:ext cx="1764970" cy="357012"/>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Kubelet</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39" name="Rectangle: Rounded Corners 38">
              <a:extLst>
                <a:ext uri="{FF2B5EF4-FFF2-40B4-BE49-F238E27FC236}">
                  <a16:creationId xmlns:a16="http://schemas.microsoft.com/office/drawing/2014/main" id="{F777ABBC-D301-4CD5-A229-B3C9982E5CE6}"/>
                </a:ext>
              </a:extLst>
            </p:cNvPr>
            <p:cNvSpPr/>
            <p:nvPr/>
          </p:nvSpPr>
          <p:spPr bwMode="auto">
            <a:xfrm>
              <a:off x="7251623" y="2439504"/>
              <a:ext cx="4395674" cy="1222345"/>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45720" rIns="91440" bIns="146304" numCol="1" spcCol="0" rtlCol="0" fromWordArt="0" anchor="t" anchorCtr="0" forceAA="0" compatLnSpc="1">
              <a:prstTxWarp prst="textNoShape">
                <a:avLst/>
              </a:prstTxWarp>
              <a:noAutofit/>
            </a:bodyPr>
            <a:lstStyle/>
            <a:p>
              <a:pPr marL="0" marR="0" lvl="0" indent="0" algn="r"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a:ln>
                    <a:noFill/>
                  </a:ln>
                  <a:solidFill>
                    <a:srgbClr val="000000"/>
                  </a:solidFill>
                  <a:effectLst/>
                  <a:uLnTx/>
                  <a:uFillTx/>
                  <a:latin typeface="Segoe UI"/>
                  <a:ea typeface="+mn-ea"/>
                  <a:cs typeface="Segoe UI" pitchFamily="34" charset="0"/>
                </a:rPr>
                <a:t>Container Runtime</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cxnSp>
        <p:nvCxnSpPr>
          <p:cNvPr id="46" name="Straight Arrow Connector 45">
            <a:extLst>
              <a:ext uri="{FF2B5EF4-FFF2-40B4-BE49-F238E27FC236}">
                <a16:creationId xmlns:a16="http://schemas.microsoft.com/office/drawing/2014/main" id="{77B803FA-4F01-43E0-97B0-B62985C7037B}"/>
              </a:ext>
            </a:extLst>
          </p:cNvPr>
          <p:cNvCxnSpPr>
            <a:cxnSpLocks/>
            <a:stCxn id="8" idx="2"/>
          </p:cNvCxnSpPr>
          <p:nvPr/>
        </p:nvCxnSpPr>
        <p:spPr>
          <a:xfrm>
            <a:off x="1414626" y="3901750"/>
            <a:ext cx="1927376" cy="1612031"/>
          </a:xfrm>
          <a:prstGeom prst="straightConnector1">
            <a:avLst/>
          </a:prstGeom>
          <a:ln w="38100">
            <a:solidFill>
              <a:srgbClr val="C0000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47" name="TextBox 46">
            <a:extLst>
              <a:ext uri="{FF2B5EF4-FFF2-40B4-BE49-F238E27FC236}">
                <a16:creationId xmlns:a16="http://schemas.microsoft.com/office/drawing/2014/main" id="{42B02151-D633-4365-A123-F6A3D8A61EC6}"/>
              </a:ext>
            </a:extLst>
          </p:cNvPr>
          <p:cNvSpPr txBox="1"/>
          <p:nvPr/>
        </p:nvSpPr>
        <p:spPr>
          <a:xfrm>
            <a:off x="1279374" y="4712644"/>
            <a:ext cx="1984194" cy="738664"/>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tr-TR" sz="1600" b="0" i="0" u="none" strike="noStrike" kern="1200" cap="none" spc="0" normalizeH="0" baseline="0" noProof="0" dirty="0">
                <a:ln>
                  <a:noFill/>
                </a:ln>
                <a:solidFill>
                  <a:srgbClr val="000000"/>
                </a:solidFill>
                <a:effectLst/>
                <a:uLnTx/>
                <a:uFillTx/>
                <a:latin typeface="Segoe UI"/>
                <a:ea typeface="+mn-ea"/>
                <a:cs typeface="+mn-cs"/>
              </a:rPr>
              <a:t>Store pod spec</a:t>
            </a:r>
            <a:r>
              <a:rPr kumimoji="0" lang="en-US" sz="1600" b="0" i="0" u="none" strike="noStrike" kern="1200" cap="none" spc="0" normalizeH="0" baseline="0" noProof="0" dirty="0" err="1">
                <a:ln>
                  <a:noFill/>
                </a:ln>
                <a:solidFill>
                  <a:srgbClr val="000000"/>
                </a:solidFill>
                <a:effectLst/>
                <a:uLnTx/>
                <a:uFillTx/>
                <a:latin typeface="Segoe UI"/>
                <a:ea typeface="+mn-ea"/>
                <a:cs typeface="+mn-cs"/>
              </a:rPr>
              <a:t>ification</a:t>
            </a:r>
            <a:endParaRPr kumimoji="0" lang="en-US" sz="1600" b="0" i="0" u="none" strike="noStrike" kern="1200" cap="none" spc="0" normalizeH="0" baseline="0" noProof="0" dirty="0">
              <a:ln>
                <a:noFill/>
              </a:ln>
              <a:solidFill>
                <a:srgbClr val="000000"/>
              </a:solidFill>
              <a:effectLst/>
              <a:uLnTx/>
              <a:uFillTx/>
              <a:latin typeface="Segoe UI"/>
              <a:ea typeface="+mn-ea"/>
              <a:cs typeface="+mn-cs"/>
            </a:endParaRPr>
          </a:p>
        </p:txBody>
      </p:sp>
      <p:grpSp>
        <p:nvGrpSpPr>
          <p:cNvPr id="53" name="Group 52">
            <a:extLst>
              <a:ext uri="{FF2B5EF4-FFF2-40B4-BE49-F238E27FC236}">
                <a16:creationId xmlns:a16="http://schemas.microsoft.com/office/drawing/2014/main" id="{2060B392-5957-48BA-ACB5-CC4201F73E66}"/>
              </a:ext>
            </a:extLst>
          </p:cNvPr>
          <p:cNvGrpSpPr/>
          <p:nvPr/>
        </p:nvGrpSpPr>
        <p:grpSpPr>
          <a:xfrm>
            <a:off x="7294988" y="4291424"/>
            <a:ext cx="4718958" cy="2447723"/>
            <a:chOff x="7119257" y="1394822"/>
            <a:chExt cx="4718958" cy="2447723"/>
          </a:xfrm>
        </p:grpSpPr>
        <p:grpSp>
          <p:nvGrpSpPr>
            <p:cNvPr id="63" name="Group 62">
              <a:extLst>
                <a:ext uri="{FF2B5EF4-FFF2-40B4-BE49-F238E27FC236}">
                  <a16:creationId xmlns:a16="http://schemas.microsoft.com/office/drawing/2014/main" id="{80E03324-6A3B-4CBA-9C47-36D2795EE2D7}"/>
                </a:ext>
              </a:extLst>
            </p:cNvPr>
            <p:cNvGrpSpPr/>
            <p:nvPr/>
          </p:nvGrpSpPr>
          <p:grpSpPr>
            <a:xfrm>
              <a:off x="7119257" y="1394822"/>
              <a:ext cx="4718958" cy="2447723"/>
              <a:chOff x="762792" y="2661152"/>
              <a:chExt cx="5349993" cy="3566901"/>
            </a:xfrm>
          </p:grpSpPr>
          <p:sp>
            <p:nvSpPr>
              <p:cNvPr id="66" name="Freeform: Shape 65">
                <a:extLst>
                  <a:ext uri="{FF2B5EF4-FFF2-40B4-BE49-F238E27FC236}">
                    <a16:creationId xmlns:a16="http://schemas.microsoft.com/office/drawing/2014/main" id="{FDC0205D-6128-4EE7-B0AE-A3FE8EA34C93}"/>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1">
                <a:schemeClr val="accent3"/>
              </a:lnRef>
              <a:fillRef idx="2">
                <a:schemeClr val="accent3"/>
              </a:fillRef>
              <a:effectRef idx="1">
                <a:schemeClr val="accent3"/>
              </a:effectRef>
              <a:fontRef idx="minor">
                <a:schemeClr val="dk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1800" b="0" i="0" u="none" strike="noStrike" kern="1200" cap="none" spc="0" normalizeH="0" baseline="0" noProof="0" err="1">
                    <a:ln>
                      <a:noFill/>
                    </a:ln>
                    <a:solidFill>
                      <a:srgbClr val="002050"/>
                    </a:solidFill>
                    <a:effectLst/>
                    <a:uLnTx/>
                    <a:uFillTx/>
                    <a:latin typeface="Segoe UI"/>
                    <a:ea typeface="+mn-ea"/>
                    <a:cs typeface="+mn-cs"/>
                  </a:rPr>
                  <a:t>Worker</a:t>
                </a:r>
                <a:r>
                  <a:rPr kumimoji="0" lang="tr-TR" sz="1800" b="0" i="0" u="none" strike="noStrike" kern="1200" cap="none" spc="0" normalizeH="0" baseline="0" noProof="0">
                    <a:ln>
                      <a:noFill/>
                    </a:ln>
                    <a:solidFill>
                      <a:srgbClr val="002050"/>
                    </a:solidFill>
                    <a:effectLst/>
                    <a:uLnTx/>
                    <a:uFillTx/>
                    <a:latin typeface="Segoe UI"/>
                    <a:ea typeface="+mn-ea"/>
                    <a:cs typeface="+mn-cs"/>
                  </a:rPr>
                  <a:t> </a:t>
                </a:r>
                <a:r>
                  <a:rPr kumimoji="0" lang="tr-TR" sz="1800" b="0" i="0" u="none" strike="noStrike" kern="1200" cap="none" spc="0" normalizeH="0" baseline="0" noProof="0" err="1">
                    <a:ln>
                      <a:noFill/>
                    </a:ln>
                    <a:solidFill>
                      <a:srgbClr val="002050"/>
                    </a:solidFill>
                    <a:effectLst/>
                    <a:uLnTx/>
                    <a:uFillTx/>
                    <a:latin typeface="Segoe UI"/>
                    <a:ea typeface="+mn-ea"/>
                    <a:cs typeface="+mn-cs"/>
                  </a:rPr>
                  <a:t>node</a:t>
                </a:r>
                <a:r>
                  <a:rPr kumimoji="0" lang="tr-TR" sz="1800" b="0" i="0" u="none" strike="noStrike" kern="1200" cap="none" spc="0" normalizeH="0" baseline="0" noProof="0">
                    <a:ln>
                      <a:noFill/>
                    </a:ln>
                    <a:solidFill>
                      <a:srgbClr val="002050"/>
                    </a:solidFill>
                    <a:effectLst/>
                    <a:uLnTx/>
                    <a:uFillTx/>
                    <a:latin typeface="Segoe UI"/>
                    <a:ea typeface="+mn-ea"/>
                    <a:cs typeface="+mn-cs"/>
                  </a:rPr>
                  <a:t> 2</a:t>
                </a:r>
                <a:endParaRPr kumimoji="0" lang="en-US" sz="1800" b="0" i="0" u="none" strike="noStrike" kern="1200" cap="none" spc="0" normalizeH="0" baseline="0" noProof="0">
                  <a:ln>
                    <a:noFill/>
                  </a:ln>
                  <a:solidFill>
                    <a:srgbClr val="002050"/>
                  </a:solidFill>
                  <a:effectLst/>
                  <a:uLnTx/>
                  <a:uFillTx/>
                  <a:latin typeface="Segoe UI"/>
                  <a:ea typeface="+mn-ea"/>
                  <a:cs typeface="+mn-cs"/>
                </a:endParaRPr>
              </a:p>
            </p:txBody>
          </p:sp>
          <p:sp>
            <p:nvSpPr>
              <p:cNvPr id="67" name="Rectangle 66">
                <a:extLst>
                  <a:ext uri="{FF2B5EF4-FFF2-40B4-BE49-F238E27FC236}">
                    <a16:creationId xmlns:a16="http://schemas.microsoft.com/office/drawing/2014/main" id="{0FDC2842-02FD-45D4-9681-A32718C2096C}"/>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64" name="Rectangle: Rounded Corners 63">
              <a:extLst>
                <a:ext uri="{FF2B5EF4-FFF2-40B4-BE49-F238E27FC236}">
                  <a16:creationId xmlns:a16="http://schemas.microsoft.com/office/drawing/2014/main" id="{D894BA60-31BE-4205-A539-325A8C961055}"/>
                </a:ext>
              </a:extLst>
            </p:cNvPr>
            <p:cNvSpPr/>
            <p:nvPr/>
          </p:nvSpPr>
          <p:spPr bwMode="auto">
            <a:xfrm>
              <a:off x="7542478" y="1955757"/>
              <a:ext cx="1764970" cy="357012"/>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Kubelet</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65" name="Rectangle: Rounded Corners 64">
              <a:extLst>
                <a:ext uri="{FF2B5EF4-FFF2-40B4-BE49-F238E27FC236}">
                  <a16:creationId xmlns:a16="http://schemas.microsoft.com/office/drawing/2014/main" id="{B016FA96-0C5A-4B36-B49A-63FCF2EA432E}"/>
                </a:ext>
              </a:extLst>
            </p:cNvPr>
            <p:cNvSpPr/>
            <p:nvPr/>
          </p:nvSpPr>
          <p:spPr bwMode="auto">
            <a:xfrm>
              <a:off x="7251623" y="2439504"/>
              <a:ext cx="4395674" cy="1222345"/>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45720" rIns="91440" bIns="146304" numCol="1" spcCol="0" rtlCol="0" fromWordArt="0" anchor="t" anchorCtr="0" forceAA="0" compatLnSpc="1">
              <a:prstTxWarp prst="textNoShape">
                <a:avLst/>
              </a:prstTxWarp>
              <a:noAutofit/>
            </a:bodyPr>
            <a:lstStyle/>
            <a:p>
              <a:pPr marL="0" marR="0" lvl="0" indent="0" algn="r"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a:ln>
                    <a:noFill/>
                  </a:ln>
                  <a:solidFill>
                    <a:srgbClr val="000000"/>
                  </a:solidFill>
                  <a:effectLst/>
                  <a:uLnTx/>
                  <a:uFillTx/>
                  <a:latin typeface="Segoe UI"/>
                  <a:ea typeface="+mn-ea"/>
                  <a:cs typeface="Segoe UI" pitchFamily="34" charset="0"/>
                </a:rPr>
                <a:t>Container Runtime</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spTree>
    <p:extLst>
      <p:ext uri="{BB962C8B-B14F-4D97-AF65-F5344CB8AC3E}">
        <p14:creationId xmlns:p14="http://schemas.microsoft.com/office/powerpoint/2010/main" val="149382380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par>
                                <p:cTn id="7" presetID="10" presetClass="entr" presetSubtype="0" fill="hold" nodeType="withEffect">
                                  <p:stCondLst>
                                    <p:cond delay="0"/>
                                  </p:stCondLst>
                                  <p:childTnLst>
                                    <p:set>
                                      <p:cBhvr>
                                        <p:cTn id="8" dur="1" fill="hold">
                                          <p:stCondLst>
                                            <p:cond delay="0"/>
                                          </p:stCondLst>
                                        </p:cTn>
                                        <p:tgtEl>
                                          <p:spTgt spid="20"/>
                                        </p:tgtEl>
                                        <p:attrNameLst>
                                          <p:attrName>style.visibility</p:attrName>
                                        </p:attrNameLst>
                                      </p:cBhvr>
                                      <p:to>
                                        <p:strVal val="visible"/>
                                      </p:to>
                                    </p:set>
                                    <p:animEffect transition="in" filter="fade">
                                      <p:cBhvr>
                                        <p:cTn id="9" dur="500"/>
                                        <p:tgtEl>
                                          <p:spTgt spid="20"/>
                                        </p:tgtEl>
                                      </p:cBhvr>
                                    </p:animEffec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47"/>
                                        </p:tgtEl>
                                        <p:attrNameLst>
                                          <p:attrName>style.visibility</p:attrName>
                                        </p:attrNameLst>
                                      </p:cBhvr>
                                      <p:to>
                                        <p:strVal val="visible"/>
                                      </p:to>
                                    </p:set>
                                    <p:animEffect transition="in" filter="fade">
                                      <p:cBhvr>
                                        <p:cTn id="14" dur="500"/>
                                        <p:tgtEl>
                                          <p:spTgt spid="47"/>
                                        </p:tgtEl>
                                      </p:cBhvr>
                                    </p:animEffect>
                                  </p:childTnLst>
                                </p:cTn>
                              </p:par>
                              <p:par>
                                <p:cTn id="15" presetID="10" presetClass="entr" presetSubtype="0" fill="hold" nodeType="withEffect">
                                  <p:stCondLst>
                                    <p:cond delay="0"/>
                                  </p:stCondLst>
                                  <p:childTnLst>
                                    <p:set>
                                      <p:cBhvr>
                                        <p:cTn id="16" dur="1" fill="hold">
                                          <p:stCondLst>
                                            <p:cond delay="0"/>
                                          </p:stCondLst>
                                        </p:cTn>
                                        <p:tgtEl>
                                          <p:spTgt spid="46"/>
                                        </p:tgtEl>
                                        <p:attrNameLst>
                                          <p:attrName>style.visibility</p:attrName>
                                        </p:attrNameLst>
                                      </p:cBhvr>
                                      <p:to>
                                        <p:strVal val="visible"/>
                                      </p:to>
                                    </p:set>
                                    <p:animEffect transition="in" filter="fade">
                                      <p:cBhvr>
                                        <p:cTn id="17"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47"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E78FF-041F-4345-A84F-CE751E41D74D}"/>
              </a:ext>
            </a:extLst>
          </p:cNvPr>
          <p:cNvSpPr>
            <a:spLocks noGrp="1"/>
          </p:cNvSpPr>
          <p:nvPr>
            <p:ph type="title"/>
          </p:nvPr>
        </p:nvSpPr>
        <p:spPr/>
        <p:txBody>
          <a:bodyPr/>
          <a:lstStyle/>
          <a:p>
            <a:r>
              <a:rPr lang="en-US" sz="4000" dirty="0">
                <a:solidFill>
                  <a:schemeClr val="accent3"/>
                </a:solidFill>
              </a:rPr>
              <a:t>How Pods Work</a:t>
            </a:r>
          </a:p>
        </p:txBody>
      </p:sp>
      <p:grpSp>
        <p:nvGrpSpPr>
          <p:cNvPr id="6" name="Group 5">
            <a:extLst>
              <a:ext uri="{FF2B5EF4-FFF2-40B4-BE49-F238E27FC236}">
                <a16:creationId xmlns:a16="http://schemas.microsoft.com/office/drawing/2014/main" id="{22BC7F65-8CE9-4DFC-A928-4C6C2B28F57D}"/>
              </a:ext>
            </a:extLst>
          </p:cNvPr>
          <p:cNvGrpSpPr/>
          <p:nvPr/>
        </p:nvGrpSpPr>
        <p:grpSpPr>
          <a:xfrm>
            <a:off x="274639" y="2618686"/>
            <a:ext cx="5185927" cy="2734366"/>
            <a:chOff x="762792" y="2569028"/>
            <a:chExt cx="5349993" cy="3566901"/>
          </a:xfrm>
        </p:grpSpPr>
        <p:grpSp>
          <p:nvGrpSpPr>
            <p:cNvPr id="7" name="Group 6">
              <a:extLst>
                <a:ext uri="{FF2B5EF4-FFF2-40B4-BE49-F238E27FC236}">
                  <a16:creationId xmlns:a16="http://schemas.microsoft.com/office/drawing/2014/main" id="{EE46798E-C724-448D-9DDD-CD8D760D492A}"/>
                </a:ext>
              </a:extLst>
            </p:cNvPr>
            <p:cNvGrpSpPr/>
            <p:nvPr/>
          </p:nvGrpSpPr>
          <p:grpSpPr>
            <a:xfrm>
              <a:off x="762792" y="2569028"/>
              <a:ext cx="5349993" cy="3566901"/>
              <a:chOff x="762792" y="2661152"/>
              <a:chExt cx="5349993" cy="3566901"/>
            </a:xfrm>
          </p:grpSpPr>
          <p:sp>
            <p:nvSpPr>
              <p:cNvPr id="11" name="Freeform: Shape 10">
                <a:extLst>
                  <a:ext uri="{FF2B5EF4-FFF2-40B4-BE49-F238E27FC236}">
                    <a16:creationId xmlns:a16="http://schemas.microsoft.com/office/drawing/2014/main" id="{167ABB0B-0697-4344-88D8-AE27800AD1FF}"/>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2000" b="0" i="0" u="none" strike="noStrike" kern="1200" cap="none" spc="0" normalizeH="0" baseline="0" noProof="0">
                    <a:ln>
                      <a:noFill/>
                    </a:ln>
                    <a:solidFill>
                      <a:srgbClr val="FFFFFF"/>
                    </a:solidFill>
                    <a:effectLst/>
                    <a:uLnTx/>
                    <a:uFillTx/>
                    <a:latin typeface="Segoe UI"/>
                    <a:ea typeface="+mn-ea"/>
                    <a:cs typeface="+mn-cs"/>
                  </a:rPr>
                  <a:t>Master node</a:t>
                </a:r>
                <a:endParaRPr kumimoji="0" lang="en-US" sz="2000" b="0" i="0" u="none" strike="noStrike" kern="1200" cap="none" spc="0" normalizeH="0" baseline="0" noProof="0">
                  <a:ln>
                    <a:noFill/>
                  </a:ln>
                  <a:solidFill>
                    <a:srgbClr val="FFFFFF"/>
                  </a:solidFill>
                  <a:effectLst/>
                  <a:uLnTx/>
                  <a:uFillTx/>
                  <a:latin typeface="Segoe UI"/>
                  <a:ea typeface="+mn-ea"/>
                  <a:cs typeface="+mn-cs"/>
                </a:endParaRPr>
              </a:p>
            </p:txBody>
          </p:sp>
          <p:sp>
            <p:nvSpPr>
              <p:cNvPr id="12" name="Rectangle 11">
                <a:extLst>
                  <a:ext uri="{FF2B5EF4-FFF2-40B4-BE49-F238E27FC236}">
                    <a16:creationId xmlns:a16="http://schemas.microsoft.com/office/drawing/2014/main" id="{8E6B4562-FE82-4FF4-A724-28A426634A15}"/>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8" name="Rectangle: Rounded Corners 7">
              <a:extLst>
                <a:ext uri="{FF2B5EF4-FFF2-40B4-BE49-F238E27FC236}">
                  <a16:creationId xmlns:a16="http://schemas.microsoft.com/office/drawing/2014/main" id="{B71D5A92-30C6-4CD0-AC07-0EE3AF0D535A}"/>
                </a:ext>
              </a:extLst>
            </p:cNvPr>
            <p:cNvSpPr/>
            <p:nvPr/>
          </p:nvSpPr>
          <p:spPr bwMode="auto">
            <a:xfrm>
              <a:off x="915361" y="3363118"/>
              <a:ext cx="2046967" cy="87963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800" b="0" i="0" u="none" strike="noStrike" kern="1200" cap="none" spc="0" normalizeH="0" baseline="0" noProof="0">
                  <a:ln>
                    <a:noFill/>
                  </a:ln>
                  <a:solidFill>
                    <a:srgbClr val="000000"/>
                  </a:solidFill>
                  <a:effectLst/>
                  <a:uLnTx/>
                  <a:uFillTx/>
                  <a:latin typeface="Segoe UI"/>
                  <a:ea typeface="+mn-ea"/>
                  <a:cs typeface="Segoe UI" pitchFamily="34" charset="0"/>
                </a:rPr>
                <a:t>API Server</a:t>
              </a: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9" name="Rectangle: Rounded Corners 8">
              <a:extLst>
                <a:ext uri="{FF2B5EF4-FFF2-40B4-BE49-F238E27FC236}">
                  <a16:creationId xmlns:a16="http://schemas.microsoft.com/office/drawing/2014/main" id="{05684746-7AF6-49B8-9E3D-63CE58FF1EAD}"/>
                </a:ext>
              </a:extLst>
            </p:cNvPr>
            <p:cNvSpPr/>
            <p:nvPr/>
          </p:nvSpPr>
          <p:spPr bwMode="auto">
            <a:xfrm>
              <a:off x="3689360" y="3335774"/>
              <a:ext cx="2106494" cy="91440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kube-</a:t>
              </a: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controller</a:t>
              </a: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a:t>
              </a: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manager</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0" name="Rectangle: Rounded Corners 9">
              <a:extLst>
                <a:ext uri="{FF2B5EF4-FFF2-40B4-BE49-F238E27FC236}">
                  <a16:creationId xmlns:a16="http://schemas.microsoft.com/office/drawing/2014/main" id="{BBB942AA-01CF-4C61-AF18-0B665DA7193B}"/>
                </a:ext>
              </a:extLst>
            </p:cNvPr>
            <p:cNvSpPr/>
            <p:nvPr/>
          </p:nvSpPr>
          <p:spPr bwMode="auto">
            <a:xfrm>
              <a:off x="3689360" y="4574064"/>
              <a:ext cx="2106495" cy="79275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scheduler</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grpSp>
        <p:nvGrpSpPr>
          <p:cNvPr id="13" name="Group 12">
            <a:extLst>
              <a:ext uri="{FF2B5EF4-FFF2-40B4-BE49-F238E27FC236}">
                <a16:creationId xmlns:a16="http://schemas.microsoft.com/office/drawing/2014/main" id="{1883C055-EA40-4508-BC35-C8726622359E}"/>
              </a:ext>
            </a:extLst>
          </p:cNvPr>
          <p:cNvGrpSpPr/>
          <p:nvPr/>
        </p:nvGrpSpPr>
        <p:grpSpPr>
          <a:xfrm>
            <a:off x="3457274" y="5513781"/>
            <a:ext cx="1580808" cy="1399954"/>
            <a:chOff x="3693972" y="5327270"/>
            <a:chExt cx="1580808" cy="1399954"/>
          </a:xfrm>
        </p:grpSpPr>
        <p:sp>
          <p:nvSpPr>
            <p:cNvPr id="14" name="Cylinder 13">
              <a:extLst>
                <a:ext uri="{FF2B5EF4-FFF2-40B4-BE49-F238E27FC236}">
                  <a16:creationId xmlns:a16="http://schemas.microsoft.com/office/drawing/2014/main" id="{0166AF51-6F98-4910-BEBB-97D7D20BED51}"/>
                </a:ext>
              </a:extLst>
            </p:cNvPr>
            <p:cNvSpPr/>
            <p:nvPr/>
          </p:nvSpPr>
          <p:spPr bwMode="auto">
            <a:xfrm>
              <a:off x="3693972" y="5327270"/>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5" name="Cylinder 14">
              <a:extLst>
                <a:ext uri="{FF2B5EF4-FFF2-40B4-BE49-F238E27FC236}">
                  <a16:creationId xmlns:a16="http://schemas.microsoft.com/office/drawing/2014/main" id="{A8068D45-EBC4-4BAE-BFB2-372F3694547D}"/>
                </a:ext>
              </a:extLst>
            </p:cNvPr>
            <p:cNvSpPr/>
            <p:nvPr/>
          </p:nvSpPr>
          <p:spPr bwMode="auto">
            <a:xfrm>
              <a:off x="4030990" y="5468447"/>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6" name="Cylinder 15">
              <a:extLst>
                <a:ext uri="{FF2B5EF4-FFF2-40B4-BE49-F238E27FC236}">
                  <a16:creationId xmlns:a16="http://schemas.microsoft.com/office/drawing/2014/main" id="{E0B9B05E-4EBE-4C5D-A569-83DBD690D3CB}"/>
                </a:ext>
              </a:extLst>
            </p:cNvPr>
            <p:cNvSpPr/>
            <p:nvPr/>
          </p:nvSpPr>
          <p:spPr bwMode="auto">
            <a:xfrm>
              <a:off x="4403922" y="5609624"/>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2000" b="0" i="0" u="none" strike="noStrike" kern="1200" cap="none" spc="0" normalizeH="0" baseline="0" noProof="0">
                  <a:ln>
                    <a:noFill/>
                  </a:ln>
                  <a:solidFill>
                    <a:srgbClr val="000000"/>
                  </a:solidFill>
                  <a:effectLst/>
                  <a:uLnTx/>
                  <a:uFillTx/>
                  <a:latin typeface="Segoe UI"/>
                  <a:ea typeface="Segoe UI" pitchFamily="34" charset="0"/>
                  <a:cs typeface="Segoe UI" pitchFamily="34" charset="0"/>
                </a:rPr>
                <a:t>etcd</a:t>
              </a:r>
              <a:endParaRPr kumimoji="0" lang="en-US" sz="2000" b="0" i="0" u="none" strike="noStrike" kern="1200" cap="none" spc="0" normalizeH="0" baseline="0" noProof="0" err="1">
                <a:ln>
                  <a:noFill/>
                </a:ln>
                <a:solidFill>
                  <a:srgbClr val="000000"/>
                </a:solidFill>
                <a:effectLst/>
                <a:uLnTx/>
                <a:uFillTx/>
                <a:latin typeface="Segoe UI"/>
                <a:ea typeface="Segoe UI" pitchFamily="34" charset="0"/>
                <a:cs typeface="Segoe UI" pitchFamily="34" charset="0"/>
              </a:endParaRPr>
            </a:p>
          </p:txBody>
        </p:sp>
      </p:grpSp>
      <p:sp>
        <p:nvSpPr>
          <p:cNvPr id="17" name="Diamond 16">
            <a:extLst>
              <a:ext uri="{FF2B5EF4-FFF2-40B4-BE49-F238E27FC236}">
                <a16:creationId xmlns:a16="http://schemas.microsoft.com/office/drawing/2014/main" id="{2C320082-7D86-4331-85B5-8C1417D1D30C}"/>
              </a:ext>
            </a:extLst>
          </p:cNvPr>
          <p:cNvSpPr/>
          <p:nvPr/>
        </p:nvSpPr>
        <p:spPr>
          <a:xfrm>
            <a:off x="464195" y="1094053"/>
            <a:ext cx="1907345" cy="903172"/>
          </a:xfrm>
          <a:prstGeom prst="diamond">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pitchFamily="34" charset="0"/>
              </a:rPr>
              <a:t>kubectl</a:t>
            </a:r>
          </a:p>
        </p:txBody>
      </p:sp>
      <p:cxnSp>
        <p:nvCxnSpPr>
          <p:cNvPr id="20" name="Straight Arrow Connector 19">
            <a:extLst>
              <a:ext uri="{FF2B5EF4-FFF2-40B4-BE49-F238E27FC236}">
                <a16:creationId xmlns:a16="http://schemas.microsoft.com/office/drawing/2014/main" id="{0BBF2399-F539-40C0-92C7-B596CBE7DEAB}"/>
              </a:ext>
            </a:extLst>
          </p:cNvPr>
          <p:cNvCxnSpPr>
            <a:cxnSpLocks/>
            <a:stCxn id="10" idx="2"/>
          </p:cNvCxnSpPr>
          <p:nvPr/>
        </p:nvCxnSpPr>
        <p:spPr>
          <a:xfrm>
            <a:off x="4132407" y="4763453"/>
            <a:ext cx="0" cy="730776"/>
          </a:xfrm>
          <a:prstGeom prst="straightConnector1">
            <a:avLst/>
          </a:prstGeom>
          <a:ln w="38100">
            <a:solidFill>
              <a:srgbClr val="C00000"/>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27" name="Group 26">
            <a:extLst>
              <a:ext uri="{FF2B5EF4-FFF2-40B4-BE49-F238E27FC236}">
                <a16:creationId xmlns:a16="http://schemas.microsoft.com/office/drawing/2014/main" id="{C37CA512-56B6-4C35-A3E3-12012321FE08}"/>
              </a:ext>
            </a:extLst>
          </p:cNvPr>
          <p:cNvGrpSpPr/>
          <p:nvPr/>
        </p:nvGrpSpPr>
        <p:grpSpPr>
          <a:xfrm>
            <a:off x="7229020" y="1581632"/>
            <a:ext cx="4718958" cy="2447723"/>
            <a:chOff x="7119257" y="1394822"/>
            <a:chExt cx="4718958" cy="2447723"/>
          </a:xfrm>
        </p:grpSpPr>
        <p:grpSp>
          <p:nvGrpSpPr>
            <p:cNvPr id="37" name="Group 36">
              <a:extLst>
                <a:ext uri="{FF2B5EF4-FFF2-40B4-BE49-F238E27FC236}">
                  <a16:creationId xmlns:a16="http://schemas.microsoft.com/office/drawing/2014/main" id="{AEACE944-9E8C-4FC5-BF8E-55299D9079BF}"/>
                </a:ext>
              </a:extLst>
            </p:cNvPr>
            <p:cNvGrpSpPr/>
            <p:nvPr/>
          </p:nvGrpSpPr>
          <p:grpSpPr>
            <a:xfrm>
              <a:off x="7119257" y="1394822"/>
              <a:ext cx="4718958" cy="2447723"/>
              <a:chOff x="762792" y="2661152"/>
              <a:chExt cx="5349993" cy="3566901"/>
            </a:xfrm>
          </p:grpSpPr>
          <p:sp>
            <p:nvSpPr>
              <p:cNvPr id="41" name="Freeform: Shape 40">
                <a:extLst>
                  <a:ext uri="{FF2B5EF4-FFF2-40B4-BE49-F238E27FC236}">
                    <a16:creationId xmlns:a16="http://schemas.microsoft.com/office/drawing/2014/main" id="{73700200-EA57-40B0-BC40-328D4651795E}"/>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1">
                <a:schemeClr val="accent3"/>
              </a:lnRef>
              <a:fillRef idx="2">
                <a:schemeClr val="accent3"/>
              </a:fillRef>
              <a:effectRef idx="1">
                <a:schemeClr val="accent3"/>
              </a:effectRef>
              <a:fontRef idx="minor">
                <a:schemeClr val="dk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1800" b="0" i="0" u="none" strike="noStrike" kern="1200" cap="none" spc="0" normalizeH="0" baseline="0" noProof="0" err="1">
                    <a:ln>
                      <a:noFill/>
                    </a:ln>
                    <a:solidFill>
                      <a:srgbClr val="002050"/>
                    </a:solidFill>
                    <a:effectLst/>
                    <a:uLnTx/>
                    <a:uFillTx/>
                    <a:latin typeface="Segoe UI"/>
                    <a:ea typeface="+mn-ea"/>
                    <a:cs typeface="+mn-cs"/>
                  </a:rPr>
                  <a:t>Worker</a:t>
                </a:r>
                <a:r>
                  <a:rPr kumimoji="0" lang="tr-TR" sz="1800" b="0" i="0" u="none" strike="noStrike" kern="1200" cap="none" spc="0" normalizeH="0" baseline="0" noProof="0">
                    <a:ln>
                      <a:noFill/>
                    </a:ln>
                    <a:solidFill>
                      <a:srgbClr val="002050"/>
                    </a:solidFill>
                    <a:effectLst/>
                    <a:uLnTx/>
                    <a:uFillTx/>
                    <a:latin typeface="Segoe UI"/>
                    <a:ea typeface="+mn-ea"/>
                    <a:cs typeface="+mn-cs"/>
                  </a:rPr>
                  <a:t> </a:t>
                </a:r>
                <a:r>
                  <a:rPr kumimoji="0" lang="tr-TR" sz="1800" b="0" i="0" u="none" strike="noStrike" kern="1200" cap="none" spc="0" normalizeH="0" baseline="0" noProof="0" err="1">
                    <a:ln>
                      <a:noFill/>
                    </a:ln>
                    <a:solidFill>
                      <a:srgbClr val="002050"/>
                    </a:solidFill>
                    <a:effectLst/>
                    <a:uLnTx/>
                    <a:uFillTx/>
                    <a:latin typeface="Segoe UI"/>
                    <a:ea typeface="+mn-ea"/>
                    <a:cs typeface="+mn-cs"/>
                  </a:rPr>
                  <a:t>node</a:t>
                </a:r>
                <a:r>
                  <a:rPr kumimoji="0" lang="tr-TR" sz="1800" b="0" i="0" u="none" strike="noStrike" kern="1200" cap="none" spc="0" normalizeH="0" baseline="0" noProof="0">
                    <a:ln>
                      <a:noFill/>
                    </a:ln>
                    <a:solidFill>
                      <a:srgbClr val="002050"/>
                    </a:solidFill>
                    <a:effectLst/>
                    <a:uLnTx/>
                    <a:uFillTx/>
                    <a:latin typeface="Segoe UI"/>
                    <a:ea typeface="+mn-ea"/>
                    <a:cs typeface="+mn-cs"/>
                  </a:rPr>
                  <a:t> 1 </a:t>
                </a:r>
                <a:endParaRPr kumimoji="0" lang="en-US" sz="1800" b="0" i="0" u="none" strike="noStrike" kern="1200" cap="none" spc="0" normalizeH="0" baseline="0" noProof="0">
                  <a:ln>
                    <a:noFill/>
                  </a:ln>
                  <a:solidFill>
                    <a:srgbClr val="002050"/>
                  </a:solidFill>
                  <a:effectLst/>
                  <a:uLnTx/>
                  <a:uFillTx/>
                  <a:latin typeface="Segoe UI"/>
                  <a:ea typeface="+mn-ea"/>
                  <a:cs typeface="+mn-cs"/>
                </a:endParaRPr>
              </a:p>
            </p:txBody>
          </p:sp>
          <p:sp>
            <p:nvSpPr>
              <p:cNvPr id="42" name="Rectangle 41">
                <a:extLst>
                  <a:ext uri="{FF2B5EF4-FFF2-40B4-BE49-F238E27FC236}">
                    <a16:creationId xmlns:a16="http://schemas.microsoft.com/office/drawing/2014/main" id="{0CC2E68C-FAB2-4EBA-BF04-4EFCF59EF68C}"/>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38" name="Rectangle: Rounded Corners 37">
              <a:extLst>
                <a:ext uri="{FF2B5EF4-FFF2-40B4-BE49-F238E27FC236}">
                  <a16:creationId xmlns:a16="http://schemas.microsoft.com/office/drawing/2014/main" id="{885C2F74-C7E8-4BF6-840D-56AF29F514F0}"/>
                </a:ext>
              </a:extLst>
            </p:cNvPr>
            <p:cNvSpPr/>
            <p:nvPr/>
          </p:nvSpPr>
          <p:spPr bwMode="auto">
            <a:xfrm>
              <a:off x="7542478" y="1955757"/>
              <a:ext cx="1764970" cy="357012"/>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Kubelet</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39" name="Rectangle: Rounded Corners 38">
              <a:extLst>
                <a:ext uri="{FF2B5EF4-FFF2-40B4-BE49-F238E27FC236}">
                  <a16:creationId xmlns:a16="http://schemas.microsoft.com/office/drawing/2014/main" id="{F777ABBC-D301-4CD5-A229-B3C9982E5CE6}"/>
                </a:ext>
              </a:extLst>
            </p:cNvPr>
            <p:cNvSpPr/>
            <p:nvPr/>
          </p:nvSpPr>
          <p:spPr bwMode="auto">
            <a:xfrm>
              <a:off x="7251623" y="2439504"/>
              <a:ext cx="4395674" cy="1222345"/>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45720" rIns="91440" bIns="146304" numCol="1" spcCol="0" rtlCol="0" fromWordArt="0" anchor="t" anchorCtr="0" forceAA="0" compatLnSpc="1">
              <a:prstTxWarp prst="textNoShape">
                <a:avLst/>
              </a:prstTxWarp>
              <a:noAutofit/>
            </a:bodyPr>
            <a:lstStyle/>
            <a:p>
              <a:pPr marL="0" marR="0" lvl="0" indent="0" algn="r"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a:ln>
                    <a:noFill/>
                  </a:ln>
                  <a:solidFill>
                    <a:srgbClr val="000000"/>
                  </a:solidFill>
                  <a:effectLst/>
                  <a:uLnTx/>
                  <a:uFillTx/>
                  <a:latin typeface="Segoe UI"/>
                  <a:ea typeface="+mn-ea"/>
                  <a:cs typeface="Segoe UI" pitchFamily="34" charset="0"/>
                </a:rPr>
                <a:t>Container Runtime</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grpSp>
        <p:nvGrpSpPr>
          <p:cNvPr id="53" name="Group 52">
            <a:extLst>
              <a:ext uri="{FF2B5EF4-FFF2-40B4-BE49-F238E27FC236}">
                <a16:creationId xmlns:a16="http://schemas.microsoft.com/office/drawing/2014/main" id="{2060B392-5957-48BA-ACB5-CC4201F73E66}"/>
              </a:ext>
            </a:extLst>
          </p:cNvPr>
          <p:cNvGrpSpPr/>
          <p:nvPr/>
        </p:nvGrpSpPr>
        <p:grpSpPr>
          <a:xfrm>
            <a:off x="7294988" y="4291424"/>
            <a:ext cx="4718958" cy="2447723"/>
            <a:chOff x="7119257" y="1394822"/>
            <a:chExt cx="4718958" cy="2447723"/>
          </a:xfrm>
        </p:grpSpPr>
        <p:grpSp>
          <p:nvGrpSpPr>
            <p:cNvPr id="63" name="Group 62">
              <a:extLst>
                <a:ext uri="{FF2B5EF4-FFF2-40B4-BE49-F238E27FC236}">
                  <a16:creationId xmlns:a16="http://schemas.microsoft.com/office/drawing/2014/main" id="{80E03324-6A3B-4CBA-9C47-36D2795EE2D7}"/>
                </a:ext>
              </a:extLst>
            </p:cNvPr>
            <p:cNvGrpSpPr/>
            <p:nvPr/>
          </p:nvGrpSpPr>
          <p:grpSpPr>
            <a:xfrm>
              <a:off x="7119257" y="1394822"/>
              <a:ext cx="4718958" cy="2447723"/>
              <a:chOff x="762792" y="2661152"/>
              <a:chExt cx="5349993" cy="3566901"/>
            </a:xfrm>
          </p:grpSpPr>
          <p:sp>
            <p:nvSpPr>
              <p:cNvPr id="66" name="Freeform: Shape 65">
                <a:extLst>
                  <a:ext uri="{FF2B5EF4-FFF2-40B4-BE49-F238E27FC236}">
                    <a16:creationId xmlns:a16="http://schemas.microsoft.com/office/drawing/2014/main" id="{FDC0205D-6128-4EE7-B0AE-A3FE8EA34C93}"/>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1">
                <a:schemeClr val="accent3"/>
              </a:lnRef>
              <a:fillRef idx="2">
                <a:schemeClr val="accent3"/>
              </a:fillRef>
              <a:effectRef idx="1">
                <a:schemeClr val="accent3"/>
              </a:effectRef>
              <a:fontRef idx="minor">
                <a:schemeClr val="dk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1800" b="0" i="0" u="none" strike="noStrike" kern="1200" cap="none" spc="0" normalizeH="0" baseline="0" noProof="0" err="1">
                    <a:ln>
                      <a:noFill/>
                    </a:ln>
                    <a:solidFill>
                      <a:srgbClr val="002050"/>
                    </a:solidFill>
                    <a:effectLst/>
                    <a:uLnTx/>
                    <a:uFillTx/>
                    <a:latin typeface="Segoe UI"/>
                    <a:ea typeface="+mn-ea"/>
                    <a:cs typeface="+mn-cs"/>
                  </a:rPr>
                  <a:t>Worker</a:t>
                </a:r>
                <a:r>
                  <a:rPr kumimoji="0" lang="tr-TR" sz="1800" b="0" i="0" u="none" strike="noStrike" kern="1200" cap="none" spc="0" normalizeH="0" baseline="0" noProof="0">
                    <a:ln>
                      <a:noFill/>
                    </a:ln>
                    <a:solidFill>
                      <a:srgbClr val="002050"/>
                    </a:solidFill>
                    <a:effectLst/>
                    <a:uLnTx/>
                    <a:uFillTx/>
                    <a:latin typeface="Segoe UI"/>
                    <a:ea typeface="+mn-ea"/>
                    <a:cs typeface="+mn-cs"/>
                  </a:rPr>
                  <a:t> </a:t>
                </a:r>
                <a:r>
                  <a:rPr kumimoji="0" lang="tr-TR" sz="1800" b="0" i="0" u="none" strike="noStrike" kern="1200" cap="none" spc="0" normalizeH="0" baseline="0" noProof="0" err="1">
                    <a:ln>
                      <a:noFill/>
                    </a:ln>
                    <a:solidFill>
                      <a:srgbClr val="002050"/>
                    </a:solidFill>
                    <a:effectLst/>
                    <a:uLnTx/>
                    <a:uFillTx/>
                    <a:latin typeface="Segoe UI"/>
                    <a:ea typeface="+mn-ea"/>
                    <a:cs typeface="+mn-cs"/>
                  </a:rPr>
                  <a:t>node</a:t>
                </a:r>
                <a:r>
                  <a:rPr kumimoji="0" lang="tr-TR" sz="1800" b="0" i="0" u="none" strike="noStrike" kern="1200" cap="none" spc="0" normalizeH="0" baseline="0" noProof="0">
                    <a:ln>
                      <a:noFill/>
                    </a:ln>
                    <a:solidFill>
                      <a:srgbClr val="002050"/>
                    </a:solidFill>
                    <a:effectLst/>
                    <a:uLnTx/>
                    <a:uFillTx/>
                    <a:latin typeface="Segoe UI"/>
                    <a:ea typeface="+mn-ea"/>
                    <a:cs typeface="+mn-cs"/>
                  </a:rPr>
                  <a:t> 2</a:t>
                </a:r>
                <a:endParaRPr kumimoji="0" lang="en-US" sz="1800" b="0" i="0" u="none" strike="noStrike" kern="1200" cap="none" spc="0" normalizeH="0" baseline="0" noProof="0">
                  <a:ln>
                    <a:noFill/>
                  </a:ln>
                  <a:solidFill>
                    <a:srgbClr val="002050"/>
                  </a:solidFill>
                  <a:effectLst/>
                  <a:uLnTx/>
                  <a:uFillTx/>
                  <a:latin typeface="Segoe UI"/>
                  <a:ea typeface="+mn-ea"/>
                  <a:cs typeface="+mn-cs"/>
                </a:endParaRPr>
              </a:p>
            </p:txBody>
          </p:sp>
          <p:sp>
            <p:nvSpPr>
              <p:cNvPr id="67" name="Rectangle 66">
                <a:extLst>
                  <a:ext uri="{FF2B5EF4-FFF2-40B4-BE49-F238E27FC236}">
                    <a16:creationId xmlns:a16="http://schemas.microsoft.com/office/drawing/2014/main" id="{0FDC2842-02FD-45D4-9681-A32718C2096C}"/>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64" name="Rectangle: Rounded Corners 63">
              <a:extLst>
                <a:ext uri="{FF2B5EF4-FFF2-40B4-BE49-F238E27FC236}">
                  <a16:creationId xmlns:a16="http://schemas.microsoft.com/office/drawing/2014/main" id="{D894BA60-31BE-4205-A539-325A8C961055}"/>
                </a:ext>
              </a:extLst>
            </p:cNvPr>
            <p:cNvSpPr/>
            <p:nvPr/>
          </p:nvSpPr>
          <p:spPr bwMode="auto">
            <a:xfrm>
              <a:off x="7542478" y="1955757"/>
              <a:ext cx="1764970" cy="357012"/>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Kubelet</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65" name="Rectangle: Rounded Corners 64">
              <a:extLst>
                <a:ext uri="{FF2B5EF4-FFF2-40B4-BE49-F238E27FC236}">
                  <a16:creationId xmlns:a16="http://schemas.microsoft.com/office/drawing/2014/main" id="{B016FA96-0C5A-4B36-B49A-63FCF2EA432E}"/>
                </a:ext>
              </a:extLst>
            </p:cNvPr>
            <p:cNvSpPr/>
            <p:nvPr/>
          </p:nvSpPr>
          <p:spPr bwMode="auto">
            <a:xfrm>
              <a:off x="7251623" y="2439504"/>
              <a:ext cx="4395674" cy="1222345"/>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45720" rIns="91440" bIns="146304" numCol="1" spcCol="0" rtlCol="0" fromWordArt="0" anchor="t" anchorCtr="0" forceAA="0" compatLnSpc="1">
              <a:prstTxWarp prst="textNoShape">
                <a:avLst/>
              </a:prstTxWarp>
              <a:noAutofit/>
            </a:bodyPr>
            <a:lstStyle/>
            <a:p>
              <a:pPr marL="0" marR="0" lvl="0" indent="0" algn="r"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a:ln>
                    <a:noFill/>
                  </a:ln>
                  <a:solidFill>
                    <a:srgbClr val="000000"/>
                  </a:solidFill>
                  <a:effectLst/>
                  <a:uLnTx/>
                  <a:uFillTx/>
                  <a:latin typeface="Segoe UI"/>
                  <a:ea typeface="+mn-ea"/>
                  <a:cs typeface="Segoe UI" pitchFamily="34" charset="0"/>
                </a:rPr>
                <a:t>Container Runtime</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sp>
        <p:nvSpPr>
          <p:cNvPr id="33" name="TextBox 32">
            <a:extLst>
              <a:ext uri="{FF2B5EF4-FFF2-40B4-BE49-F238E27FC236}">
                <a16:creationId xmlns:a16="http://schemas.microsoft.com/office/drawing/2014/main" id="{68E2F055-9068-418A-B03B-4D41CC88D652}"/>
              </a:ext>
            </a:extLst>
          </p:cNvPr>
          <p:cNvSpPr txBox="1"/>
          <p:nvPr/>
        </p:nvSpPr>
        <p:spPr>
          <a:xfrm>
            <a:off x="4167224" y="4694753"/>
            <a:ext cx="1832421" cy="738664"/>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tr-TR" sz="1600" b="0" i="0" u="none" strike="noStrike" kern="1200" cap="none" spc="0" normalizeH="0" baseline="0" noProof="0" dirty="0">
                <a:ln>
                  <a:noFill/>
                </a:ln>
                <a:solidFill>
                  <a:srgbClr val="000000"/>
                </a:solidFill>
                <a:effectLst/>
                <a:uLnTx/>
                <a:uFillTx/>
                <a:latin typeface="Segoe UI"/>
                <a:ea typeface="+mn-ea"/>
                <a:cs typeface="+mn-cs"/>
              </a:rPr>
              <a:t>Assign</a:t>
            </a:r>
            <a:r>
              <a:rPr kumimoji="0" lang="en-US" sz="1600" b="0" i="0" u="none" strike="noStrike" kern="1200" cap="none" spc="0" normalizeH="0" baseline="0" noProof="0" dirty="0">
                <a:ln>
                  <a:noFill/>
                </a:ln>
                <a:solidFill>
                  <a:srgbClr val="000000"/>
                </a:solidFill>
                <a:effectLst/>
                <a:uLnTx/>
                <a:uFillTx/>
                <a:latin typeface="Segoe UI"/>
                <a:ea typeface="+mn-ea"/>
                <a:cs typeface="+mn-cs"/>
              </a:rPr>
              <a:t>s</a:t>
            </a:r>
            <a:r>
              <a:rPr kumimoji="0" lang="tr-TR" sz="1600" b="0" i="0" u="none" strike="noStrike" kern="1200" cap="none" spc="0" normalizeH="0" baseline="0" noProof="0" dirty="0">
                <a:ln>
                  <a:noFill/>
                </a:ln>
                <a:solidFill>
                  <a:srgbClr val="000000"/>
                </a:solidFill>
                <a:effectLst/>
                <a:uLnTx/>
                <a:uFillTx/>
                <a:latin typeface="Segoe UI"/>
                <a:ea typeface="+mn-ea"/>
                <a:cs typeface="+mn-cs"/>
              </a:rPr>
              <a:t> a node for each pod</a:t>
            </a:r>
            <a:endParaRPr kumimoji="0" lang="en-US" sz="1600" b="0" i="0" u="none" strike="noStrike" kern="1200" cap="none" spc="0" normalizeH="0" baseline="0" noProof="0" dirty="0">
              <a:ln>
                <a:noFill/>
              </a:ln>
              <a:solidFill>
                <a:srgbClr val="000000"/>
              </a:solidFill>
              <a:effectLst/>
              <a:uLnTx/>
              <a:uFillTx/>
              <a:latin typeface="Segoe UI"/>
              <a:ea typeface="+mn-ea"/>
              <a:cs typeface="+mn-cs"/>
            </a:endParaRPr>
          </a:p>
        </p:txBody>
      </p:sp>
      <p:sp>
        <p:nvSpPr>
          <p:cNvPr id="35" name="TextBox 34">
            <a:extLst>
              <a:ext uri="{FF2B5EF4-FFF2-40B4-BE49-F238E27FC236}">
                <a16:creationId xmlns:a16="http://schemas.microsoft.com/office/drawing/2014/main" id="{AADFBFB5-2440-405D-B9CB-F3A1C235496E}"/>
              </a:ext>
            </a:extLst>
          </p:cNvPr>
          <p:cNvSpPr txBox="1"/>
          <p:nvPr/>
        </p:nvSpPr>
        <p:spPr>
          <a:xfrm>
            <a:off x="970379" y="5815773"/>
            <a:ext cx="2872687" cy="815608"/>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tr-TR" sz="1600" b="0" i="0" u="none" strike="noStrike" kern="1200" cap="none" spc="0" normalizeH="0" baseline="0" noProof="0" dirty="0">
                <a:ln>
                  <a:noFill/>
                </a:ln>
                <a:solidFill>
                  <a:srgbClr val="000000"/>
                </a:solidFill>
                <a:effectLst/>
                <a:uLnTx/>
                <a:uFillTx/>
                <a:latin typeface="Segoe UI"/>
                <a:ea typeface="+mn-ea"/>
                <a:cs typeface="+mn-cs"/>
              </a:rPr>
              <a:t>1. Pod = Worker Node 1</a:t>
            </a:r>
          </a:p>
          <a:p>
            <a:pPr marL="0" marR="0" lvl="0" indent="0" algn="l" defTabSz="932742" rtl="0" eaLnBrk="1" fontAlgn="auto" latinLnBrk="0" hangingPunct="1">
              <a:lnSpc>
                <a:spcPct val="90000"/>
              </a:lnSpc>
              <a:spcBef>
                <a:spcPts val="0"/>
              </a:spcBef>
              <a:spcAft>
                <a:spcPts val="600"/>
              </a:spcAft>
              <a:buClrTx/>
              <a:buSzTx/>
              <a:buFontTx/>
              <a:buNone/>
              <a:tabLst/>
              <a:defRPr/>
            </a:pPr>
            <a:r>
              <a:rPr kumimoji="0" lang="tr-TR" sz="1600" b="0" i="0" u="none" strike="noStrike" kern="1200" cap="none" spc="0" normalizeH="0" baseline="0" noProof="0" dirty="0">
                <a:ln>
                  <a:noFill/>
                </a:ln>
                <a:solidFill>
                  <a:srgbClr val="000000"/>
                </a:solidFill>
                <a:effectLst/>
                <a:uLnTx/>
                <a:uFillTx/>
                <a:latin typeface="Segoe UI"/>
                <a:ea typeface="+mn-ea"/>
                <a:cs typeface="+mn-cs"/>
              </a:rPr>
              <a:t>2. Pod = Worker Node 2</a:t>
            </a:r>
            <a:endParaRPr kumimoji="0" lang="en-US" sz="1600" b="0" i="0" u="none" strike="noStrike" kern="1200" cap="none" spc="0" normalizeH="0" baseline="0" noProof="0" dirty="0">
              <a:ln>
                <a:noFill/>
              </a:ln>
              <a:solidFill>
                <a:srgbClr val="000000"/>
              </a:solidFill>
              <a:effectLst/>
              <a:uLnTx/>
              <a:uFillTx/>
              <a:latin typeface="Segoe UI"/>
              <a:ea typeface="+mn-ea"/>
              <a:cs typeface="+mn-cs"/>
            </a:endParaRPr>
          </a:p>
        </p:txBody>
      </p:sp>
    </p:spTree>
    <p:extLst>
      <p:ext uri="{BB962C8B-B14F-4D97-AF65-F5344CB8AC3E}">
        <p14:creationId xmlns:p14="http://schemas.microsoft.com/office/powerpoint/2010/main" val="3644303714"/>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E78FF-041F-4345-A84F-CE751E41D74D}"/>
              </a:ext>
            </a:extLst>
          </p:cNvPr>
          <p:cNvSpPr>
            <a:spLocks noGrp="1"/>
          </p:cNvSpPr>
          <p:nvPr>
            <p:ph type="title"/>
          </p:nvPr>
        </p:nvSpPr>
        <p:spPr/>
        <p:txBody>
          <a:bodyPr/>
          <a:lstStyle/>
          <a:p>
            <a:r>
              <a:rPr lang="en-US" sz="4000" dirty="0">
                <a:solidFill>
                  <a:schemeClr val="accent3"/>
                </a:solidFill>
              </a:rPr>
              <a:t>How Pods Work</a:t>
            </a:r>
          </a:p>
        </p:txBody>
      </p:sp>
      <p:grpSp>
        <p:nvGrpSpPr>
          <p:cNvPr id="6" name="Group 5">
            <a:extLst>
              <a:ext uri="{FF2B5EF4-FFF2-40B4-BE49-F238E27FC236}">
                <a16:creationId xmlns:a16="http://schemas.microsoft.com/office/drawing/2014/main" id="{22BC7F65-8CE9-4DFC-A928-4C6C2B28F57D}"/>
              </a:ext>
            </a:extLst>
          </p:cNvPr>
          <p:cNvGrpSpPr/>
          <p:nvPr/>
        </p:nvGrpSpPr>
        <p:grpSpPr>
          <a:xfrm>
            <a:off x="274639" y="2618686"/>
            <a:ext cx="5185927" cy="2734366"/>
            <a:chOff x="762792" y="2569028"/>
            <a:chExt cx="5349993" cy="3566901"/>
          </a:xfrm>
        </p:grpSpPr>
        <p:grpSp>
          <p:nvGrpSpPr>
            <p:cNvPr id="7" name="Group 6">
              <a:extLst>
                <a:ext uri="{FF2B5EF4-FFF2-40B4-BE49-F238E27FC236}">
                  <a16:creationId xmlns:a16="http://schemas.microsoft.com/office/drawing/2014/main" id="{EE46798E-C724-448D-9DDD-CD8D760D492A}"/>
                </a:ext>
              </a:extLst>
            </p:cNvPr>
            <p:cNvGrpSpPr/>
            <p:nvPr/>
          </p:nvGrpSpPr>
          <p:grpSpPr>
            <a:xfrm>
              <a:off x="762792" y="2569028"/>
              <a:ext cx="5349993" cy="3566901"/>
              <a:chOff x="762792" y="2661152"/>
              <a:chExt cx="5349993" cy="3566901"/>
            </a:xfrm>
          </p:grpSpPr>
          <p:sp>
            <p:nvSpPr>
              <p:cNvPr id="11" name="Freeform: Shape 10">
                <a:extLst>
                  <a:ext uri="{FF2B5EF4-FFF2-40B4-BE49-F238E27FC236}">
                    <a16:creationId xmlns:a16="http://schemas.microsoft.com/office/drawing/2014/main" id="{167ABB0B-0697-4344-88D8-AE27800AD1FF}"/>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2000" b="0" i="0" u="none" strike="noStrike" kern="1200" cap="none" spc="0" normalizeH="0" baseline="0" noProof="0">
                    <a:ln>
                      <a:noFill/>
                    </a:ln>
                    <a:solidFill>
                      <a:srgbClr val="FFFFFF"/>
                    </a:solidFill>
                    <a:effectLst/>
                    <a:uLnTx/>
                    <a:uFillTx/>
                    <a:latin typeface="Segoe UI"/>
                    <a:ea typeface="+mn-ea"/>
                    <a:cs typeface="+mn-cs"/>
                  </a:rPr>
                  <a:t>Master node</a:t>
                </a:r>
                <a:endParaRPr kumimoji="0" lang="en-US" sz="2000" b="0" i="0" u="none" strike="noStrike" kern="1200" cap="none" spc="0" normalizeH="0" baseline="0" noProof="0">
                  <a:ln>
                    <a:noFill/>
                  </a:ln>
                  <a:solidFill>
                    <a:srgbClr val="FFFFFF"/>
                  </a:solidFill>
                  <a:effectLst/>
                  <a:uLnTx/>
                  <a:uFillTx/>
                  <a:latin typeface="Segoe UI"/>
                  <a:ea typeface="+mn-ea"/>
                  <a:cs typeface="+mn-cs"/>
                </a:endParaRPr>
              </a:p>
            </p:txBody>
          </p:sp>
          <p:sp>
            <p:nvSpPr>
              <p:cNvPr id="12" name="Rectangle 11">
                <a:extLst>
                  <a:ext uri="{FF2B5EF4-FFF2-40B4-BE49-F238E27FC236}">
                    <a16:creationId xmlns:a16="http://schemas.microsoft.com/office/drawing/2014/main" id="{8E6B4562-FE82-4FF4-A724-28A426634A15}"/>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8" name="Rectangle: Rounded Corners 7">
              <a:extLst>
                <a:ext uri="{FF2B5EF4-FFF2-40B4-BE49-F238E27FC236}">
                  <a16:creationId xmlns:a16="http://schemas.microsoft.com/office/drawing/2014/main" id="{B71D5A92-30C6-4CD0-AC07-0EE3AF0D535A}"/>
                </a:ext>
              </a:extLst>
            </p:cNvPr>
            <p:cNvSpPr/>
            <p:nvPr/>
          </p:nvSpPr>
          <p:spPr bwMode="auto">
            <a:xfrm>
              <a:off x="915361" y="3363118"/>
              <a:ext cx="2046967" cy="87963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800" b="0" i="0" u="none" strike="noStrike" kern="1200" cap="none" spc="0" normalizeH="0" baseline="0" noProof="0">
                  <a:ln>
                    <a:noFill/>
                  </a:ln>
                  <a:solidFill>
                    <a:srgbClr val="000000"/>
                  </a:solidFill>
                  <a:effectLst/>
                  <a:uLnTx/>
                  <a:uFillTx/>
                  <a:latin typeface="Segoe UI"/>
                  <a:ea typeface="+mn-ea"/>
                  <a:cs typeface="Segoe UI" pitchFamily="34" charset="0"/>
                </a:rPr>
                <a:t>API Server</a:t>
              </a: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9" name="Rectangle: Rounded Corners 8">
              <a:extLst>
                <a:ext uri="{FF2B5EF4-FFF2-40B4-BE49-F238E27FC236}">
                  <a16:creationId xmlns:a16="http://schemas.microsoft.com/office/drawing/2014/main" id="{05684746-7AF6-49B8-9E3D-63CE58FF1EAD}"/>
                </a:ext>
              </a:extLst>
            </p:cNvPr>
            <p:cNvSpPr/>
            <p:nvPr/>
          </p:nvSpPr>
          <p:spPr bwMode="auto">
            <a:xfrm>
              <a:off x="3689360" y="3335774"/>
              <a:ext cx="2106494" cy="91440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kube-</a:t>
              </a: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controller</a:t>
              </a: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a:t>
              </a: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manager</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0" name="Rectangle: Rounded Corners 9">
              <a:extLst>
                <a:ext uri="{FF2B5EF4-FFF2-40B4-BE49-F238E27FC236}">
                  <a16:creationId xmlns:a16="http://schemas.microsoft.com/office/drawing/2014/main" id="{BBB942AA-01CF-4C61-AF18-0B665DA7193B}"/>
                </a:ext>
              </a:extLst>
            </p:cNvPr>
            <p:cNvSpPr/>
            <p:nvPr/>
          </p:nvSpPr>
          <p:spPr bwMode="auto">
            <a:xfrm>
              <a:off x="3689360" y="4574064"/>
              <a:ext cx="2106495" cy="79275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scheduler</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grpSp>
        <p:nvGrpSpPr>
          <p:cNvPr id="13" name="Group 12">
            <a:extLst>
              <a:ext uri="{FF2B5EF4-FFF2-40B4-BE49-F238E27FC236}">
                <a16:creationId xmlns:a16="http://schemas.microsoft.com/office/drawing/2014/main" id="{1883C055-EA40-4508-BC35-C8726622359E}"/>
              </a:ext>
            </a:extLst>
          </p:cNvPr>
          <p:cNvGrpSpPr/>
          <p:nvPr/>
        </p:nvGrpSpPr>
        <p:grpSpPr>
          <a:xfrm>
            <a:off x="3457274" y="5513781"/>
            <a:ext cx="1580808" cy="1399954"/>
            <a:chOff x="3693972" y="5327270"/>
            <a:chExt cx="1580808" cy="1399954"/>
          </a:xfrm>
        </p:grpSpPr>
        <p:sp>
          <p:nvSpPr>
            <p:cNvPr id="14" name="Cylinder 13">
              <a:extLst>
                <a:ext uri="{FF2B5EF4-FFF2-40B4-BE49-F238E27FC236}">
                  <a16:creationId xmlns:a16="http://schemas.microsoft.com/office/drawing/2014/main" id="{0166AF51-6F98-4910-BEBB-97D7D20BED51}"/>
                </a:ext>
              </a:extLst>
            </p:cNvPr>
            <p:cNvSpPr/>
            <p:nvPr/>
          </p:nvSpPr>
          <p:spPr bwMode="auto">
            <a:xfrm>
              <a:off x="3693972" y="5327270"/>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5" name="Cylinder 14">
              <a:extLst>
                <a:ext uri="{FF2B5EF4-FFF2-40B4-BE49-F238E27FC236}">
                  <a16:creationId xmlns:a16="http://schemas.microsoft.com/office/drawing/2014/main" id="{A8068D45-EBC4-4BAE-BFB2-372F3694547D}"/>
                </a:ext>
              </a:extLst>
            </p:cNvPr>
            <p:cNvSpPr/>
            <p:nvPr/>
          </p:nvSpPr>
          <p:spPr bwMode="auto">
            <a:xfrm>
              <a:off x="4030990" y="5468447"/>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6" name="Cylinder 15">
              <a:extLst>
                <a:ext uri="{FF2B5EF4-FFF2-40B4-BE49-F238E27FC236}">
                  <a16:creationId xmlns:a16="http://schemas.microsoft.com/office/drawing/2014/main" id="{E0B9B05E-4EBE-4C5D-A569-83DBD690D3CB}"/>
                </a:ext>
              </a:extLst>
            </p:cNvPr>
            <p:cNvSpPr/>
            <p:nvPr/>
          </p:nvSpPr>
          <p:spPr bwMode="auto">
            <a:xfrm>
              <a:off x="4403922" y="5609624"/>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2000" b="0" i="0" u="none" strike="noStrike" kern="1200" cap="none" spc="0" normalizeH="0" baseline="0" noProof="0">
                  <a:ln>
                    <a:noFill/>
                  </a:ln>
                  <a:solidFill>
                    <a:srgbClr val="000000"/>
                  </a:solidFill>
                  <a:effectLst/>
                  <a:uLnTx/>
                  <a:uFillTx/>
                  <a:latin typeface="Segoe UI"/>
                  <a:ea typeface="Segoe UI" pitchFamily="34" charset="0"/>
                  <a:cs typeface="Segoe UI" pitchFamily="34" charset="0"/>
                </a:rPr>
                <a:t>etcd</a:t>
              </a:r>
              <a:endParaRPr kumimoji="0" lang="en-US" sz="2000" b="0" i="0" u="none" strike="noStrike" kern="1200" cap="none" spc="0" normalizeH="0" baseline="0" noProof="0" err="1">
                <a:ln>
                  <a:noFill/>
                </a:ln>
                <a:solidFill>
                  <a:srgbClr val="000000"/>
                </a:solidFill>
                <a:effectLst/>
                <a:uLnTx/>
                <a:uFillTx/>
                <a:latin typeface="Segoe UI"/>
                <a:ea typeface="Segoe UI" pitchFamily="34" charset="0"/>
                <a:cs typeface="Segoe UI" pitchFamily="34" charset="0"/>
              </a:endParaRPr>
            </a:p>
          </p:txBody>
        </p:sp>
      </p:grpSp>
      <p:sp>
        <p:nvSpPr>
          <p:cNvPr id="17" name="Diamond 16">
            <a:extLst>
              <a:ext uri="{FF2B5EF4-FFF2-40B4-BE49-F238E27FC236}">
                <a16:creationId xmlns:a16="http://schemas.microsoft.com/office/drawing/2014/main" id="{2C320082-7D86-4331-85B5-8C1417D1D30C}"/>
              </a:ext>
            </a:extLst>
          </p:cNvPr>
          <p:cNvSpPr/>
          <p:nvPr/>
        </p:nvSpPr>
        <p:spPr>
          <a:xfrm>
            <a:off x="464195" y="1094053"/>
            <a:ext cx="1907345" cy="903172"/>
          </a:xfrm>
          <a:prstGeom prst="diamond">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pitchFamily="34" charset="0"/>
              </a:rPr>
              <a:t>kubectl</a:t>
            </a:r>
          </a:p>
        </p:txBody>
      </p:sp>
      <p:grpSp>
        <p:nvGrpSpPr>
          <p:cNvPr id="27" name="Group 26">
            <a:extLst>
              <a:ext uri="{FF2B5EF4-FFF2-40B4-BE49-F238E27FC236}">
                <a16:creationId xmlns:a16="http://schemas.microsoft.com/office/drawing/2014/main" id="{C37CA512-56B6-4C35-A3E3-12012321FE08}"/>
              </a:ext>
            </a:extLst>
          </p:cNvPr>
          <p:cNvGrpSpPr/>
          <p:nvPr/>
        </p:nvGrpSpPr>
        <p:grpSpPr>
          <a:xfrm>
            <a:off x="7229020" y="1581632"/>
            <a:ext cx="4718958" cy="2447723"/>
            <a:chOff x="7119257" y="1394822"/>
            <a:chExt cx="4718958" cy="2447723"/>
          </a:xfrm>
        </p:grpSpPr>
        <p:grpSp>
          <p:nvGrpSpPr>
            <p:cNvPr id="37" name="Group 36">
              <a:extLst>
                <a:ext uri="{FF2B5EF4-FFF2-40B4-BE49-F238E27FC236}">
                  <a16:creationId xmlns:a16="http://schemas.microsoft.com/office/drawing/2014/main" id="{AEACE944-9E8C-4FC5-BF8E-55299D9079BF}"/>
                </a:ext>
              </a:extLst>
            </p:cNvPr>
            <p:cNvGrpSpPr/>
            <p:nvPr/>
          </p:nvGrpSpPr>
          <p:grpSpPr>
            <a:xfrm>
              <a:off x="7119257" y="1394822"/>
              <a:ext cx="4718958" cy="2447723"/>
              <a:chOff x="762792" y="2661152"/>
              <a:chExt cx="5349993" cy="3566901"/>
            </a:xfrm>
          </p:grpSpPr>
          <p:sp>
            <p:nvSpPr>
              <p:cNvPr id="41" name="Freeform: Shape 40">
                <a:extLst>
                  <a:ext uri="{FF2B5EF4-FFF2-40B4-BE49-F238E27FC236}">
                    <a16:creationId xmlns:a16="http://schemas.microsoft.com/office/drawing/2014/main" id="{73700200-EA57-40B0-BC40-328D4651795E}"/>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1">
                <a:schemeClr val="accent3"/>
              </a:lnRef>
              <a:fillRef idx="2">
                <a:schemeClr val="accent3"/>
              </a:fillRef>
              <a:effectRef idx="1">
                <a:schemeClr val="accent3"/>
              </a:effectRef>
              <a:fontRef idx="minor">
                <a:schemeClr val="dk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1800" b="0" i="0" u="none" strike="noStrike" kern="1200" cap="none" spc="0" normalizeH="0" baseline="0" noProof="0" err="1">
                    <a:ln>
                      <a:noFill/>
                    </a:ln>
                    <a:solidFill>
                      <a:srgbClr val="002050"/>
                    </a:solidFill>
                    <a:effectLst/>
                    <a:uLnTx/>
                    <a:uFillTx/>
                    <a:latin typeface="Segoe UI"/>
                    <a:ea typeface="+mn-ea"/>
                    <a:cs typeface="+mn-cs"/>
                  </a:rPr>
                  <a:t>Worker</a:t>
                </a:r>
                <a:r>
                  <a:rPr kumimoji="0" lang="tr-TR" sz="1800" b="0" i="0" u="none" strike="noStrike" kern="1200" cap="none" spc="0" normalizeH="0" baseline="0" noProof="0">
                    <a:ln>
                      <a:noFill/>
                    </a:ln>
                    <a:solidFill>
                      <a:srgbClr val="002050"/>
                    </a:solidFill>
                    <a:effectLst/>
                    <a:uLnTx/>
                    <a:uFillTx/>
                    <a:latin typeface="Segoe UI"/>
                    <a:ea typeface="+mn-ea"/>
                    <a:cs typeface="+mn-cs"/>
                  </a:rPr>
                  <a:t> </a:t>
                </a:r>
                <a:r>
                  <a:rPr kumimoji="0" lang="tr-TR" sz="1800" b="0" i="0" u="none" strike="noStrike" kern="1200" cap="none" spc="0" normalizeH="0" baseline="0" noProof="0" err="1">
                    <a:ln>
                      <a:noFill/>
                    </a:ln>
                    <a:solidFill>
                      <a:srgbClr val="002050"/>
                    </a:solidFill>
                    <a:effectLst/>
                    <a:uLnTx/>
                    <a:uFillTx/>
                    <a:latin typeface="Segoe UI"/>
                    <a:ea typeface="+mn-ea"/>
                    <a:cs typeface="+mn-cs"/>
                  </a:rPr>
                  <a:t>node</a:t>
                </a:r>
                <a:r>
                  <a:rPr kumimoji="0" lang="tr-TR" sz="1800" b="0" i="0" u="none" strike="noStrike" kern="1200" cap="none" spc="0" normalizeH="0" baseline="0" noProof="0">
                    <a:ln>
                      <a:noFill/>
                    </a:ln>
                    <a:solidFill>
                      <a:srgbClr val="002050"/>
                    </a:solidFill>
                    <a:effectLst/>
                    <a:uLnTx/>
                    <a:uFillTx/>
                    <a:latin typeface="Segoe UI"/>
                    <a:ea typeface="+mn-ea"/>
                    <a:cs typeface="+mn-cs"/>
                  </a:rPr>
                  <a:t> 1 </a:t>
                </a:r>
                <a:endParaRPr kumimoji="0" lang="en-US" sz="1800" b="0" i="0" u="none" strike="noStrike" kern="1200" cap="none" spc="0" normalizeH="0" baseline="0" noProof="0">
                  <a:ln>
                    <a:noFill/>
                  </a:ln>
                  <a:solidFill>
                    <a:srgbClr val="002050"/>
                  </a:solidFill>
                  <a:effectLst/>
                  <a:uLnTx/>
                  <a:uFillTx/>
                  <a:latin typeface="Segoe UI"/>
                  <a:ea typeface="+mn-ea"/>
                  <a:cs typeface="+mn-cs"/>
                </a:endParaRPr>
              </a:p>
            </p:txBody>
          </p:sp>
          <p:sp>
            <p:nvSpPr>
              <p:cNvPr id="42" name="Rectangle 41">
                <a:extLst>
                  <a:ext uri="{FF2B5EF4-FFF2-40B4-BE49-F238E27FC236}">
                    <a16:creationId xmlns:a16="http://schemas.microsoft.com/office/drawing/2014/main" id="{0CC2E68C-FAB2-4EBA-BF04-4EFCF59EF68C}"/>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38" name="Rectangle: Rounded Corners 37">
              <a:extLst>
                <a:ext uri="{FF2B5EF4-FFF2-40B4-BE49-F238E27FC236}">
                  <a16:creationId xmlns:a16="http://schemas.microsoft.com/office/drawing/2014/main" id="{885C2F74-C7E8-4BF6-840D-56AF29F514F0}"/>
                </a:ext>
              </a:extLst>
            </p:cNvPr>
            <p:cNvSpPr/>
            <p:nvPr/>
          </p:nvSpPr>
          <p:spPr bwMode="auto">
            <a:xfrm>
              <a:off x="7542478" y="1955757"/>
              <a:ext cx="1764970" cy="357012"/>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Kubelet</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39" name="Rectangle: Rounded Corners 38">
              <a:extLst>
                <a:ext uri="{FF2B5EF4-FFF2-40B4-BE49-F238E27FC236}">
                  <a16:creationId xmlns:a16="http://schemas.microsoft.com/office/drawing/2014/main" id="{F777ABBC-D301-4CD5-A229-B3C9982E5CE6}"/>
                </a:ext>
              </a:extLst>
            </p:cNvPr>
            <p:cNvSpPr/>
            <p:nvPr/>
          </p:nvSpPr>
          <p:spPr bwMode="auto">
            <a:xfrm>
              <a:off x="7251623" y="2439504"/>
              <a:ext cx="4395674" cy="1222345"/>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45720" rIns="91440" bIns="146304" numCol="1" spcCol="0" rtlCol="0" fromWordArt="0" anchor="t" anchorCtr="0" forceAA="0" compatLnSpc="1">
              <a:prstTxWarp prst="textNoShape">
                <a:avLst/>
              </a:prstTxWarp>
              <a:noAutofit/>
            </a:bodyPr>
            <a:lstStyle/>
            <a:p>
              <a:pPr marL="0" marR="0" lvl="0" indent="0" algn="r"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a:ln>
                    <a:noFill/>
                  </a:ln>
                  <a:solidFill>
                    <a:srgbClr val="000000"/>
                  </a:solidFill>
                  <a:effectLst/>
                  <a:uLnTx/>
                  <a:uFillTx/>
                  <a:latin typeface="Segoe UI"/>
                  <a:ea typeface="+mn-ea"/>
                  <a:cs typeface="Segoe UI" pitchFamily="34" charset="0"/>
                </a:rPr>
                <a:t>Container Runtime</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grpSp>
        <p:nvGrpSpPr>
          <p:cNvPr id="53" name="Group 52">
            <a:extLst>
              <a:ext uri="{FF2B5EF4-FFF2-40B4-BE49-F238E27FC236}">
                <a16:creationId xmlns:a16="http://schemas.microsoft.com/office/drawing/2014/main" id="{2060B392-5957-48BA-ACB5-CC4201F73E66}"/>
              </a:ext>
            </a:extLst>
          </p:cNvPr>
          <p:cNvGrpSpPr/>
          <p:nvPr/>
        </p:nvGrpSpPr>
        <p:grpSpPr>
          <a:xfrm>
            <a:off x="7294988" y="4291424"/>
            <a:ext cx="4718958" cy="2447723"/>
            <a:chOff x="7119257" y="1394822"/>
            <a:chExt cx="4718958" cy="2447723"/>
          </a:xfrm>
        </p:grpSpPr>
        <p:grpSp>
          <p:nvGrpSpPr>
            <p:cNvPr id="63" name="Group 62">
              <a:extLst>
                <a:ext uri="{FF2B5EF4-FFF2-40B4-BE49-F238E27FC236}">
                  <a16:creationId xmlns:a16="http://schemas.microsoft.com/office/drawing/2014/main" id="{80E03324-6A3B-4CBA-9C47-36D2795EE2D7}"/>
                </a:ext>
              </a:extLst>
            </p:cNvPr>
            <p:cNvGrpSpPr/>
            <p:nvPr/>
          </p:nvGrpSpPr>
          <p:grpSpPr>
            <a:xfrm>
              <a:off x="7119257" y="1394822"/>
              <a:ext cx="4718958" cy="2447723"/>
              <a:chOff x="762792" y="2661152"/>
              <a:chExt cx="5349993" cy="3566901"/>
            </a:xfrm>
          </p:grpSpPr>
          <p:sp>
            <p:nvSpPr>
              <p:cNvPr id="66" name="Freeform: Shape 65">
                <a:extLst>
                  <a:ext uri="{FF2B5EF4-FFF2-40B4-BE49-F238E27FC236}">
                    <a16:creationId xmlns:a16="http://schemas.microsoft.com/office/drawing/2014/main" id="{FDC0205D-6128-4EE7-B0AE-A3FE8EA34C93}"/>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1">
                <a:schemeClr val="accent3"/>
              </a:lnRef>
              <a:fillRef idx="2">
                <a:schemeClr val="accent3"/>
              </a:fillRef>
              <a:effectRef idx="1">
                <a:schemeClr val="accent3"/>
              </a:effectRef>
              <a:fontRef idx="minor">
                <a:schemeClr val="dk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1800" b="0" i="0" u="none" strike="noStrike" kern="1200" cap="none" spc="0" normalizeH="0" baseline="0" noProof="0" err="1">
                    <a:ln>
                      <a:noFill/>
                    </a:ln>
                    <a:solidFill>
                      <a:srgbClr val="002050"/>
                    </a:solidFill>
                    <a:effectLst/>
                    <a:uLnTx/>
                    <a:uFillTx/>
                    <a:latin typeface="Segoe UI"/>
                    <a:ea typeface="+mn-ea"/>
                    <a:cs typeface="+mn-cs"/>
                  </a:rPr>
                  <a:t>Worker</a:t>
                </a:r>
                <a:r>
                  <a:rPr kumimoji="0" lang="tr-TR" sz="1800" b="0" i="0" u="none" strike="noStrike" kern="1200" cap="none" spc="0" normalizeH="0" baseline="0" noProof="0">
                    <a:ln>
                      <a:noFill/>
                    </a:ln>
                    <a:solidFill>
                      <a:srgbClr val="002050"/>
                    </a:solidFill>
                    <a:effectLst/>
                    <a:uLnTx/>
                    <a:uFillTx/>
                    <a:latin typeface="Segoe UI"/>
                    <a:ea typeface="+mn-ea"/>
                    <a:cs typeface="+mn-cs"/>
                  </a:rPr>
                  <a:t> </a:t>
                </a:r>
                <a:r>
                  <a:rPr kumimoji="0" lang="tr-TR" sz="1800" b="0" i="0" u="none" strike="noStrike" kern="1200" cap="none" spc="0" normalizeH="0" baseline="0" noProof="0" err="1">
                    <a:ln>
                      <a:noFill/>
                    </a:ln>
                    <a:solidFill>
                      <a:srgbClr val="002050"/>
                    </a:solidFill>
                    <a:effectLst/>
                    <a:uLnTx/>
                    <a:uFillTx/>
                    <a:latin typeface="Segoe UI"/>
                    <a:ea typeface="+mn-ea"/>
                    <a:cs typeface="+mn-cs"/>
                  </a:rPr>
                  <a:t>node</a:t>
                </a:r>
                <a:r>
                  <a:rPr kumimoji="0" lang="tr-TR" sz="1800" b="0" i="0" u="none" strike="noStrike" kern="1200" cap="none" spc="0" normalizeH="0" baseline="0" noProof="0">
                    <a:ln>
                      <a:noFill/>
                    </a:ln>
                    <a:solidFill>
                      <a:srgbClr val="002050"/>
                    </a:solidFill>
                    <a:effectLst/>
                    <a:uLnTx/>
                    <a:uFillTx/>
                    <a:latin typeface="Segoe UI"/>
                    <a:ea typeface="+mn-ea"/>
                    <a:cs typeface="+mn-cs"/>
                  </a:rPr>
                  <a:t> 2</a:t>
                </a:r>
                <a:endParaRPr kumimoji="0" lang="en-US" sz="1800" b="0" i="0" u="none" strike="noStrike" kern="1200" cap="none" spc="0" normalizeH="0" baseline="0" noProof="0">
                  <a:ln>
                    <a:noFill/>
                  </a:ln>
                  <a:solidFill>
                    <a:srgbClr val="002050"/>
                  </a:solidFill>
                  <a:effectLst/>
                  <a:uLnTx/>
                  <a:uFillTx/>
                  <a:latin typeface="Segoe UI"/>
                  <a:ea typeface="+mn-ea"/>
                  <a:cs typeface="+mn-cs"/>
                </a:endParaRPr>
              </a:p>
            </p:txBody>
          </p:sp>
          <p:sp>
            <p:nvSpPr>
              <p:cNvPr id="67" name="Rectangle 66">
                <a:extLst>
                  <a:ext uri="{FF2B5EF4-FFF2-40B4-BE49-F238E27FC236}">
                    <a16:creationId xmlns:a16="http://schemas.microsoft.com/office/drawing/2014/main" id="{0FDC2842-02FD-45D4-9681-A32718C2096C}"/>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64" name="Rectangle: Rounded Corners 63">
              <a:extLst>
                <a:ext uri="{FF2B5EF4-FFF2-40B4-BE49-F238E27FC236}">
                  <a16:creationId xmlns:a16="http://schemas.microsoft.com/office/drawing/2014/main" id="{D894BA60-31BE-4205-A539-325A8C961055}"/>
                </a:ext>
              </a:extLst>
            </p:cNvPr>
            <p:cNvSpPr/>
            <p:nvPr/>
          </p:nvSpPr>
          <p:spPr bwMode="auto">
            <a:xfrm>
              <a:off x="7542478" y="1955757"/>
              <a:ext cx="1764970" cy="357012"/>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Kubelet</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65" name="Rectangle: Rounded Corners 64">
              <a:extLst>
                <a:ext uri="{FF2B5EF4-FFF2-40B4-BE49-F238E27FC236}">
                  <a16:creationId xmlns:a16="http://schemas.microsoft.com/office/drawing/2014/main" id="{B016FA96-0C5A-4B36-B49A-63FCF2EA432E}"/>
                </a:ext>
              </a:extLst>
            </p:cNvPr>
            <p:cNvSpPr/>
            <p:nvPr/>
          </p:nvSpPr>
          <p:spPr bwMode="auto">
            <a:xfrm>
              <a:off x="7251623" y="2439504"/>
              <a:ext cx="4395674" cy="1222345"/>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45720" rIns="91440" bIns="146304" numCol="1" spcCol="0" rtlCol="0" fromWordArt="0" anchor="t" anchorCtr="0" forceAA="0" compatLnSpc="1">
              <a:prstTxWarp prst="textNoShape">
                <a:avLst/>
              </a:prstTxWarp>
              <a:noAutofit/>
            </a:bodyPr>
            <a:lstStyle/>
            <a:p>
              <a:pPr marL="0" marR="0" lvl="0" indent="0" algn="r"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a:ln>
                    <a:noFill/>
                  </a:ln>
                  <a:solidFill>
                    <a:srgbClr val="000000"/>
                  </a:solidFill>
                  <a:effectLst/>
                  <a:uLnTx/>
                  <a:uFillTx/>
                  <a:latin typeface="Segoe UI"/>
                  <a:ea typeface="+mn-ea"/>
                  <a:cs typeface="Segoe UI" pitchFamily="34" charset="0"/>
                </a:rPr>
                <a:t>Container Runtime</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sp>
        <p:nvSpPr>
          <p:cNvPr id="33" name="TextBox 32">
            <a:extLst>
              <a:ext uri="{FF2B5EF4-FFF2-40B4-BE49-F238E27FC236}">
                <a16:creationId xmlns:a16="http://schemas.microsoft.com/office/drawing/2014/main" id="{68E2F055-9068-418A-B03B-4D41CC88D652}"/>
              </a:ext>
            </a:extLst>
          </p:cNvPr>
          <p:cNvSpPr txBox="1"/>
          <p:nvPr/>
        </p:nvSpPr>
        <p:spPr>
          <a:xfrm>
            <a:off x="5693263" y="1855035"/>
            <a:ext cx="1747368" cy="1403461"/>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Segoe UI"/>
                <a:ea typeface="+mn-ea"/>
                <a:cs typeface="+mn-cs"/>
              </a:rPr>
              <a:t>The </a:t>
            </a:r>
            <a:r>
              <a:rPr kumimoji="0" lang="tr-TR" sz="1600" b="0" i="0" u="none" strike="noStrike" kern="1200" cap="none" spc="0" normalizeH="0" baseline="0" noProof="0" dirty="0">
                <a:ln>
                  <a:noFill/>
                </a:ln>
                <a:solidFill>
                  <a:srgbClr val="000000"/>
                </a:solidFill>
                <a:effectLst/>
                <a:uLnTx/>
                <a:uFillTx/>
                <a:latin typeface="Segoe UI"/>
                <a:ea typeface="+mn-ea"/>
                <a:cs typeface="+mn-cs"/>
              </a:rPr>
              <a:t>Kubelet</a:t>
            </a:r>
            <a:r>
              <a:rPr kumimoji="0" lang="en-US" sz="1600" b="0" i="0" u="none" strike="noStrike" kern="1200" cap="none" spc="0" normalizeH="0" baseline="0" noProof="0" dirty="0">
                <a:ln>
                  <a:noFill/>
                </a:ln>
                <a:solidFill>
                  <a:srgbClr val="000000"/>
                </a:solidFill>
                <a:effectLst/>
                <a:uLnTx/>
                <a:uFillTx/>
                <a:latin typeface="Segoe UI"/>
                <a:ea typeface="+mn-ea"/>
                <a:cs typeface="+mn-cs"/>
              </a:rPr>
              <a:t>s</a:t>
            </a:r>
            <a:r>
              <a:rPr kumimoji="0" lang="tr-TR" sz="1600" b="0" i="0" u="none" strike="noStrike" kern="1200" cap="none" spc="0" normalizeH="0" baseline="0" noProof="0" dirty="0">
                <a:ln>
                  <a:noFill/>
                </a:ln>
                <a:solidFill>
                  <a:srgbClr val="000000"/>
                </a:solidFill>
                <a:effectLst/>
                <a:uLnTx/>
                <a:uFillTx/>
                <a:latin typeface="Segoe UI"/>
                <a:ea typeface="+mn-ea"/>
                <a:cs typeface="+mn-cs"/>
              </a:rPr>
              <a:t> check </a:t>
            </a:r>
            <a:r>
              <a:rPr kumimoji="0" lang="en-US" sz="1600" b="0" i="0" u="none" strike="noStrike" kern="1200" cap="none" spc="0" normalizeH="0" baseline="0" noProof="0" dirty="0">
                <a:ln>
                  <a:noFill/>
                </a:ln>
                <a:solidFill>
                  <a:srgbClr val="000000"/>
                </a:solidFill>
                <a:effectLst/>
                <a:uLnTx/>
                <a:uFillTx/>
                <a:latin typeface="Segoe UI"/>
                <a:ea typeface="+mn-ea"/>
                <a:cs typeface="+mn-cs"/>
              </a:rPr>
              <a:t>if </a:t>
            </a:r>
            <a:r>
              <a:rPr kumimoji="0" lang="tr-TR" sz="1600" b="0" i="0" u="none" strike="noStrike" kern="1200" cap="none" spc="0" normalizeH="0" baseline="0" noProof="0" dirty="0">
                <a:ln>
                  <a:noFill/>
                </a:ln>
                <a:solidFill>
                  <a:srgbClr val="000000"/>
                </a:solidFill>
                <a:effectLst/>
                <a:uLnTx/>
                <a:uFillTx/>
                <a:latin typeface="Segoe UI"/>
                <a:ea typeface="+mn-ea"/>
                <a:cs typeface="+mn-cs"/>
              </a:rPr>
              <a:t>there are pods assigned and starts them</a:t>
            </a:r>
            <a:endParaRPr kumimoji="0" lang="en-US" sz="1600" b="0" i="0" u="none" strike="noStrike" kern="1200" cap="none" spc="0" normalizeH="0" baseline="0" noProof="0" dirty="0">
              <a:ln>
                <a:noFill/>
              </a:ln>
              <a:solidFill>
                <a:srgbClr val="000000"/>
              </a:solidFill>
              <a:effectLst/>
              <a:uLnTx/>
              <a:uFillTx/>
              <a:latin typeface="Segoe UI"/>
              <a:ea typeface="+mn-ea"/>
              <a:cs typeface="+mn-cs"/>
            </a:endParaRPr>
          </a:p>
        </p:txBody>
      </p:sp>
      <p:sp>
        <p:nvSpPr>
          <p:cNvPr id="35" name="TextBox 34">
            <a:extLst>
              <a:ext uri="{FF2B5EF4-FFF2-40B4-BE49-F238E27FC236}">
                <a16:creationId xmlns:a16="http://schemas.microsoft.com/office/drawing/2014/main" id="{AADFBFB5-2440-405D-B9CB-F3A1C235496E}"/>
              </a:ext>
            </a:extLst>
          </p:cNvPr>
          <p:cNvSpPr txBox="1"/>
          <p:nvPr/>
        </p:nvSpPr>
        <p:spPr>
          <a:xfrm>
            <a:off x="746805" y="5591717"/>
            <a:ext cx="2872687" cy="815608"/>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mn-cs"/>
              </a:rPr>
              <a:t>1. </a:t>
            </a:r>
            <a:r>
              <a:rPr kumimoji="0" lang="tr-TR" sz="1600" b="0" i="0" u="none" strike="noStrike" kern="1200" cap="none" spc="0" normalizeH="0" baseline="0" noProof="0" err="1">
                <a:ln>
                  <a:noFill/>
                </a:ln>
                <a:solidFill>
                  <a:srgbClr val="000000"/>
                </a:solidFill>
                <a:effectLst/>
                <a:uLnTx/>
                <a:uFillTx/>
                <a:latin typeface="Segoe UI"/>
                <a:ea typeface="+mn-ea"/>
                <a:cs typeface="+mn-cs"/>
              </a:rPr>
              <a:t>Pod</a:t>
            </a:r>
            <a:r>
              <a:rPr kumimoji="0" lang="tr-TR" sz="1600" b="0" i="0" u="none" strike="noStrike" kern="1200" cap="none" spc="0" normalizeH="0" baseline="0" noProof="0">
                <a:ln>
                  <a:noFill/>
                </a:ln>
                <a:solidFill>
                  <a:srgbClr val="000000"/>
                </a:solidFill>
                <a:effectLst/>
                <a:uLnTx/>
                <a:uFillTx/>
                <a:latin typeface="Segoe UI"/>
                <a:ea typeface="+mn-ea"/>
                <a:cs typeface="+mn-cs"/>
              </a:rPr>
              <a:t> = </a:t>
            </a:r>
            <a:r>
              <a:rPr kumimoji="0" lang="tr-TR" sz="1600" b="0" i="0" u="none" strike="noStrike" kern="1200" cap="none" spc="0" normalizeH="0" baseline="0" noProof="0" err="1">
                <a:ln>
                  <a:noFill/>
                </a:ln>
                <a:solidFill>
                  <a:srgbClr val="000000"/>
                </a:solidFill>
                <a:effectLst/>
                <a:uLnTx/>
                <a:uFillTx/>
                <a:latin typeface="Segoe UI"/>
                <a:ea typeface="+mn-ea"/>
                <a:cs typeface="+mn-cs"/>
              </a:rPr>
              <a:t>Worker</a:t>
            </a:r>
            <a:r>
              <a:rPr kumimoji="0" lang="tr-TR" sz="1600" b="0" i="0" u="none" strike="noStrike" kern="1200" cap="none" spc="0" normalizeH="0" baseline="0" noProof="0">
                <a:ln>
                  <a:noFill/>
                </a:ln>
                <a:solidFill>
                  <a:srgbClr val="000000"/>
                </a:solidFill>
                <a:effectLst/>
                <a:uLnTx/>
                <a:uFillTx/>
                <a:latin typeface="Segoe UI"/>
                <a:ea typeface="+mn-ea"/>
                <a:cs typeface="+mn-cs"/>
              </a:rPr>
              <a:t> </a:t>
            </a:r>
            <a:r>
              <a:rPr kumimoji="0" lang="tr-TR" sz="1600" b="0" i="0" u="none" strike="noStrike" kern="1200" cap="none" spc="0" normalizeH="0" baseline="0" noProof="0" err="1">
                <a:ln>
                  <a:noFill/>
                </a:ln>
                <a:solidFill>
                  <a:srgbClr val="000000"/>
                </a:solidFill>
                <a:effectLst/>
                <a:uLnTx/>
                <a:uFillTx/>
                <a:latin typeface="Segoe UI"/>
                <a:ea typeface="+mn-ea"/>
                <a:cs typeface="+mn-cs"/>
              </a:rPr>
              <a:t>Node</a:t>
            </a:r>
            <a:r>
              <a:rPr kumimoji="0" lang="tr-TR" sz="1600" b="0" i="0" u="none" strike="noStrike" kern="1200" cap="none" spc="0" normalizeH="0" baseline="0" noProof="0">
                <a:ln>
                  <a:noFill/>
                </a:ln>
                <a:solidFill>
                  <a:srgbClr val="000000"/>
                </a:solidFill>
                <a:effectLst/>
                <a:uLnTx/>
                <a:uFillTx/>
                <a:latin typeface="Segoe UI"/>
                <a:ea typeface="+mn-ea"/>
                <a:cs typeface="+mn-cs"/>
              </a:rPr>
              <a:t> 1</a:t>
            </a:r>
          </a:p>
          <a:p>
            <a:pPr marL="0" marR="0" lvl="0" indent="0" algn="l" defTabSz="932742" rtl="0" eaLnBrk="1" fontAlgn="auto" latinLnBrk="0" hangingPunct="1">
              <a:lnSpc>
                <a:spcPct val="90000"/>
              </a:lnSpc>
              <a:spcBef>
                <a:spcPts val="0"/>
              </a:spcBef>
              <a:spcAft>
                <a:spcPts val="60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mn-cs"/>
              </a:rPr>
              <a:t>2. </a:t>
            </a:r>
            <a:r>
              <a:rPr kumimoji="0" lang="tr-TR" sz="1600" b="0" i="0" u="none" strike="noStrike" kern="1200" cap="none" spc="0" normalizeH="0" baseline="0" noProof="0" err="1">
                <a:ln>
                  <a:noFill/>
                </a:ln>
                <a:solidFill>
                  <a:srgbClr val="000000"/>
                </a:solidFill>
                <a:effectLst/>
                <a:uLnTx/>
                <a:uFillTx/>
                <a:latin typeface="Segoe UI"/>
                <a:ea typeface="+mn-ea"/>
                <a:cs typeface="+mn-cs"/>
              </a:rPr>
              <a:t>Pod</a:t>
            </a:r>
            <a:r>
              <a:rPr kumimoji="0" lang="tr-TR" sz="1600" b="0" i="0" u="none" strike="noStrike" kern="1200" cap="none" spc="0" normalizeH="0" baseline="0" noProof="0">
                <a:ln>
                  <a:noFill/>
                </a:ln>
                <a:solidFill>
                  <a:srgbClr val="000000"/>
                </a:solidFill>
                <a:effectLst/>
                <a:uLnTx/>
                <a:uFillTx/>
                <a:latin typeface="Segoe UI"/>
                <a:ea typeface="+mn-ea"/>
                <a:cs typeface="+mn-cs"/>
              </a:rPr>
              <a:t> = </a:t>
            </a:r>
            <a:r>
              <a:rPr kumimoji="0" lang="tr-TR" sz="1600" b="0" i="0" u="none" strike="noStrike" kern="1200" cap="none" spc="0" normalizeH="0" baseline="0" noProof="0" err="1">
                <a:ln>
                  <a:noFill/>
                </a:ln>
                <a:solidFill>
                  <a:srgbClr val="000000"/>
                </a:solidFill>
                <a:effectLst/>
                <a:uLnTx/>
                <a:uFillTx/>
                <a:latin typeface="Segoe UI"/>
                <a:ea typeface="+mn-ea"/>
                <a:cs typeface="+mn-cs"/>
              </a:rPr>
              <a:t>Worker</a:t>
            </a:r>
            <a:r>
              <a:rPr kumimoji="0" lang="tr-TR" sz="1600" b="0" i="0" u="none" strike="noStrike" kern="1200" cap="none" spc="0" normalizeH="0" baseline="0" noProof="0">
                <a:ln>
                  <a:noFill/>
                </a:ln>
                <a:solidFill>
                  <a:srgbClr val="000000"/>
                </a:solidFill>
                <a:effectLst/>
                <a:uLnTx/>
                <a:uFillTx/>
                <a:latin typeface="Segoe UI"/>
                <a:ea typeface="+mn-ea"/>
                <a:cs typeface="+mn-cs"/>
              </a:rPr>
              <a:t> </a:t>
            </a:r>
            <a:r>
              <a:rPr kumimoji="0" lang="tr-TR" sz="1600" b="0" i="0" u="none" strike="noStrike" kern="1200" cap="none" spc="0" normalizeH="0" baseline="0" noProof="0" err="1">
                <a:ln>
                  <a:noFill/>
                </a:ln>
                <a:solidFill>
                  <a:srgbClr val="000000"/>
                </a:solidFill>
                <a:effectLst/>
                <a:uLnTx/>
                <a:uFillTx/>
                <a:latin typeface="Segoe UI"/>
                <a:ea typeface="+mn-ea"/>
                <a:cs typeface="+mn-cs"/>
              </a:rPr>
              <a:t>Node</a:t>
            </a:r>
            <a:r>
              <a:rPr kumimoji="0" lang="tr-TR" sz="1600" b="0" i="0" u="none" strike="noStrike" kern="1200" cap="none" spc="0" normalizeH="0" baseline="0" noProof="0">
                <a:ln>
                  <a:noFill/>
                </a:ln>
                <a:solidFill>
                  <a:srgbClr val="000000"/>
                </a:solidFill>
                <a:effectLst/>
                <a:uLnTx/>
                <a:uFillTx/>
                <a:latin typeface="Segoe UI"/>
                <a:ea typeface="+mn-ea"/>
                <a:cs typeface="+mn-cs"/>
              </a:rPr>
              <a:t> 2</a:t>
            </a:r>
            <a:endParaRPr kumimoji="0" lang="en-US" sz="1600" b="0" i="0" u="none" strike="noStrike" kern="1200" cap="none" spc="0" normalizeH="0" baseline="0" noProof="0" err="1">
              <a:ln>
                <a:noFill/>
              </a:ln>
              <a:solidFill>
                <a:srgbClr val="000000"/>
              </a:solidFill>
              <a:effectLst/>
              <a:uLnTx/>
              <a:uFillTx/>
              <a:latin typeface="Segoe UI"/>
              <a:ea typeface="+mn-ea"/>
              <a:cs typeface="+mn-cs"/>
            </a:endParaRPr>
          </a:p>
        </p:txBody>
      </p:sp>
      <p:cxnSp>
        <p:nvCxnSpPr>
          <p:cNvPr id="20" name="Straight Arrow Connector 19">
            <a:extLst>
              <a:ext uri="{FF2B5EF4-FFF2-40B4-BE49-F238E27FC236}">
                <a16:creationId xmlns:a16="http://schemas.microsoft.com/office/drawing/2014/main" id="{0BBF2399-F539-40C0-92C7-B596CBE7DEAB}"/>
              </a:ext>
            </a:extLst>
          </p:cNvPr>
          <p:cNvCxnSpPr>
            <a:cxnSpLocks/>
            <a:stCxn id="38" idx="1"/>
          </p:cNvCxnSpPr>
          <p:nvPr/>
        </p:nvCxnSpPr>
        <p:spPr>
          <a:xfrm flipH="1">
            <a:off x="5607124" y="2321073"/>
            <a:ext cx="2045117" cy="3380087"/>
          </a:xfrm>
          <a:prstGeom prst="straightConnector1">
            <a:avLst/>
          </a:prstGeom>
          <a:ln w="38100">
            <a:solidFill>
              <a:srgbClr val="C0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ADDF16B4-BC7A-48DA-9651-A504E4A212FE}"/>
              </a:ext>
            </a:extLst>
          </p:cNvPr>
          <p:cNvCxnSpPr>
            <a:cxnSpLocks/>
          </p:cNvCxnSpPr>
          <p:nvPr/>
        </p:nvCxnSpPr>
        <p:spPr>
          <a:xfrm flipH="1">
            <a:off x="5653752" y="5030865"/>
            <a:ext cx="2063721" cy="840902"/>
          </a:xfrm>
          <a:prstGeom prst="straightConnector1">
            <a:avLst/>
          </a:prstGeom>
          <a:ln w="38100">
            <a:solidFill>
              <a:srgbClr val="C0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DB610C23-2679-4F5C-8469-0B81B437CCF4}"/>
              </a:ext>
            </a:extLst>
          </p:cNvPr>
          <p:cNvCxnSpPr>
            <a:cxnSpLocks/>
            <a:stCxn id="64" idx="2"/>
            <a:endCxn id="45" idx="0"/>
          </p:cNvCxnSpPr>
          <p:nvPr/>
        </p:nvCxnSpPr>
        <p:spPr>
          <a:xfrm>
            <a:off x="8600694" y="5209371"/>
            <a:ext cx="22684" cy="491789"/>
          </a:xfrm>
          <a:prstGeom prst="straightConnector1">
            <a:avLst/>
          </a:prstGeom>
          <a:ln w="38100">
            <a:solidFill>
              <a:srgbClr val="C0000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45" name="Rectangle: Rounded Corners 44">
            <a:extLst>
              <a:ext uri="{FF2B5EF4-FFF2-40B4-BE49-F238E27FC236}">
                <a16:creationId xmlns:a16="http://schemas.microsoft.com/office/drawing/2014/main" id="{F5B93DAA-F343-4E65-B8B8-ECF91F456A90}"/>
              </a:ext>
            </a:extLst>
          </p:cNvPr>
          <p:cNvSpPr/>
          <p:nvPr/>
        </p:nvSpPr>
        <p:spPr bwMode="auto">
          <a:xfrm>
            <a:off x="7722813" y="5701160"/>
            <a:ext cx="1801130" cy="625740"/>
          </a:xfrm>
          <a:prstGeom prst="round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rot="0" spcFirstLastPara="0" vertOverflow="overflow" horzOverflow="overflow" vert="horz" wrap="square" lIns="91440" tIns="0"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err="1">
                <a:ln>
                  <a:noFill/>
                </a:ln>
                <a:solidFill>
                  <a:srgbClr val="000000"/>
                </a:solidFill>
                <a:effectLst/>
                <a:uLnTx/>
                <a:uFillTx/>
                <a:latin typeface="Segoe UI"/>
                <a:ea typeface="+mn-ea"/>
                <a:cs typeface="Segoe UI" pitchFamily="34" charset="0"/>
              </a:rPr>
              <a:t>Pod</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46" name="Rectangle: Rounded Corners 45">
            <a:extLst>
              <a:ext uri="{FF2B5EF4-FFF2-40B4-BE49-F238E27FC236}">
                <a16:creationId xmlns:a16="http://schemas.microsoft.com/office/drawing/2014/main" id="{0BA34925-214A-4D8B-9E16-651AE2466F32}"/>
              </a:ext>
            </a:extLst>
          </p:cNvPr>
          <p:cNvSpPr/>
          <p:nvPr/>
        </p:nvSpPr>
        <p:spPr bwMode="auto">
          <a:xfrm>
            <a:off x="8466002" y="5849006"/>
            <a:ext cx="459106" cy="20401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47" name="Rectangle: Rounded Corners 46">
            <a:extLst>
              <a:ext uri="{FF2B5EF4-FFF2-40B4-BE49-F238E27FC236}">
                <a16:creationId xmlns:a16="http://schemas.microsoft.com/office/drawing/2014/main" id="{702FB242-E2C1-4C7E-A8E5-BFD4055E07AD}"/>
              </a:ext>
            </a:extLst>
          </p:cNvPr>
          <p:cNvSpPr/>
          <p:nvPr/>
        </p:nvSpPr>
        <p:spPr bwMode="auto">
          <a:xfrm>
            <a:off x="8568428" y="5951015"/>
            <a:ext cx="459106" cy="20401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48" name="Rectangle: Rounded Corners 47">
            <a:extLst>
              <a:ext uri="{FF2B5EF4-FFF2-40B4-BE49-F238E27FC236}">
                <a16:creationId xmlns:a16="http://schemas.microsoft.com/office/drawing/2014/main" id="{6DF7EFA3-2E91-4E9A-8FB1-8F058E5DE781}"/>
              </a:ext>
            </a:extLst>
          </p:cNvPr>
          <p:cNvSpPr/>
          <p:nvPr/>
        </p:nvSpPr>
        <p:spPr bwMode="auto">
          <a:xfrm>
            <a:off x="8682683" y="6043655"/>
            <a:ext cx="459106" cy="20401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58" name="Rectangle: Rounded Corners 57">
            <a:extLst>
              <a:ext uri="{FF2B5EF4-FFF2-40B4-BE49-F238E27FC236}">
                <a16:creationId xmlns:a16="http://schemas.microsoft.com/office/drawing/2014/main" id="{A664A5D6-FF0F-4006-8A61-2F5ABEE27504}"/>
              </a:ext>
            </a:extLst>
          </p:cNvPr>
          <p:cNvSpPr/>
          <p:nvPr/>
        </p:nvSpPr>
        <p:spPr bwMode="auto">
          <a:xfrm>
            <a:off x="7652241" y="2965080"/>
            <a:ext cx="1801130" cy="625740"/>
          </a:xfrm>
          <a:prstGeom prst="round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rot="0" spcFirstLastPara="0" vertOverflow="overflow" horzOverflow="overflow" vert="horz" wrap="square" lIns="91440" tIns="0"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err="1">
                <a:ln>
                  <a:noFill/>
                </a:ln>
                <a:solidFill>
                  <a:srgbClr val="000000"/>
                </a:solidFill>
                <a:effectLst/>
                <a:uLnTx/>
                <a:uFillTx/>
                <a:latin typeface="Segoe UI"/>
                <a:ea typeface="+mn-ea"/>
                <a:cs typeface="Segoe UI" pitchFamily="34" charset="0"/>
              </a:rPr>
              <a:t>Pod</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59" name="Rectangle: Rounded Corners 58">
            <a:extLst>
              <a:ext uri="{FF2B5EF4-FFF2-40B4-BE49-F238E27FC236}">
                <a16:creationId xmlns:a16="http://schemas.microsoft.com/office/drawing/2014/main" id="{70FC054B-B7AA-43A5-B305-CCFEE1F97A82}"/>
              </a:ext>
            </a:extLst>
          </p:cNvPr>
          <p:cNvSpPr/>
          <p:nvPr/>
        </p:nvSpPr>
        <p:spPr bwMode="auto">
          <a:xfrm>
            <a:off x="8472127" y="3111014"/>
            <a:ext cx="459106" cy="20401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60" name="Rectangle: Rounded Corners 59">
            <a:extLst>
              <a:ext uri="{FF2B5EF4-FFF2-40B4-BE49-F238E27FC236}">
                <a16:creationId xmlns:a16="http://schemas.microsoft.com/office/drawing/2014/main" id="{20A4658B-F9F9-45C7-AA16-28A120925878}"/>
              </a:ext>
            </a:extLst>
          </p:cNvPr>
          <p:cNvSpPr/>
          <p:nvPr/>
        </p:nvSpPr>
        <p:spPr bwMode="auto">
          <a:xfrm>
            <a:off x="8574553" y="3213023"/>
            <a:ext cx="459106" cy="20401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61" name="Rectangle: Rounded Corners 60">
            <a:extLst>
              <a:ext uri="{FF2B5EF4-FFF2-40B4-BE49-F238E27FC236}">
                <a16:creationId xmlns:a16="http://schemas.microsoft.com/office/drawing/2014/main" id="{EEFD9F17-DDE5-4DB4-827F-2330444A5B7C}"/>
              </a:ext>
            </a:extLst>
          </p:cNvPr>
          <p:cNvSpPr/>
          <p:nvPr/>
        </p:nvSpPr>
        <p:spPr bwMode="auto">
          <a:xfrm>
            <a:off x="8688808" y="3305663"/>
            <a:ext cx="459106" cy="20401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cxnSp>
        <p:nvCxnSpPr>
          <p:cNvPr id="62" name="Straight Arrow Connector 61">
            <a:extLst>
              <a:ext uri="{FF2B5EF4-FFF2-40B4-BE49-F238E27FC236}">
                <a16:creationId xmlns:a16="http://schemas.microsoft.com/office/drawing/2014/main" id="{4B87483A-A905-45E6-81DE-3AEE814C0AAE}"/>
              </a:ext>
            </a:extLst>
          </p:cNvPr>
          <p:cNvCxnSpPr>
            <a:cxnSpLocks/>
            <a:stCxn id="38" idx="2"/>
            <a:endCxn id="58" idx="0"/>
          </p:cNvCxnSpPr>
          <p:nvPr/>
        </p:nvCxnSpPr>
        <p:spPr>
          <a:xfrm>
            <a:off x="8534726" y="2499579"/>
            <a:ext cx="18080" cy="465501"/>
          </a:xfrm>
          <a:prstGeom prst="straightConnector1">
            <a:avLst/>
          </a:prstGeom>
          <a:ln w="38100">
            <a:solidFill>
              <a:srgbClr val="C00000"/>
            </a:solidFill>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33840544"/>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E78FF-041F-4345-A84F-CE751E41D74D}"/>
              </a:ext>
            </a:extLst>
          </p:cNvPr>
          <p:cNvSpPr>
            <a:spLocks noGrp="1"/>
          </p:cNvSpPr>
          <p:nvPr>
            <p:ph type="title"/>
          </p:nvPr>
        </p:nvSpPr>
        <p:spPr/>
        <p:txBody>
          <a:bodyPr/>
          <a:lstStyle/>
          <a:p>
            <a:r>
              <a:rPr lang="en-US" sz="4000" dirty="0">
                <a:solidFill>
                  <a:schemeClr val="accent3"/>
                </a:solidFill>
              </a:rPr>
              <a:t>How Pods Work</a:t>
            </a:r>
          </a:p>
        </p:txBody>
      </p:sp>
      <p:grpSp>
        <p:nvGrpSpPr>
          <p:cNvPr id="6" name="Group 5">
            <a:extLst>
              <a:ext uri="{FF2B5EF4-FFF2-40B4-BE49-F238E27FC236}">
                <a16:creationId xmlns:a16="http://schemas.microsoft.com/office/drawing/2014/main" id="{22BC7F65-8CE9-4DFC-A928-4C6C2B28F57D}"/>
              </a:ext>
            </a:extLst>
          </p:cNvPr>
          <p:cNvGrpSpPr/>
          <p:nvPr/>
        </p:nvGrpSpPr>
        <p:grpSpPr>
          <a:xfrm>
            <a:off x="274639" y="2618686"/>
            <a:ext cx="5185927" cy="2734366"/>
            <a:chOff x="762792" y="2569028"/>
            <a:chExt cx="5349993" cy="3566901"/>
          </a:xfrm>
        </p:grpSpPr>
        <p:grpSp>
          <p:nvGrpSpPr>
            <p:cNvPr id="7" name="Group 6">
              <a:extLst>
                <a:ext uri="{FF2B5EF4-FFF2-40B4-BE49-F238E27FC236}">
                  <a16:creationId xmlns:a16="http://schemas.microsoft.com/office/drawing/2014/main" id="{EE46798E-C724-448D-9DDD-CD8D760D492A}"/>
                </a:ext>
              </a:extLst>
            </p:cNvPr>
            <p:cNvGrpSpPr/>
            <p:nvPr/>
          </p:nvGrpSpPr>
          <p:grpSpPr>
            <a:xfrm>
              <a:off x="762792" y="2569028"/>
              <a:ext cx="5349993" cy="3566901"/>
              <a:chOff x="762792" y="2661152"/>
              <a:chExt cx="5349993" cy="3566901"/>
            </a:xfrm>
          </p:grpSpPr>
          <p:sp>
            <p:nvSpPr>
              <p:cNvPr id="11" name="Freeform: Shape 10">
                <a:extLst>
                  <a:ext uri="{FF2B5EF4-FFF2-40B4-BE49-F238E27FC236}">
                    <a16:creationId xmlns:a16="http://schemas.microsoft.com/office/drawing/2014/main" id="{167ABB0B-0697-4344-88D8-AE27800AD1FF}"/>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2000" b="0" i="0" u="none" strike="noStrike" kern="1200" cap="none" spc="0" normalizeH="0" baseline="0" noProof="0">
                    <a:ln>
                      <a:noFill/>
                    </a:ln>
                    <a:solidFill>
                      <a:srgbClr val="FFFFFF"/>
                    </a:solidFill>
                    <a:effectLst/>
                    <a:uLnTx/>
                    <a:uFillTx/>
                    <a:latin typeface="Segoe UI"/>
                    <a:ea typeface="+mn-ea"/>
                    <a:cs typeface="+mn-cs"/>
                  </a:rPr>
                  <a:t>Master node</a:t>
                </a:r>
                <a:endParaRPr kumimoji="0" lang="en-US" sz="2000" b="0" i="0" u="none" strike="noStrike" kern="1200" cap="none" spc="0" normalizeH="0" baseline="0" noProof="0">
                  <a:ln>
                    <a:noFill/>
                  </a:ln>
                  <a:solidFill>
                    <a:srgbClr val="FFFFFF"/>
                  </a:solidFill>
                  <a:effectLst/>
                  <a:uLnTx/>
                  <a:uFillTx/>
                  <a:latin typeface="Segoe UI"/>
                  <a:ea typeface="+mn-ea"/>
                  <a:cs typeface="+mn-cs"/>
                </a:endParaRPr>
              </a:p>
            </p:txBody>
          </p:sp>
          <p:sp>
            <p:nvSpPr>
              <p:cNvPr id="12" name="Rectangle 11">
                <a:extLst>
                  <a:ext uri="{FF2B5EF4-FFF2-40B4-BE49-F238E27FC236}">
                    <a16:creationId xmlns:a16="http://schemas.microsoft.com/office/drawing/2014/main" id="{8E6B4562-FE82-4FF4-A724-28A426634A15}"/>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8" name="Rectangle: Rounded Corners 7">
              <a:extLst>
                <a:ext uri="{FF2B5EF4-FFF2-40B4-BE49-F238E27FC236}">
                  <a16:creationId xmlns:a16="http://schemas.microsoft.com/office/drawing/2014/main" id="{B71D5A92-30C6-4CD0-AC07-0EE3AF0D535A}"/>
                </a:ext>
              </a:extLst>
            </p:cNvPr>
            <p:cNvSpPr/>
            <p:nvPr/>
          </p:nvSpPr>
          <p:spPr bwMode="auto">
            <a:xfrm>
              <a:off x="915361" y="3363118"/>
              <a:ext cx="2046967" cy="87963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800" b="0" i="0" u="none" strike="noStrike" kern="1200" cap="none" spc="0" normalizeH="0" baseline="0" noProof="0">
                  <a:ln>
                    <a:noFill/>
                  </a:ln>
                  <a:solidFill>
                    <a:srgbClr val="000000"/>
                  </a:solidFill>
                  <a:effectLst/>
                  <a:uLnTx/>
                  <a:uFillTx/>
                  <a:latin typeface="Segoe UI"/>
                  <a:ea typeface="+mn-ea"/>
                  <a:cs typeface="Segoe UI" pitchFamily="34" charset="0"/>
                </a:rPr>
                <a:t>API Server</a:t>
              </a: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9" name="Rectangle: Rounded Corners 8">
              <a:extLst>
                <a:ext uri="{FF2B5EF4-FFF2-40B4-BE49-F238E27FC236}">
                  <a16:creationId xmlns:a16="http://schemas.microsoft.com/office/drawing/2014/main" id="{05684746-7AF6-49B8-9E3D-63CE58FF1EAD}"/>
                </a:ext>
              </a:extLst>
            </p:cNvPr>
            <p:cNvSpPr/>
            <p:nvPr/>
          </p:nvSpPr>
          <p:spPr bwMode="auto">
            <a:xfrm>
              <a:off x="3689360" y="3335774"/>
              <a:ext cx="2106494" cy="91440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kube-</a:t>
              </a: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controller</a:t>
              </a: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a:t>
              </a: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manager</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0" name="Rectangle: Rounded Corners 9">
              <a:extLst>
                <a:ext uri="{FF2B5EF4-FFF2-40B4-BE49-F238E27FC236}">
                  <a16:creationId xmlns:a16="http://schemas.microsoft.com/office/drawing/2014/main" id="{BBB942AA-01CF-4C61-AF18-0B665DA7193B}"/>
                </a:ext>
              </a:extLst>
            </p:cNvPr>
            <p:cNvSpPr/>
            <p:nvPr/>
          </p:nvSpPr>
          <p:spPr bwMode="auto">
            <a:xfrm>
              <a:off x="3689360" y="4574064"/>
              <a:ext cx="2106495" cy="79275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scheduler</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grpSp>
        <p:nvGrpSpPr>
          <p:cNvPr id="13" name="Group 12">
            <a:extLst>
              <a:ext uri="{FF2B5EF4-FFF2-40B4-BE49-F238E27FC236}">
                <a16:creationId xmlns:a16="http://schemas.microsoft.com/office/drawing/2014/main" id="{1883C055-EA40-4508-BC35-C8726622359E}"/>
              </a:ext>
            </a:extLst>
          </p:cNvPr>
          <p:cNvGrpSpPr/>
          <p:nvPr/>
        </p:nvGrpSpPr>
        <p:grpSpPr>
          <a:xfrm>
            <a:off x="3457274" y="5513781"/>
            <a:ext cx="1580808" cy="1399954"/>
            <a:chOff x="3693972" y="5327270"/>
            <a:chExt cx="1580808" cy="1399954"/>
          </a:xfrm>
        </p:grpSpPr>
        <p:sp>
          <p:nvSpPr>
            <p:cNvPr id="14" name="Cylinder 13">
              <a:extLst>
                <a:ext uri="{FF2B5EF4-FFF2-40B4-BE49-F238E27FC236}">
                  <a16:creationId xmlns:a16="http://schemas.microsoft.com/office/drawing/2014/main" id="{0166AF51-6F98-4910-BEBB-97D7D20BED51}"/>
                </a:ext>
              </a:extLst>
            </p:cNvPr>
            <p:cNvSpPr/>
            <p:nvPr/>
          </p:nvSpPr>
          <p:spPr bwMode="auto">
            <a:xfrm>
              <a:off x="3693972" y="5327270"/>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5" name="Cylinder 14">
              <a:extLst>
                <a:ext uri="{FF2B5EF4-FFF2-40B4-BE49-F238E27FC236}">
                  <a16:creationId xmlns:a16="http://schemas.microsoft.com/office/drawing/2014/main" id="{A8068D45-EBC4-4BAE-BFB2-372F3694547D}"/>
                </a:ext>
              </a:extLst>
            </p:cNvPr>
            <p:cNvSpPr/>
            <p:nvPr/>
          </p:nvSpPr>
          <p:spPr bwMode="auto">
            <a:xfrm>
              <a:off x="4030990" y="5468447"/>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6" name="Cylinder 15">
              <a:extLst>
                <a:ext uri="{FF2B5EF4-FFF2-40B4-BE49-F238E27FC236}">
                  <a16:creationId xmlns:a16="http://schemas.microsoft.com/office/drawing/2014/main" id="{E0B9B05E-4EBE-4C5D-A569-83DBD690D3CB}"/>
                </a:ext>
              </a:extLst>
            </p:cNvPr>
            <p:cNvSpPr/>
            <p:nvPr/>
          </p:nvSpPr>
          <p:spPr bwMode="auto">
            <a:xfrm>
              <a:off x="4403922" y="5609624"/>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2000" b="0" i="0" u="none" strike="noStrike" kern="1200" cap="none" spc="0" normalizeH="0" baseline="0" noProof="0">
                  <a:ln>
                    <a:noFill/>
                  </a:ln>
                  <a:solidFill>
                    <a:srgbClr val="000000"/>
                  </a:solidFill>
                  <a:effectLst/>
                  <a:uLnTx/>
                  <a:uFillTx/>
                  <a:latin typeface="Segoe UI"/>
                  <a:ea typeface="Segoe UI" pitchFamily="34" charset="0"/>
                  <a:cs typeface="Segoe UI" pitchFamily="34" charset="0"/>
                </a:rPr>
                <a:t>etcd</a:t>
              </a:r>
              <a:endParaRPr kumimoji="0" lang="en-US" sz="2000" b="0" i="0" u="none" strike="noStrike" kern="1200" cap="none" spc="0" normalizeH="0" baseline="0" noProof="0" err="1">
                <a:ln>
                  <a:noFill/>
                </a:ln>
                <a:solidFill>
                  <a:srgbClr val="000000"/>
                </a:solidFill>
                <a:effectLst/>
                <a:uLnTx/>
                <a:uFillTx/>
                <a:latin typeface="Segoe UI"/>
                <a:ea typeface="Segoe UI" pitchFamily="34" charset="0"/>
                <a:cs typeface="Segoe UI" pitchFamily="34" charset="0"/>
              </a:endParaRPr>
            </a:p>
          </p:txBody>
        </p:sp>
      </p:grpSp>
      <p:sp>
        <p:nvSpPr>
          <p:cNvPr id="17" name="Diamond 16">
            <a:extLst>
              <a:ext uri="{FF2B5EF4-FFF2-40B4-BE49-F238E27FC236}">
                <a16:creationId xmlns:a16="http://schemas.microsoft.com/office/drawing/2014/main" id="{2C320082-7D86-4331-85B5-8C1417D1D30C}"/>
              </a:ext>
            </a:extLst>
          </p:cNvPr>
          <p:cNvSpPr/>
          <p:nvPr/>
        </p:nvSpPr>
        <p:spPr>
          <a:xfrm>
            <a:off x="464195" y="1094053"/>
            <a:ext cx="1907345" cy="903172"/>
          </a:xfrm>
          <a:prstGeom prst="diamond">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pitchFamily="34" charset="0"/>
              </a:rPr>
              <a:t>kubectl</a:t>
            </a:r>
          </a:p>
        </p:txBody>
      </p:sp>
      <p:grpSp>
        <p:nvGrpSpPr>
          <p:cNvPr id="27" name="Group 26">
            <a:extLst>
              <a:ext uri="{FF2B5EF4-FFF2-40B4-BE49-F238E27FC236}">
                <a16:creationId xmlns:a16="http://schemas.microsoft.com/office/drawing/2014/main" id="{C37CA512-56B6-4C35-A3E3-12012321FE08}"/>
              </a:ext>
            </a:extLst>
          </p:cNvPr>
          <p:cNvGrpSpPr/>
          <p:nvPr/>
        </p:nvGrpSpPr>
        <p:grpSpPr>
          <a:xfrm>
            <a:off x="7229020" y="1581632"/>
            <a:ext cx="4718958" cy="2447723"/>
            <a:chOff x="7119257" y="1394822"/>
            <a:chExt cx="4718958" cy="2447723"/>
          </a:xfrm>
        </p:grpSpPr>
        <p:grpSp>
          <p:nvGrpSpPr>
            <p:cNvPr id="37" name="Group 36">
              <a:extLst>
                <a:ext uri="{FF2B5EF4-FFF2-40B4-BE49-F238E27FC236}">
                  <a16:creationId xmlns:a16="http://schemas.microsoft.com/office/drawing/2014/main" id="{AEACE944-9E8C-4FC5-BF8E-55299D9079BF}"/>
                </a:ext>
              </a:extLst>
            </p:cNvPr>
            <p:cNvGrpSpPr/>
            <p:nvPr/>
          </p:nvGrpSpPr>
          <p:grpSpPr>
            <a:xfrm>
              <a:off x="7119257" y="1394822"/>
              <a:ext cx="4718958" cy="2447723"/>
              <a:chOff x="762792" y="2661152"/>
              <a:chExt cx="5349993" cy="3566901"/>
            </a:xfrm>
          </p:grpSpPr>
          <p:sp>
            <p:nvSpPr>
              <p:cNvPr id="41" name="Freeform: Shape 40">
                <a:extLst>
                  <a:ext uri="{FF2B5EF4-FFF2-40B4-BE49-F238E27FC236}">
                    <a16:creationId xmlns:a16="http://schemas.microsoft.com/office/drawing/2014/main" id="{73700200-EA57-40B0-BC40-328D4651795E}"/>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1">
                <a:schemeClr val="accent3"/>
              </a:lnRef>
              <a:fillRef idx="2">
                <a:schemeClr val="accent3"/>
              </a:fillRef>
              <a:effectRef idx="1">
                <a:schemeClr val="accent3"/>
              </a:effectRef>
              <a:fontRef idx="minor">
                <a:schemeClr val="dk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1800" b="0" i="0" u="none" strike="noStrike" kern="1200" cap="none" spc="0" normalizeH="0" baseline="0" noProof="0" err="1">
                    <a:ln>
                      <a:noFill/>
                    </a:ln>
                    <a:solidFill>
                      <a:srgbClr val="002050"/>
                    </a:solidFill>
                    <a:effectLst/>
                    <a:uLnTx/>
                    <a:uFillTx/>
                    <a:latin typeface="Segoe UI"/>
                    <a:ea typeface="+mn-ea"/>
                    <a:cs typeface="+mn-cs"/>
                  </a:rPr>
                  <a:t>Worker</a:t>
                </a:r>
                <a:r>
                  <a:rPr kumimoji="0" lang="tr-TR" sz="1800" b="0" i="0" u="none" strike="noStrike" kern="1200" cap="none" spc="0" normalizeH="0" baseline="0" noProof="0">
                    <a:ln>
                      <a:noFill/>
                    </a:ln>
                    <a:solidFill>
                      <a:srgbClr val="002050"/>
                    </a:solidFill>
                    <a:effectLst/>
                    <a:uLnTx/>
                    <a:uFillTx/>
                    <a:latin typeface="Segoe UI"/>
                    <a:ea typeface="+mn-ea"/>
                    <a:cs typeface="+mn-cs"/>
                  </a:rPr>
                  <a:t> </a:t>
                </a:r>
                <a:r>
                  <a:rPr kumimoji="0" lang="tr-TR" sz="1800" b="0" i="0" u="none" strike="noStrike" kern="1200" cap="none" spc="0" normalizeH="0" baseline="0" noProof="0" err="1">
                    <a:ln>
                      <a:noFill/>
                    </a:ln>
                    <a:solidFill>
                      <a:srgbClr val="002050"/>
                    </a:solidFill>
                    <a:effectLst/>
                    <a:uLnTx/>
                    <a:uFillTx/>
                    <a:latin typeface="Segoe UI"/>
                    <a:ea typeface="+mn-ea"/>
                    <a:cs typeface="+mn-cs"/>
                  </a:rPr>
                  <a:t>node</a:t>
                </a:r>
                <a:r>
                  <a:rPr kumimoji="0" lang="tr-TR" sz="1800" b="0" i="0" u="none" strike="noStrike" kern="1200" cap="none" spc="0" normalizeH="0" baseline="0" noProof="0">
                    <a:ln>
                      <a:noFill/>
                    </a:ln>
                    <a:solidFill>
                      <a:srgbClr val="002050"/>
                    </a:solidFill>
                    <a:effectLst/>
                    <a:uLnTx/>
                    <a:uFillTx/>
                    <a:latin typeface="Segoe UI"/>
                    <a:ea typeface="+mn-ea"/>
                    <a:cs typeface="+mn-cs"/>
                  </a:rPr>
                  <a:t> 1 </a:t>
                </a:r>
                <a:endParaRPr kumimoji="0" lang="en-US" sz="1800" b="0" i="0" u="none" strike="noStrike" kern="1200" cap="none" spc="0" normalizeH="0" baseline="0" noProof="0">
                  <a:ln>
                    <a:noFill/>
                  </a:ln>
                  <a:solidFill>
                    <a:srgbClr val="002050"/>
                  </a:solidFill>
                  <a:effectLst/>
                  <a:uLnTx/>
                  <a:uFillTx/>
                  <a:latin typeface="Segoe UI"/>
                  <a:ea typeface="+mn-ea"/>
                  <a:cs typeface="+mn-cs"/>
                </a:endParaRPr>
              </a:p>
            </p:txBody>
          </p:sp>
          <p:sp>
            <p:nvSpPr>
              <p:cNvPr id="42" name="Rectangle 41">
                <a:extLst>
                  <a:ext uri="{FF2B5EF4-FFF2-40B4-BE49-F238E27FC236}">
                    <a16:creationId xmlns:a16="http://schemas.microsoft.com/office/drawing/2014/main" id="{0CC2E68C-FAB2-4EBA-BF04-4EFCF59EF68C}"/>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38" name="Rectangle: Rounded Corners 37">
              <a:extLst>
                <a:ext uri="{FF2B5EF4-FFF2-40B4-BE49-F238E27FC236}">
                  <a16:creationId xmlns:a16="http://schemas.microsoft.com/office/drawing/2014/main" id="{885C2F74-C7E8-4BF6-840D-56AF29F514F0}"/>
                </a:ext>
              </a:extLst>
            </p:cNvPr>
            <p:cNvSpPr/>
            <p:nvPr/>
          </p:nvSpPr>
          <p:spPr bwMode="auto">
            <a:xfrm>
              <a:off x="7542478" y="1955757"/>
              <a:ext cx="1764970" cy="357012"/>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Kubelet</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39" name="Rectangle: Rounded Corners 38">
              <a:extLst>
                <a:ext uri="{FF2B5EF4-FFF2-40B4-BE49-F238E27FC236}">
                  <a16:creationId xmlns:a16="http://schemas.microsoft.com/office/drawing/2014/main" id="{F777ABBC-D301-4CD5-A229-B3C9982E5CE6}"/>
                </a:ext>
              </a:extLst>
            </p:cNvPr>
            <p:cNvSpPr/>
            <p:nvPr/>
          </p:nvSpPr>
          <p:spPr bwMode="auto">
            <a:xfrm>
              <a:off x="7251623" y="2439504"/>
              <a:ext cx="4395674" cy="1222345"/>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45720" rIns="91440" bIns="146304" numCol="1" spcCol="0" rtlCol="0" fromWordArt="0" anchor="t" anchorCtr="0" forceAA="0" compatLnSpc="1">
              <a:prstTxWarp prst="textNoShape">
                <a:avLst/>
              </a:prstTxWarp>
              <a:noAutofit/>
            </a:bodyPr>
            <a:lstStyle/>
            <a:p>
              <a:pPr marL="0" marR="0" lvl="0" indent="0" algn="r"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a:ln>
                    <a:noFill/>
                  </a:ln>
                  <a:solidFill>
                    <a:srgbClr val="000000"/>
                  </a:solidFill>
                  <a:effectLst/>
                  <a:uLnTx/>
                  <a:uFillTx/>
                  <a:latin typeface="Segoe UI"/>
                  <a:ea typeface="+mn-ea"/>
                  <a:cs typeface="Segoe UI" pitchFamily="34" charset="0"/>
                </a:rPr>
                <a:t>Container Runtime</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grpSp>
        <p:nvGrpSpPr>
          <p:cNvPr id="53" name="Group 52">
            <a:extLst>
              <a:ext uri="{FF2B5EF4-FFF2-40B4-BE49-F238E27FC236}">
                <a16:creationId xmlns:a16="http://schemas.microsoft.com/office/drawing/2014/main" id="{2060B392-5957-48BA-ACB5-CC4201F73E66}"/>
              </a:ext>
            </a:extLst>
          </p:cNvPr>
          <p:cNvGrpSpPr/>
          <p:nvPr/>
        </p:nvGrpSpPr>
        <p:grpSpPr>
          <a:xfrm>
            <a:off x="7294988" y="4291424"/>
            <a:ext cx="4718958" cy="2447723"/>
            <a:chOff x="7119257" y="1394822"/>
            <a:chExt cx="4718958" cy="2447723"/>
          </a:xfrm>
        </p:grpSpPr>
        <p:grpSp>
          <p:nvGrpSpPr>
            <p:cNvPr id="63" name="Group 62">
              <a:extLst>
                <a:ext uri="{FF2B5EF4-FFF2-40B4-BE49-F238E27FC236}">
                  <a16:creationId xmlns:a16="http://schemas.microsoft.com/office/drawing/2014/main" id="{80E03324-6A3B-4CBA-9C47-36D2795EE2D7}"/>
                </a:ext>
              </a:extLst>
            </p:cNvPr>
            <p:cNvGrpSpPr/>
            <p:nvPr/>
          </p:nvGrpSpPr>
          <p:grpSpPr>
            <a:xfrm>
              <a:off x="7119257" y="1394822"/>
              <a:ext cx="4718958" cy="2447723"/>
              <a:chOff x="762792" y="2661152"/>
              <a:chExt cx="5349993" cy="3566901"/>
            </a:xfrm>
          </p:grpSpPr>
          <p:sp>
            <p:nvSpPr>
              <p:cNvPr id="66" name="Freeform: Shape 65">
                <a:extLst>
                  <a:ext uri="{FF2B5EF4-FFF2-40B4-BE49-F238E27FC236}">
                    <a16:creationId xmlns:a16="http://schemas.microsoft.com/office/drawing/2014/main" id="{FDC0205D-6128-4EE7-B0AE-A3FE8EA34C93}"/>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1">
                <a:schemeClr val="accent3"/>
              </a:lnRef>
              <a:fillRef idx="2">
                <a:schemeClr val="accent3"/>
              </a:fillRef>
              <a:effectRef idx="1">
                <a:schemeClr val="accent3"/>
              </a:effectRef>
              <a:fontRef idx="minor">
                <a:schemeClr val="dk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1800" b="0" i="0" u="none" strike="noStrike" kern="1200" cap="none" spc="0" normalizeH="0" baseline="0" noProof="0" err="1">
                    <a:ln>
                      <a:noFill/>
                    </a:ln>
                    <a:solidFill>
                      <a:srgbClr val="002050"/>
                    </a:solidFill>
                    <a:effectLst/>
                    <a:uLnTx/>
                    <a:uFillTx/>
                    <a:latin typeface="Segoe UI"/>
                    <a:ea typeface="+mn-ea"/>
                    <a:cs typeface="+mn-cs"/>
                  </a:rPr>
                  <a:t>Worker</a:t>
                </a:r>
                <a:r>
                  <a:rPr kumimoji="0" lang="tr-TR" sz="1800" b="0" i="0" u="none" strike="noStrike" kern="1200" cap="none" spc="0" normalizeH="0" baseline="0" noProof="0">
                    <a:ln>
                      <a:noFill/>
                    </a:ln>
                    <a:solidFill>
                      <a:srgbClr val="002050"/>
                    </a:solidFill>
                    <a:effectLst/>
                    <a:uLnTx/>
                    <a:uFillTx/>
                    <a:latin typeface="Segoe UI"/>
                    <a:ea typeface="+mn-ea"/>
                    <a:cs typeface="+mn-cs"/>
                  </a:rPr>
                  <a:t> </a:t>
                </a:r>
                <a:r>
                  <a:rPr kumimoji="0" lang="tr-TR" sz="1800" b="0" i="0" u="none" strike="noStrike" kern="1200" cap="none" spc="0" normalizeH="0" baseline="0" noProof="0" err="1">
                    <a:ln>
                      <a:noFill/>
                    </a:ln>
                    <a:solidFill>
                      <a:srgbClr val="002050"/>
                    </a:solidFill>
                    <a:effectLst/>
                    <a:uLnTx/>
                    <a:uFillTx/>
                    <a:latin typeface="Segoe UI"/>
                    <a:ea typeface="+mn-ea"/>
                    <a:cs typeface="+mn-cs"/>
                  </a:rPr>
                  <a:t>node</a:t>
                </a:r>
                <a:r>
                  <a:rPr kumimoji="0" lang="tr-TR" sz="1800" b="0" i="0" u="none" strike="noStrike" kern="1200" cap="none" spc="0" normalizeH="0" baseline="0" noProof="0">
                    <a:ln>
                      <a:noFill/>
                    </a:ln>
                    <a:solidFill>
                      <a:srgbClr val="002050"/>
                    </a:solidFill>
                    <a:effectLst/>
                    <a:uLnTx/>
                    <a:uFillTx/>
                    <a:latin typeface="Segoe UI"/>
                    <a:ea typeface="+mn-ea"/>
                    <a:cs typeface="+mn-cs"/>
                  </a:rPr>
                  <a:t> 2</a:t>
                </a:r>
                <a:endParaRPr kumimoji="0" lang="en-US" sz="1800" b="0" i="0" u="none" strike="noStrike" kern="1200" cap="none" spc="0" normalizeH="0" baseline="0" noProof="0">
                  <a:ln>
                    <a:noFill/>
                  </a:ln>
                  <a:solidFill>
                    <a:srgbClr val="002050"/>
                  </a:solidFill>
                  <a:effectLst/>
                  <a:uLnTx/>
                  <a:uFillTx/>
                  <a:latin typeface="Segoe UI"/>
                  <a:ea typeface="+mn-ea"/>
                  <a:cs typeface="+mn-cs"/>
                </a:endParaRPr>
              </a:p>
            </p:txBody>
          </p:sp>
          <p:sp>
            <p:nvSpPr>
              <p:cNvPr id="67" name="Rectangle 66">
                <a:extLst>
                  <a:ext uri="{FF2B5EF4-FFF2-40B4-BE49-F238E27FC236}">
                    <a16:creationId xmlns:a16="http://schemas.microsoft.com/office/drawing/2014/main" id="{0FDC2842-02FD-45D4-9681-A32718C2096C}"/>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64" name="Rectangle: Rounded Corners 63">
              <a:extLst>
                <a:ext uri="{FF2B5EF4-FFF2-40B4-BE49-F238E27FC236}">
                  <a16:creationId xmlns:a16="http://schemas.microsoft.com/office/drawing/2014/main" id="{D894BA60-31BE-4205-A539-325A8C961055}"/>
                </a:ext>
              </a:extLst>
            </p:cNvPr>
            <p:cNvSpPr/>
            <p:nvPr/>
          </p:nvSpPr>
          <p:spPr bwMode="auto">
            <a:xfrm>
              <a:off x="7542478" y="1955757"/>
              <a:ext cx="1764970" cy="357012"/>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Kubelet</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65" name="Rectangle: Rounded Corners 64">
              <a:extLst>
                <a:ext uri="{FF2B5EF4-FFF2-40B4-BE49-F238E27FC236}">
                  <a16:creationId xmlns:a16="http://schemas.microsoft.com/office/drawing/2014/main" id="{B016FA96-0C5A-4B36-B49A-63FCF2EA432E}"/>
                </a:ext>
              </a:extLst>
            </p:cNvPr>
            <p:cNvSpPr/>
            <p:nvPr/>
          </p:nvSpPr>
          <p:spPr bwMode="auto">
            <a:xfrm>
              <a:off x="7251623" y="2439504"/>
              <a:ext cx="4395674" cy="1222345"/>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45720" rIns="91440" bIns="146304" numCol="1" spcCol="0" rtlCol="0" fromWordArt="0" anchor="t" anchorCtr="0" forceAA="0" compatLnSpc="1">
              <a:prstTxWarp prst="textNoShape">
                <a:avLst/>
              </a:prstTxWarp>
              <a:noAutofit/>
            </a:bodyPr>
            <a:lstStyle/>
            <a:p>
              <a:pPr marL="0" marR="0" lvl="0" indent="0" algn="r"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a:ln>
                    <a:noFill/>
                  </a:ln>
                  <a:solidFill>
                    <a:srgbClr val="000000"/>
                  </a:solidFill>
                  <a:effectLst/>
                  <a:uLnTx/>
                  <a:uFillTx/>
                  <a:latin typeface="Segoe UI"/>
                  <a:ea typeface="+mn-ea"/>
                  <a:cs typeface="Segoe UI" pitchFamily="34" charset="0"/>
                </a:rPr>
                <a:t>Container Runtime</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sp>
        <p:nvSpPr>
          <p:cNvPr id="33" name="TextBox 32">
            <a:extLst>
              <a:ext uri="{FF2B5EF4-FFF2-40B4-BE49-F238E27FC236}">
                <a16:creationId xmlns:a16="http://schemas.microsoft.com/office/drawing/2014/main" id="{68E2F055-9068-418A-B03B-4D41CC88D652}"/>
              </a:ext>
            </a:extLst>
          </p:cNvPr>
          <p:cNvSpPr txBox="1"/>
          <p:nvPr/>
        </p:nvSpPr>
        <p:spPr>
          <a:xfrm>
            <a:off x="4447206" y="1438156"/>
            <a:ext cx="2620612" cy="1181862"/>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tr-TR" sz="1600" b="0" i="0" u="none" strike="noStrike" kern="1200" cap="none" spc="0" normalizeH="0" baseline="0" noProof="0" dirty="0">
                <a:ln>
                  <a:noFill/>
                </a:ln>
                <a:solidFill>
                  <a:srgbClr val="000000"/>
                </a:solidFill>
                <a:effectLst/>
                <a:uLnTx/>
                <a:uFillTx/>
                <a:latin typeface="Segoe UI"/>
                <a:ea typeface="+mn-ea"/>
                <a:cs typeface="+mn-cs"/>
              </a:rPr>
              <a:t>Kube-controller-manager ensures </a:t>
            </a:r>
            <a:r>
              <a:rPr kumimoji="0" lang="en-US" sz="1600" b="0" i="0" u="none" strike="noStrike" kern="1200" cap="none" spc="0" normalizeH="0" baseline="0" noProof="0" dirty="0">
                <a:ln>
                  <a:noFill/>
                </a:ln>
                <a:solidFill>
                  <a:srgbClr val="000000"/>
                </a:solidFill>
                <a:effectLst/>
                <a:uLnTx/>
                <a:uFillTx/>
                <a:latin typeface="Segoe UI"/>
                <a:ea typeface="+mn-ea"/>
                <a:cs typeface="+mn-cs"/>
              </a:rPr>
              <a:t>the correct number of pods</a:t>
            </a:r>
            <a:r>
              <a:rPr kumimoji="0" lang="tr-TR" sz="1600" b="0" i="0" u="none" strike="noStrike" kern="1200" cap="none" spc="0" normalizeH="0" baseline="0" noProof="0" dirty="0">
                <a:ln>
                  <a:noFill/>
                </a:ln>
                <a:solidFill>
                  <a:srgbClr val="000000"/>
                </a:solidFill>
                <a:effectLst/>
                <a:uLnTx/>
                <a:uFillTx/>
                <a:latin typeface="Segoe UI"/>
                <a:ea typeface="+mn-ea"/>
                <a:cs typeface="+mn-cs"/>
              </a:rPr>
              <a:t> is running in the cluster</a:t>
            </a:r>
            <a:endParaRPr kumimoji="0" lang="en-US" sz="1600" b="0" i="0" u="none" strike="noStrike" kern="1200" cap="none" spc="0" normalizeH="0" baseline="0" noProof="0" dirty="0">
              <a:ln>
                <a:noFill/>
              </a:ln>
              <a:solidFill>
                <a:srgbClr val="000000"/>
              </a:solidFill>
              <a:effectLst/>
              <a:uLnTx/>
              <a:uFillTx/>
              <a:latin typeface="Segoe UI"/>
              <a:ea typeface="+mn-ea"/>
              <a:cs typeface="+mn-cs"/>
            </a:endParaRPr>
          </a:p>
        </p:txBody>
      </p:sp>
      <p:sp>
        <p:nvSpPr>
          <p:cNvPr id="35" name="TextBox 34">
            <a:extLst>
              <a:ext uri="{FF2B5EF4-FFF2-40B4-BE49-F238E27FC236}">
                <a16:creationId xmlns:a16="http://schemas.microsoft.com/office/drawing/2014/main" id="{AADFBFB5-2440-405D-B9CB-F3A1C235496E}"/>
              </a:ext>
            </a:extLst>
          </p:cNvPr>
          <p:cNvSpPr txBox="1"/>
          <p:nvPr/>
        </p:nvSpPr>
        <p:spPr>
          <a:xfrm>
            <a:off x="746805" y="5591717"/>
            <a:ext cx="2872687" cy="815608"/>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mn-cs"/>
              </a:rPr>
              <a:t>1. </a:t>
            </a:r>
            <a:r>
              <a:rPr kumimoji="0" lang="tr-TR" sz="1600" b="0" i="0" u="none" strike="noStrike" kern="1200" cap="none" spc="0" normalizeH="0" baseline="0" noProof="0" err="1">
                <a:ln>
                  <a:noFill/>
                </a:ln>
                <a:solidFill>
                  <a:srgbClr val="000000"/>
                </a:solidFill>
                <a:effectLst/>
                <a:uLnTx/>
                <a:uFillTx/>
                <a:latin typeface="Segoe UI"/>
                <a:ea typeface="+mn-ea"/>
                <a:cs typeface="+mn-cs"/>
              </a:rPr>
              <a:t>Pod</a:t>
            </a:r>
            <a:r>
              <a:rPr kumimoji="0" lang="tr-TR" sz="1600" b="0" i="0" u="none" strike="noStrike" kern="1200" cap="none" spc="0" normalizeH="0" baseline="0" noProof="0">
                <a:ln>
                  <a:noFill/>
                </a:ln>
                <a:solidFill>
                  <a:srgbClr val="000000"/>
                </a:solidFill>
                <a:effectLst/>
                <a:uLnTx/>
                <a:uFillTx/>
                <a:latin typeface="Segoe UI"/>
                <a:ea typeface="+mn-ea"/>
                <a:cs typeface="+mn-cs"/>
              </a:rPr>
              <a:t> = </a:t>
            </a:r>
            <a:r>
              <a:rPr kumimoji="0" lang="tr-TR" sz="1600" b="0" i="0" u="none" strike="noStrike" kern="1200" cap="none" spc="0" normalizeH="0" baseline="0" noProof="0" err="1">
                <a:ln>
                  <a:noFill/>
                </a:ln>
                <a:solidFill>
                  <a:srgbClr val="000000"/>
                </a:solidFill>
                <a:effectLst/>
                <a:uLnTx/>
                <a:uFillTx/>
                <a:latin typeface="Segoe UI"/>
                <a:ea typeface="+mn-ea"/>
                <a:cs typeface="+mn-cs"/>
              </a:rPr>
              <a:t>Worker</a:t>
            </a:r>
            <a:r>
              <a:rPr kumimoji="0" lang="tr-TR" sz="1600" b="0" i="0" u="none" strike="noStrike" kern="1200" cap="none" spc="0" normalizeH="0" baseline="0" noProof="0">
                <a:ln>
                  <a:noFill/>
                </a:ln>
                <a:solidFill>
                  <a:srgbClr val="000000"/>
                </a:solidFill>
                <a:effectLst/>
                <a:uLnTx/>
                <a:uFillTx/>
                <a:latin typeface="Segoe UI"/>
                <a:ea typeface="+mn-ea"/>
                <a:cs typeface="+mn-cs"/>
              </a:rPr>
              <a:t> </a:t>
            </a:r>
            <a:r>
              <a:rPr kumimoji="0" lang="tr-TR" sz="1600" b="0" i="0" u="none" strike="noStrike" kern="1200" cap="none" spc="0" normalizeH="0" baseline="0" noProof="0" err="1">
                <a:ln>
                  <a:noFill/>
                </a:ln>
                <a:solidFill>
                  <a:srgbClr val="000000"/>
                </a:solidFill>
                <a:effectLst/>
                <a:uLnTx/>
                <a:uFillTx/>
                <a:latin typeface="Segoe UI"/>
                <a:ea typeface="+mn-ea"/>
                <a:cs typeface="+mn-cs"/>
              </a:rPr>
              <a:t>Node</a:t>
            </a:r>
            <a:r>
              <a:rPr kumimoji="0" lang="tr-TR" sz="1600" b="0" i="0" u="none" strike="noStrike" kern="1200" cap="none" spc="0" normalizeH="0" baseline="0" noProof="0">
                <a:ln>
                  <a:noFill/>
                </a:ln>
                <a:solidFill>
                  <a:srgbClr val="000000"/>
                </a:solidFill>
                <a:effectLst/>
                <a:uLnTx/>
                <a:uFillTx/>
                <a:latin typeface="Segoe UI"/>
                <a:ea typeface="+mn-ea"/>
                <a:cs typeface="+mn-cs"/>
              </a:rPr>
              <a:t> 1</a:t>
            </a:r>
          </a:p>
          <a:p>
            <a:pPr marL="0" marR="0" lvl="0" indent="0" algn="l" defTabSz="932742" rtl="0" eaLnBrk="1" fontAlgn="auto" latinLnBrk="0" hangingPunct="1">
              <a:lnSpc>
                <a:spcPct val="90000"/>
              </a:lnSpc>
              <a:spcBef>
                <a:spcPts val="0"/>
              </a:spcBef>
              <a:spcAft>
                <a:spcPts val="60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mn-cs"/>
              </a:rPr>
              <a:t>2. </a:t>
            </a:r>
            <a:r>
              <a:rPr kumimoji="0" lang="tr-TR" sz="1600" b="0" i="0" u="none" strike="noStrike" kern="1200" cap="none" spc="0" normalizeH="0" baseline="0" noProof="0" err="1">
                <a:ln>
                  <a:noFill/>
                </a:ln>
                <a:solidFill>
                  <a:srgbClr val="000000"/>
                </a:solidFill>
                <a:effectLst/>
                <a:uLnTx/>
                <a:uFillTx/>
                <a:latin typeface="Segoe UI"/>
                <a:ea typeface="+mn-ea"/>
                <a:cs typeface="+mn-cs"/>
              </a:rPr>
              <a:t>Pod</a:t>
            </a:r>
            <a:r>
              <a:rPr kumimoji="0" lang="tr-TR" sz="1600" b="0" i="0" u="none" strike="noStrike" kern="1200" cap="none" spc="0" normalizeH="0" baseline="0" noProof="0">
                <a:ln>
                  <a:noFill/>
                </a:ln>
                <a:solidFill>
                  <a:srgbClr val="000000"/>
                </a:solidFill>
                <a:effectLst/>
                <a:uLnTx/>
                <a:uFillTx/>
                <a:latin typeface="Segoe UI"/>
                <a:ea typeface="+mn-ea"/>
                <a:cs typeface="+mn-cs"/>
              </a:rPr>
              <a:t> = </a:t>
            </a:r>
            <a:r>
              <a:rPr kumimoji="0" lang="tr-TR" sz="1600" b="0" i="0" u="none" strike="noStrike" kern="1200" cap="none" spc="0" normalizeH="0" baseline="0" noProof="0" err="1">
                <a:ln>
                  <a:noFill/>
                </a:ln>
                <a:solidFill>
                  <a:srgbClr val="000000"/>
                </a:solidFill>
                <a:effectLst/>
                <a:uLnTx/>
                <a:uFillTx/>
                <a:latin typeface="Segoe UI"/>
                <a:ea typeface="+mn-ea"/>
                <a:cs typeface="+mn-cs"/>
              </a:rPr>
              <a:t>Worker</a:t>
            </a:r>
            <a:r>
              <a:rPr kumimoji="0" lang="tr-TR" sz="1600" b="0" i="0" u="none" strike="noStrike" kern="1200" cap="none" spc="0" normalizeH="0" baseline="0" noProof="0">
                <a:ln>
                  <a:noFill/>
                </a:ln>
                <a:solidFill>
                  <a:srgbClr val="000000"/>
                </a:solidFill>
                <a:effectLst/>
                <a:uLnTx/>
                <a:uFillTx/>
                <a:latin typeface="Segoe UI"/>
                <a:ea typeface="+mn-ea"/>
                <a:cs typeface="+mn-cs"/>
              </a:rPr>
              <a:t> </a:t>
            </a:r>
            <a:r>
              <a:rPr kumimoji="0" lang="tr-TR" sz="1600" b="0" i="0" u="none" strike="noStrike" kern="1200" cap="none" spc="0" normalizeH="0" baseline="0" noProof="0" err="1">
                <a:ln>
                  <a:noFill/>
                </a:ln>
                <a:solidFill>
                  <a:srgbClr val="000000"/>
                </a:solidFill>
                <a:effectLst/>
                <a:uLnTx/>
                <a:uFillTx/>
                <a:latin typeface="Segoe UI"/>
                <a:ea typeface="+mn-ea"/>
                <a:cs typeface="+mn-cs"/>
              </a:rPr>
              <a:t>Node</a:t>
            </a:r>
            <a:r>
              <a:rPr kumimoji="0" lang="tr-TR" sz="1600" b="0" i="0" u="none" strike="noStrike" kern="1200" cap="none" spc="0" normalizeH="0" baseline="0" noProof="0">
                <a:ln>
                  <a:noFill/>
                </a:ln>
                <a:solidFill>
                  <a:srgbClr val="000000"/>
                </a:solidFill>
                <a:effectLst/>
                <a:uLnTx/>
                <a:uFillTx/>
                <a:latin typeface="Segoe UI"/>
                <a:ea typeface="+mn-ea"/>
                <a:cs typeface="+mn-cs"/>
              </a:rPr>
              <a:t> 2</a:t>
            </a:r>
            <a:endParaRPr kumimoji="0" lang="en-US" sz="1600" b="0" i="0" u="none" strike="noStrike" kern="1200" cap="none" spc="0" normalizeH="0" baseline="0" noProof="0" err="1">
              <a:ln>
                <a:noFill/>
              </a:ln>
              <a:solidFill>
                <a:srgbClr val="000000"/>
              </a:solidFill>
              <a:effectLst/>
              <a:uLnTx/>
              <a:uFillTx/>
              <a:latin typeface="Segoe UI"/>
              <a:ea typeface="+mn-ea"/>
              <a:cs typeface="+mn-cs"/>
            </a:endParaRPr>
          </a:p>
        </p:txBody>
      </p:sp>
      <p:cxnSp>
        <p:nvCxnSpPr>
          <p:cNvPr id="40" name="Straight Arrow Connector 39">
            <a:extLst>
              <a:ext uri="{FF2B5EF4-FFF2-40B4-BE49-F238E27FC236}">
                <a16:creationId xmlns:a16="http://schemas.microsoft.com/office/drawing/2014/main" id="{DB610C23-2679-4F5C-8469-0B81B437CCF4}"/>
              </a:ext>
            </a:extLst>
          </p:cNvPr>
          <p:cNvCxnSpPr>
            <a:cxnSpLocks/>
            <a:stCxn id="9" idx="3"/>
            <a:endCxn id="64" idx="1"/>
          </p:cNvCxnSpPr>
          <p:nvPr/>
        </p:nvCxnSpPr>
        <p:spPr>
          <a:xfrm>
            <a:off x="5153354" y="3556956"/>
            <a:ext cx="2564855" cy="1473909"/>
          </a:xfrm>
          <a:prstGeom prst="straightConnector1">
            <a:avLst/>
          </a:prstGeom>
          <a:ln w="38100">
            <a:solidFill>
              <a:srgbClr val="C0000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45" name="Rectangle: Rounded Corners 44">
            <a:extLst>
              <a:ext uri="{FF2B5EF4-FFF2-40B4-BE49-F238E27FC236}">
                <a16:creationId xmlns:a16="http://schemas.microsoft.com/office/drawing/2014/main" id="{F5B93DAA-F343-4E65-B8B8-ECF91F456A90}"/>
              </a:ext>
            </a:extLst>
          </p:cNvPr>
          <p:cNvSpPr/>
          <p:nvPr/>
        </p:nvSpPr>
        <p:spPr bwMode="auto">
          <a:xfrm>
            <a:off x="7722813" y="5701160"/>
            <a:ext cx="1801130" cy="625740"/>
          </a:xfrm>
          <a:prstGeom prst="round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rot="0" spcFirstLastPara="0" vertOverflow="overflow" horzOverflow="overflow" vert="horz" wrap="square" lIns="91440" tIns="0"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err="1">
                <a:ln>
                  <a:noFill/>
                </a:ln>
                <a:solidFill>
                  <a:srgbClr val="000000"/>
                </a:solidFill>
                <a:effectLst/>
                <a:uLnTx/>
                <a:uFillTx/>
                <a:latin typeface="Segoe UI"/>
                <a:ea typeface="+mn-ea"/>
                <a:cs typeface="Segoe UI" pitchFamily="34" charset="0"/>
              </a:rPr>
              <a:t>Pod</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46" name="Rectangle: Rounded Corners 45">
            <a:extLst>
              <a:ext uri="{FF2B5EF4-FFF2-40B4-BE49-F238E27FC236}">
                <a16:creationId xmlns:a16="http://schemas.microsoft.com/office/drawing/2014/main" id="{0BA34925-214A-4D8B-9E16-651AE2466F32}"/>
              </a:ext>
            </a:extLst>
          </p:cNvPr>
          <p:cNvSpPr/>
          <p:nvPr/>
        </p:nvSpPr>
        <p:spPr bwMode="auto">
          <a:xfrm>
            <a:off x="8466002" y="5849006"/>
            <a:ext cx="459106" cy="20401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47" name="Rectangle: Rounded Corners 46">
            <a:extLst>
              <a:ext uri="{FF2B5EF4-FFF2-40B4-BE49-F238E27FC236}">
                <a16:creationId xmlns:a16="http://schemas.microsoft.com/office/drawing/2014/main" id="{702FB242-E2C1-4C7E-A8E5-BFD4055E07AD}"/>
              </a:ext>
            </a:extLst>
          </p:cNvPr>
          <p:cNvSpPr/>
          <p:nvPr/>
        </p:nvSpPr>
        <p:spPr bwMode="auto">
          <a:xfrm>
            <a:off x="8568428" y="5951015"/>
            <a:ext cx="459106" cy="20401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48" name="Rectangle: Rounded Corners 47">
            <a:extLst>
              <a:ext uri="{FF2B5EF4-FFF2-40B4-BE49-F238E27FC236}">
                <a16:creationId xmlns:a16="http://schemas.microsoft.com/office/drawing/2014/main" id="{6DF7EFA3-2E91-4E9A-8FB1-8F058E5DE781}"/>
              </a:ext>
            </a:extLst>
          </p:cNvPr>
          <p:cNvSpPr/>
          <p:nvPr/>
        </p:nvSpPr>
        <p:spPr bwMode="auto">
          <a:xfrm>
            <a:off x="8682683" y="6043655"/>
            <a:ext cx="459106" cy="20401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58" name="Rectangle: Rounded Corners 57">
            <a:extLst>
              <a:ext uri="{FF2B5EF4-FFF2-40B4-BE49-F238E27FC236}">
                <a16:creationId xmlns:a16="http://schemas.microsoft.com/office/drawing/2014/main" id="{A664A5D6-FF0F-4006-8A61-2F5ABEE27504}"/>
              </a:ext>
            </a:extLst>
          </p:cNvPr>
          <p:cNvSpPr/>
          <p:nvPr/>
        </p:nvSpPr>
        <p:spPr bwMode="auto">
          <a:xfrm>
            <a:off x="7652241" y="2965080"/>
            <a:ext cx="1801130" cy="625740"/>
          </a:xfrm>
          <a:prstGeom prst="round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rot="0" spcFirstLastPara="0" vertOverflow="overflow" horzOverflow="overflow" vert="horz" wrap="square" lIns="91440" tIns="0"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err="1">
                <a:ln>
                  <a:noFill/>
                </a:ln>
                <a:solidFill>
                  <a:srgbClr val="000000"/>
                </a:solidFill>
                <a:effectLst/>
                <a:uLnTx/>
                <a:uFillTx/>
                <a:latin typeface="Segoe UI"/>
                <a:ea typeface="+mn-ea"/>
                <a:cs typeface="Segoe UI" pitchFamily="34" charset="0"/>
              </a:rPr>
              <a:t>Pod</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59" name="Rectangle: Rounded Corners 58">
            <a:extLst>
              <a:ext uri="{FF2B5EF4-FFF2-40B4-BE49-F238E27FC236}">
                <a16:creationId xmlns:a16="http://schemas.microsoft.com/office/drawing/2014/main" id="{70FC054B-B7AA-43A5-B305-CCFEE1F97A82}"/>
              </a:ext>
            </a:extLst>
          </p:cNvPr>
          <p:cNvSpPr/>
          <p:nvPr/>
        </p:nvSpPr>
        <p:spPr bwMode="auto">
          <a:xfrm>
            <a:off x="8472127" y="3111014"/>
            <a:ext cx="459106" cy="20401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60" name="Rectangle: Rounded Corners 59">
            <a:extLst>
              <a:ext uri="{FF2B5EF4-FFF2-40B4-BE49-F238E27FC236}">
                <a16:creationId xmlns:a16="http://schemas.microsoft.com/office/drawing/2014/main" id="{20A4658B-F9F9-45C7-AA16-28A120925878}"/>
              </a:ext>
            </a:extLst>
          </p:cNvPr>
          <p:cNvSpPr/>
          <p:nvPr/>
        </p:nvSpPr>
        <p:spPr bwMode="auto">
          <a:xfrm>
            <a:off x="8574553" y="3213023"/>
            <a:ext cx="459106" cy="20401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61" name="Rectangle: Rounded Corners 60">
            <a:extLst>
              <a:ext uri="{FF2B5EF4-FFF2-40B4-BE49-F238E27FC236}">
                <a16:creationId xmlns:a16="http://schemas.microsoft.com/office/drawing/2014/main" id="{EEFD9F17-DDE5-4DB4-827F-2330444A5B7C}"/>
              </a:ext>
            </a:extLst>
          </p:cNvPr>
          <p:cNvSpPr/>
          <p:nvPr/>
        </p:nvSpPr>
        <p:spPr bwMode="auto">
          <a:xfrm>
            <a:off x="8688808" y="3305663"/>
            <a:ext cx="459106" cy="20401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cxnSp>
        <p:nvCxnSpPr>
          <p:cNvPr id="62" name="Straight Arrow Connector 61">
            <a:extLst>
              <a:ext uri="{FF2B5EF4-FFF2-40B4-BE49-F238E27FC236}">
                <a16:creationId xmlns:a16="http://schemas.microsoft.com/office/drawing/2014/main" id="{4B87483A-A905-45E6-81DE-3AEE814C0AAE}"/>
              </a:ext>
            </a:extLst>
          </p:cNvPr>
          <p:cNvCxnSpPr>
            <a:cxnSpLocks/>
            <a:stCxn id="9" idx="3"/>
            <a:endCxn id="38" idx="1"/>
          </p:cNvCxnSpPr>
          <p:nvPr/>
        </p:nvCxnSpPr>
        <p:spPr>
          <a:xfrm flipV="1">
            <a:off x="5153354" y="2321073"/>
            <a:ext cx="2498887" cy="1235883"/>
          </a:xfrm>
          <a:prstGeom prst="straightConnector1">
            <a:avLst/>
          </a:prstGeom>
          <a:ln w="38100">
            <a:solidFill>
              <a:srgbClr val="C00000"/>
            </a:solidFill>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27980660"/>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CB095-6616-419A-82A6-55B75A7C1232}"/>
              </a:ext>
            </a:extLst>
          </p:cNvPr>
          <p:cNvSpPr>
            <a:spLocks noGrp="1"/>
          </p:cNvSpPr>
          <p:nvPr>
            <p:ph type="title"/>
          </p:nvPr>
        </p:nvSpPr>
        <p:spPr/>
        <p:txBody>
          <a:bodyPr/>
          <a:lstStyle/>
          <a:p>
            <a:r>
              <a:rPr lang="en-US" sz="4000" dirty="0">
                <a:solidFill>
                  <a:schemeClr val="accent3"/>
                </a:solidFill>
              </a:rPr>
              <a:t>What are Replica Sets?</a:t>
            </a:r>
          </a:p>
        </p:txBody>
      </p:sp>
      <p:sp>
        <p:nvSpPr>
          <p:cNvPr id="4" name="Text Placeholder 3">
            <a:extLst>
              <a:ext uri="{FF2B5EF4-FFF2-40B4-BE49-F238E27FC236}">
                <a16:creationId xmlns:a16="http://schemas.microsoft.com/office/drawing/2014/main" id="{ED073236-61CF-4077-92F5-73974994C881}"/>
              </a:ext>
            </a:extLst>
          </p:cNvPr>
          <p:cNvSpPr>
            <a:spLocks noGrp="1"/>
          </p:cNvSpPr>
          <p:nvPr>
            <p:ph type="body" sz="quarter" idx="11"/>
          </p:nvPr>
        </p:nvSpPr>
        <p:spPr>
          <a:xfrm>
            <a:off x="274637" y="1209673"/>
            <a:ext cx="11887200" cy="5035225"/>
          </a:xfrm>
        </p:spPr>
        <p:txBody>
          <a:bodyPr/>
          <a:lstStyle/>
          <a:p>
            <a:r>
              <a:rPr lang="en-US" sz="2800" dirty="0"/>
              <a:t>A Pod is essentially a one-off singleton instance</a:t>
            </a:r>
          </a:p>
          <a:p>
            <a:r>
              <a:rPr lang="en-US" sz="2800" b="1" dirty="0">
                <a:solidFill>
                  <a:schemeClr val="accent3"/>
                </a:solidFill>
              </a:rPr>
              <a:t>Replica Sets </a:t>
            </a:r>
            <a:r>
              <a:rPr lang="en-US" sz="2800" dirty="0"/>
              <a:t>are a Kubernetes object that manage Pods</a:t>
            </a:r>
          </a:p>
          <a:p>
            <a:pPr lvl="1">
              <a:spcBef>
                <a:spcPts val="1200"/>
              </a:spcBef>
            </a:pPr>
            <a:r>
              <a:rPr lang="en-US" dirty="0"/>
              <a:t>Redundancy – allow for failure </a:t>
            </a:r>
          </a:p>
          <a:p>
            <a:pPr lvl="1"/>
            <a:r>
              <a:rPr lang="en-US" dirty="0"/>
              <a:t>Scale – allow for more requests to be processed</a:t>
            </a:r>
          </a:p>
          <a:p>
            <a:r>
              <a:rPr lang="en-US" sz="2800" dirty="0"/>
              <a:t>They monitor the cluster and ensure the desired number of Pods are correctly running</a:t>
            </a:r>
          </a:p>
          <a:p>
            <a:pPr lvl="1">
              <a:spcBef>
                <a:spcPts val="1200"/>
              </a:spcBef>
            </a:pPr>
            <a:r>
              <a:rPr lang="en-US" dirty="0"/>
              <a:t>If no Pods are provisioned, the Replica Set Controller will schedule them</a:t>
            </a:r>
          </a:p>
          <a:p>
            <a:pPr lvl="1">
              <a:spcBef>
                <a:spcPts val="600"/>
              </a:spcBef>
            </a:pPr>
            <a:r>
              <a:rPr lang="en-US" dirty="0"/>
              <a:t>If actual count drops below the desired, the controller will schedule replacements</a:t>
            </a:r>
          </a:p>
          <a:p>
            <a:pPr lvl="1">
              <a:spcBef>
                <a:spcPts val="600"/>
              </a:spcBef>
            </a:pPr>
            <a:r>
              <a:rPr lang="en-US" dirty="0"/>
              <a:t>If you exceed the desired count, the controller will destroy them</a:t>
            </a:r>
          </a:p>
          <a:p>
            <a:pPr>
              <a:spcBef>
                <a:spcPts val="1200"/>
              </a:spcBef>
            </a:pPr>
            <a:r>
              <a:rPr lang="en-US" sz="2800" dirty="0"/>
              <a:t>Replica sets are created by and managed through Kubernetes Deployment objects</a:t>
            </a:r>
            <a:endParaRPr lang="en-US" dirty="0"/>
          </a:p>
        </p:txBody>
      </p:sp>
      <p:sp>
        <p:nvSpPr>
          <p:cNvPr id="21" name="Oval 20">
            <a:extLst>
              <a:ext uri="{FF2B5EF4-FFF2-40B4-BE49-F238E27FC236}">
                <a16:creationId xmlns:a16="http://schemas.microsoft.com/office/drawing/2014/main" id="{672B32DB-921C-4D8D-BB6C-317A8CCA6EAD}"/>
              </a:ext>
            </a:extLst>
          </p:cNvPr>
          <p:cNvSpPr/>
          <p:nvPr/>
        </p:nvSpPr>
        <p:spPr bwMode="auto">
          <a:xfrm>
            <a:off x="9858375" y="115026"/>
            <a:ext cx="2467702" cy="2614612"/>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22" name="Oval 21">
            <a:extLst>
              <a:ext uri="{FF2B5EF4-FFF2-40B4-BE49-F238E27FC236}">
                <a16:creationId xmlns:a16="http://schemas.microsoft.com/office/drawing/2014/main" id="{151D969C-F382-4926-ABC3-536A969697DE}"/>
              </a:ext>
            </a:extLst>
          </p:cNvPr>
          <p:cNvSpPr/>
          <p:nvPr/>
        </p:nvSpPr>
        <p:spPr bwMode="auto">
          <a:xfrm>
            <a:off x="10037424" y="678320"/>
            <a:ext cx="2071233" cy="1956148"/>
          </a:xfrm>
          <a:prstGeom prst="ellipse">
            <a:avLst/>
          </a:prstGeom>
          <a:solidFill>
            <a:srgbClr val="FFFFC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23" name="TextBox 22">
            <a:extLst>
              <a:ext uri="{FF2B5EF4-FFF2-40B4-BE49-F238E27FC236}">
                <a16:creationId xmlns:a16="http://schemas.microsoft.com/office/drawing/2014/main" id="{6A98B518-CE76-47A2-9B05-110318134C72}"/>
              </a:ext>
            </a:extLst>
          </p:cNvPr>
          <p:cNvSpPr txBox="1"/>
          <p:nvPr/>
        </p:nvSpPr>
        <p:spPr>
          <a:xfrm>
            <a:off x="9808368" y="215452"/>
            <a:ext cx="2535951" cy="544765"/>
          </a:xfrm>
          <a:prstGeom prst="rect">
            <a:avLst/>
          </a:prstGeom>
          <a:noFill/>
        </p:spPr>
        <p:txBody>
          <a:bodyPr wrap="square" lIns="182880" tIns="146304" rIns="182880" bIns="146304" rtlCol="0">
            <a:spAutoFit/>
          </a:bodyPr>
          <a:lstStyle/>
          <a:p>
            <a:pPr algn="ctr">
              <a:lnSpc>
                <a:spcPct val="90000"/>
              </a:lnSpc>
              <a:spcAft>
                <a:spcPts val="600"/>
              </a:spcAft>
            </a:pPr>
            <a:r>
              <a:rPr lang="en-US" sz="1600" dirty="0">
                <a:solidFill>
                  <a:schemeClr val="bg1"/>
                </a:solidFill>
              </a:rPr>
              <a:t>Deploymen</a:t>
            </a:r>
            <a:r>
              <a:rPr lang="en-US" dirty="0">
                <a:solidFill>
                  <a:schemeClr val="bg1"/>
                </a:solidFill>
              </a:rPr>
              <a:t>t</a:t>
            </a:r>
          </a:p>
        </p:txBody>
      </p:sp>
      <p:sp>
        <p:nvSpPr>
          <p:cNvPr id="24" name="TextBox 23">
            <a:extLst>
              <a:ext uri="{FF2B5EF4-FFF2-40B4-BE49-F238E27FC236}">
                <a16:creationId xmlns:a16="http://schemas.microsoft.com/office/drawing/2014/main" id="{20491270-1C2A-43DD-B39C-83AC30743B72}"/>
              </a:ext>
            </a:extLst>
          </p:cNvPr>
          <p:cNvSpPr txBox="1"/>
          <p:nvPr/>
        </p:nvSpPr>
        <p:spPr>
          <a:xfrm>
            <a:off x="9808368" y="692608"/>
            <a:ext cx="2517709" cy="517065"/>
          </a:xfrm>
          <a:prstGeom prst="rect">
            <a:avLst/>
          </a:prstGeom>
          <a:noFill/>
        </p:spPr>
        <p:txBody>
          <a:bodyPr wrap="square" lIns="182880" tIns="146304" rIns="182880" bIns="146304" rtlCol="0">
            <a:spAutoFit/>
          </a:bodyPr>
          <a:lstStyle/>
          <a:p>
            <a:pPr algn="ctr">
              <a:lnSpc>
                <a:spcPct val="90000"/>
              </a:lnSpc>
              <a:spcAft>
                <a:spcPts val="600"/>
              </a:spcAft>
            </a:pPr>
            <a:r>
              <a:rPr lang="en-US" sz="1600" dirty="0">
                <a:solidFill>
                  <a:srgbClr val="000000"/>
                </a:solidFill>
              </a:rPr>
              <a:t>Replica Set</a:t>
            </a:r>
          </a:p>
        </p:txBody>
      </p:sp>
      <p:sp>
        <p:nvSpPr>
          <p:cNvPr id="25" name="Oval 24">
            <a:extLst>
              <a:ext uri="{FF2B5EF4-FFF2-40B4-BE49-F238E27FC236}">
                <a16:creationId xmlns:a16="http://schemas.microsoft.com/office/drawing/2014/main" id="{3C1AEE0B-3DBF-4BD6-A9AB-ACF67E1BAAE8}"/>
              </a:ext>
            </a:extLst>
          </p:cNvPr>
          <p:cNvSpPr/>
          <p:nvPr/>
        </p:nvSpPr>
        <p:spPr bwMode="auto">
          <a:xfrm>
            <a:off x="10200829" y="1121417"/>
            <a:ext cx="1707804" cy="1306318"/>
          </a:xfrm>
          <a:prstGeom prst="ellipse">
            <a:avLst/>
          </a:prstGeom>
          <a:solidFill>
            <a:schemeClr val="bg2">
              <a:lumMod val="40000"/>
              <a:lumOff val="6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26" name="TextBox 25">
            <a:extLst>
              <a:ext uri="{FF2B5EF4-FFF2-40B4-BE49-F238E27FC236}">
                <a16:creationId xmlns:a16="http://schemas.microsoft.com/office/drawing/2014/main" id="{583A3590-B310-43B3-9D2E-24811C4F6CC9}"/>
              </a:ext>
            </a:extLst>
          </p:cNvPr>
          <p:cNvSpPr txBox="1"/>
          <p:nvPr/>
        </p:nvSpPr>
        <p:spPr>
          <a:xfrm>
            <a:off x="9711544" y="1149993"/>
            <a:ext cx="2614534" cy="517065"/>
          </a:xfrm>
          <a:prstGeom prst="rect">
            <a:avLst/>
          </a:prstGeom>
          <a:noFill/>
        </p:spPr>
        <p:txBody>
          <a:bodyPr wrap="square" lIns="182880" tIns="146304" rIns="182880" bIns="146304" rtlCol="0">
            <a:spAutoFit/>
          </a:bodyPr>
          <a:lstStyle/>
          <a:p>
            <a:pPr algn="ctr">
              <a:lnSpc>
                <a:spcPct val="90000"/>
              </a:lnSpc>
              <a:spcAft>
                <a:spcPts val="600"/>
              </a:spcAft>
            </a:pPr>
            <a:r>
              <a:rPr lang="en-US" sz="1600" dirty="0">
                <a:solidFill>
                  <a:srgbClr val="000000"/>
                </a:solidFill>
              </a:rPr>
              <a:t>POD</a:t>
            </a:r>
          </a:p>
        </p:txBody>
      </p:sp>
      <p:sp>
        <p:nvSpPr>
          <p:cNvPr id="27" name="Oval 26">
            <a:extLst>
              <a:ext uri="{FF2B5EF4-FFF2-40B4-BE49-F238E27FC236}">
                <a16:creationId xmlns:a16="http://schemas.microsoft.com/office/drawing/2014/main" id="{F9619ED2-14D9-41CE-A75A-39A7F420FE63}"/>
              </a:ext>
            </a:extLst>
          </p:cNvPr>
          <p:cNvSpPr/>
          <p:nvPr/>
        </p:nvSpPr>
        <p:spPr bwMode="auto">
          <a:xfrm>
            <a:off x="10368735" y="1580553"/>
            <a:ext cx="1397022" cy="586980"/>
          </a:xfrm>
          <a:prstGeom prst="ellipse">
            <a:avLst/>
          </a:prstGeom>
          <a:solidFill>
            <a:schemeClr val="accent6">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28" name="TextBox 27">
            <a:extLst>
              <a:ext uri="{FF2B5EF4-FFF2-40B4-BE49-F238E27FC236}">
                <a16:creationId xmlns:a16="http://schemas.microsoft.com/office/drawing/2014/main" id="{EA31BE2F-019D-438E-AA07-867BD73FB067}"/>
              </a:ext>
            </a:extLst>
          </p:cNvPr>
          <p:cNvSpPr txBox="1"/>
          <p:nvPr/>
        </p:nvSpPr>
        <p:spPr>
          <a:xfrm>
            <a:off x="9808369" y="1600533"/>
            <a:ext cx="2517708" cy="517065"/>
          </a:xfrm>
          <a:prstGeom prst="rect">
            <a:avLst/>
          </a:prstGeom>
          <a:noFill/>
        </p:spPr>
        <p:txBody>
          <a:bodyPr wrap="square" lIns="182880" tIns="146304" rIns="182880" bIns="146304" rtlCol="0">
            <a:spAutoFit/>
          </a:bodyPr>
          <a:lstStyle/>
          <a:p>
            <a:pPr algn="ctr">
              <a:lnSpc>
                <a:spcPct val="90000"/>
              </a:lnSpc>
              <a:spcAft>
                <a:spcPts val="600"/>
              </a:spcAft>
            </a:pPr>
            <a:r>
              <a:rPr lang="en-US" sz="1600" dirty="0">
                <a:solidFill>
                  <a:srgbClr val="000000"/>
                </a:solidFill>
              </a:rPr>
              <a:t>Container</a:t>
            </a:r>
          </a:p>
        </p:txBody>
      </p:sp>
    </p:spTree>
    <p:extLst>
      <p:ext uri="{BB962C8B-B14F-4D97-AF65-F5344CB8AC3E}">
        <p14:creationId xmlns:p14="http://schemas.microsoft.com/office/powerpoint/2010/main" val="2417335038"/>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CB095-6616-419A-82A6-55B75A7C1232}"/>
              </a:ext>
            </a:extLst>
          </p:cNvPr>
          <p:cNvSpPr>
            <a:spLocks noGrp="1"/>
          </p:cNvSpPr>
          <p:nvPr>
            <p:ph type="title"/>
          </p:nvPr>
        </p:nvSpPr>
        <p:spPr/>
        <p:txBody>
          <a:bodyPr/>
          <a:lstStyle/>
          <a:p>
            <a:r>
              <a:rPr lang="en-US" sz="4000" dirty="0">
                <a:solidFill>
                  <a:schemeClr val="accent3"/>
                </a:solidFill>
              </a:rPr>
              <a:t>What are Deployments?</a:t>
            </a:r>
          </a:p>
        </p:txBody>
      </p:sp>
      <p:sp>
        <p:nvSpPr>
          <p:cNvPr id="4" name="Text Placeholder 3">
            <a:extLst>
              <a:ext uri="{FF2B5EF4-FFF2-40B4-BE49-F238E27FC236}">
                <a16:creationId xmlns:a16="http://schemas.microsoft.com/office/drawing/2014/main" id="{ED073236-61CF-4077-92F5-73974994C881}"/>
              </a:ext>
            </a:extLst>
          </p:cNvPr>
          <p:cNvSpPr>
            <a:spLocks noGrp="1"/>
          </p:cNvSpPr>
          <p:nvPr>
            <p:ph type="body" sz="quarter" idx="11"/>
          </p:nvPr>
        </p:nvSpPr>
        <p:spPr>
          <a:xfrm>
            <a:off x="272272" y="1211263"/>
            <a:ext cx="11887200" cy="4979825"/>
          </a:xfrm>
        </p:spPr>
        <p:txBody>
          <a:bodyPr/>
          <a:lstStyle/>
          <a:p>
            <a:r>
              <a:rPr lang="en-US" sz="2800" dirty="0"/>
              <a:t>A deployment defines the lifecycle of an application</a:t>
            </a:r>
          </a:p>
          <a:p>
            <a:pPr lvl="1"/>
            <a:r>
              <a:rPr lang="en-US" dirty="0"/>
              <a:t>Is made up of pods</a:t>
            </a:r>
          </a:p>
          <a:p>
            <a:pPr lvl="1"/>
            <a:r>
              <a:rPr lang="en-US" dirty="0"/>
              <a:t>Controls Replica Sets</a:t>
            </a:r>
          </a:p>
          <a:p>
            <a:pPr lvl="1"/>
            <a:r>
              <a:rPr lang="en-US" dirty="0"/>
              <a:t>Includes the functionality to update the desired state</a:t>
            </a:r>
          </a:p>
          <a:p>
            <a:pPr lvl="1"/>
            <a:r>
              <a:rPr lang="en-US" dirty="0"/>
              <a:t>Rolling updates are included</a:t>
            </a:r>
          </a:p>
          <a:p>
            <a:pPr lvl="1"/>
            <a:r>
              <a:rPr lang="en-US" dirty="0"/>
              <a:t>Provides fine-grained control over how and when a new pod version is rolled out as well as rolled back to a previous state</a:t>
            </a:r>
          </a:p>
          <a:p>
            <a:pPr lvl="1"/>
            <a:endParaRPr lang="en-US" dirty="0"/>
          </a:p>
          <a:p>
            <a:r>
              <a:rPr lang="en-US" sz="2800" dirty="0"/>
              <a:t>With a deployment, you can declaratively state how many instances of your pod you would like, you can define rollout strategies, gain self-healing behavior, and much more. This provides a scalable platform to deploy your application.</a:t>
            </a:r>
            <a:endParaRPr lang="en-US" dirty="0"/>
          </a:p>
        </p:txBody>
      </p:sp>
      <p:sp>
        <p:nvSpPr>
          <p:cNvPr id="21" name="Oval 20">
            <a:extLst>
              <a:ext uri="{FF2B5EF4-FFF2-40B4-BE49-F238E27FC236}">
                <a16:creationId xmlns:a16="http://schemas.microsoft.com/office/drawing/2014/main" id="{8A43BFB4-CAC5-40AD-AE8F-B89D5BA97F46}"/>
              </a:ext>
            </a:extLst>
          </p:cNvPr>
          <p:cNvSpPr/>
          <p:nvPr/>
        </p:nvSpPr>
        <p:spPr bwMode="auto">
          <a:xfrm>
            <a:off x="9858374" y="100014"/>
            <a:ext cx="2467702" cy="2614612"/>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2" name="Oval 21">
            <a:extLst>
              <a:ext uri="{FF2B5EF4-FFF2-40B4-BE49-F238E27FC236}">
                <a16:creationId xmlns:a16="http://schemas.microsoft.com/office/drawing/2014/main" id="{AD606967-6329-40D0-91E8-F94935545C9F}"/>
              </a:ext>
            </a:extLst>
          </p:cNvPr>
          <p:cNvSpPr/>
          <p:nvPr/>
        </p:nvSpPr>
        <p:spPr bwMode="auto">
          <a:xfrm>
            <a:off x="10037423" y="663308"/>
            <a:ext cx="2071233" cy="1956148"/>
          </a:xfrm>
          <a:prstGeom prst="ellipse">
            <a:avLst/>
          </a:prstGeom>
          <a:solidFill>
            <a:srgbClr val="FFFFC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3" name="TextBox 22">
            <a:extLst>
              <a:ext uri="{FF2B5EF4-FFF2-40B4-BE49-F238E27FC236}">
                <a16:creationId xmlns:a16="http://schemas.microsoft.com/office/drawing/2014/main" id="{4EAEFFF1-2B49-402E-935F-610A7DC732C4}"/>
              </a:ext>
            </a:extLst>
          </p:cNvPr>
          <p:cNvSpPr txBox="1"/>
          <p:nvPr/>
        </p:nvSpPr>
        <p:spPr>
          <a:xfrm>
            <a:off x="9808367" y="200440"/>
            <a:ext cx="2535951" cy="544765"/>
          </a:xfrm>
          <a:prstGeom prst="rect">
            <a:avLst/>
          </a:prstGeom>
          <a:noFill/>
        </p:spPr>
        <p:txBody>
          <a:bodyPr wrap="square" lIns="182880" tIns="146304" rIns="182880" bIns="146304" rtlCol="0">
            <a:spAutoFit/>
          </a:bodyPr>
          <a:lstStyle/>
          <a:p>
            <a:pPr algn="ctr">
              <a:lnSpc>
                <a:spcPct val="90000"/>
              </a:lnSpc>
              <a:spcAft>
                <a:spcPts val="600"/>
              </a:spcAft>
            </a:pPr>
            <a:r>
              <a:rPr lang="en-US" sz="1600" dirty="0">
                <a:solidFill>
                  <a:schemeClr val="bg1"/>
                </a:solidFill>
              </a:rPr>
              <a:t>Deploymen</a:t>
            </a:r>
            <a:r>
              <a:rPr lang="en-US" dirty="0">
                <a:solidFill>
                  <a:schemeClr val="bg1"/>
                </a:solidFill>
              </a:rPr>
              <a:t>t</a:t>
            </a:r>
          </a:p>
        </p:txBody>
      </p:sp>
      <p:sp>
        <p:nvSpPr>
          <p:cNvPr id="24" name="TextBox 23">
            <a:extLst>
              <a:ext uri="{FF2B5EF4-FFF2-40B4-BE49-F238E27FC236}">
                <a16:creationId xmlns:a16="http://schemas.microsoft.com/office/drawing/2014/main" id="{FC8F19AB-0029-4001-A610-A40FAA60DB17}"/>
              </a:ext>
            </a:extLst>
          </p:cNvPr>
          <p:cNvSpPr txBox="1"/>
          <p:nvPr/>
        </p:nvSpPr>
        <p:spPr>
          <a:xfrm>
            <a:off x="9808367" y="677596"/>
            <a:ext cx="2517709" cy="517065"/>
          </a:xfrm>
          <a:prstGeom prst="rect">
            <a:avLst/>
          </a:prstGeom>
          <a:noFill/>
        </p:spPr>
        <p:txBody>
          <a:bodyPr wrap="square" lIns="182880" tIns="146304" rIns="182880" bIns="146304" rtlCol="0">
            <a:spAutoFit/>
          </a:bodyPr>
          <a:lstStyle/>
          <a:p>
            <a:pPr algn="ctr">
              <a:lnSpc>
                <a:spcPct val="90000"/>
              </a:lnSpc>
              <a:spcAft>
                <a:spcPts val="600"/>
              </a:spcAft>
            </a:pPr>
            <a:r>
              <a:rPr lang="en-US" sz="1600" dirty="0">
                <a:solidFill>
                  <a:srgbClr val="000000"/>
                </a:solidFill>
              </a:rPr>
              <a:t>Replica Set</a:t>
            </a:r>
          </a:p>
        </p:txBody>
      </p:sp>
      <p:sp>
        <p:nvSpPr>
          <p:cNvPr id="25" name="Oval 24">
            <a:extLst>
              <a:ext uri="{FF2B5EF4-FFF2-40B4-BE49-F238E27FC236}">
                <a16:creationId xmlns:a16="http://schemas.microsoft.com/office/drawing/2014/main" id="{8D191D75-BEE4-4DF1-B609-3A1CC73CC273}"/>
              </a:ext>
            </a:extLst>
          </p:cNvPr>
          <p:cNvSpPr/>
          <p:nvPr/>
        </p:nvSpPr>
        <p:spPr bwMode="auto">
          <a:xfrm>
            <a:off x="10200828" y="1106405"/>
            <a:ext cx="1707804" cy="1306318"/>
          </a:xfrm>
          <a:prstGeom prst="ellipse">
            <a:avLst/>
          </a:prstGeom>
          <a:solidFill>
            <a:schemeClr val="bg2">
              <a:lumMod val="40000"/>
              <a:lumOff val="6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Box 25">
            <a:extLst>
              <a:ext uri="{FF2B5EF4-FFF2-40B4-BE49-F238E27FC236}">
                <a16:creationId xmlns:a16="http://schemas.microsoft.com/office/drawing/2014/main" id="{705A2621-F9D8-4774-839A-81E190F27821}"/>
              </a:ext>
            </a:extLst>
          </p:cNvPr>
          <p:cNvSpPr txBox="1"/>
          <p:nvPr/>
        </p:nvSpPr>
        <p:spPr>
          <a:xfrm>
            <a:off x="9711543" y="1134981"/>
            <a:ext cx="2614534" cy="517065"/>
          </a:xfrm>
          <a:prstGeom prst="rect">
            <a:avLst/>
          </a:prstGeom>
          <a:noFill/>
        </p:spPr>
        <p:txBody>
          <a:bodyPr wrap="square" lIns="182880" tIns="146304" rIns="182880" bIns="146304" rtlCol="0">
            <a:spAutoFit/>
          </a:bodyPr>
          <a:lstStyle/>
          <a:p>
            <a:pPr algn="ctr">
              <a:lnSpc>
                <a:spcPct val="90000"/>
              </a:lnSpc>
              <a:spcAft>
                <a:spcPts val="600"/>
              </a:spcAft>
            </a:pPr>
            <a:r>
              <a:rPr lang="en-US" sz="1600" dirty="0">
                <a:solidFill>
                  <a:srgbClr val="000000"/>
                </a:solidFill>
              </a:rPr>
              <a:t>POD</a:t>
            </a:r>
          </a:p>
        </p:txBody>
      </p:sp>
      <p:sp>
        <p:nvSpPr>
          <p:cNvPr id="27" name="Oval 26">
            <a:extLst>
              <a:ext uri="{FF2B5EF4-FFF2-40B4-BE49-F238E27FC236}">
                <a16:creationId xmlns:a16="http://schemas.microsoft.com/office/drawing/2014/main" id="{8251A76F-CBDA-4301-A990-4E1339E9B1B1}"/>
              </a:ext>
            </a:extLst>
          </p:cNvPr>
          <p:cNvSpPr/>
          <p:nvPr/>
        </p:nvSpPr>
        <p:spPr bwMode="auto">
          <a:xfrm>
            <a:off x="10368734" y="1565541"/>
            <a:ext cx="1397022" cy="586980"/>
          </a:xfrm>
          <a:prstGeom prst="ellipse">
            <a:avLst/>
          </a:prstGeom>
          <a:solidFill>
            <a:schemeClr val="accent6">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8" name="TextBox 27">
            <a:extLst>
              <a:ext uri="{FF2B5EF4-FFF2-40B4-BE49-F238E27FC236}">
                <a16:creationId xmlns:a16="http://schemas.microsoft.com/office/drawing/2014/main" id="{B272B8FB-95DC-4AB0-8648-AB21255CE651}"/>
              </a:ext>
            </a:extLst>
          </p:cNvPr>
          <p:cNvSpPr txBox="1"/>
          <p:nvPr/>
        </p:nvSpPr>
        <p:spPr>
          <a:xfrm>
            <a:off x="9808368" y="1585521"/>
            <a:ext cx="2517708" cy="517065"/>
          </a:xfrm>
          <a:prstGeom prst="rect">
            <a:avLst/>
          </a:prstGeom>
          <a:noFill/>
        </p:spPr>
        <p:txBody>
          <a:bodyPr wrap="square" lIns="182880" tIns="146304" rIns="182880" bIns="146304" rtlCol="0">
            <a:spAutoFit/>
          </a:bodyPr>
          <a:lstStyle/>
          <a:p>
            <a:pPr algn="ctr">
              <a:lnSpc>
                <a:spcPct val="90000"/>
              </a:lnSpc>
              <a:spcAft>
                <a:spcPts val="600"/>
              </a:spcAft>
            </a:pPr>
            <a:r>
              <a:rPr lang="en-US" sz="1600" dirty="0">
                <a:solidFill>
                  <a:srgbClr val="000000"/>
                </a:solidFill>
              </a:rPr>
              <a:t>Container</a:t>
            </a:r>
          </a:p>
        </p:txBody>
      </p:sp>
    </p:spTree>
    <p:extLst>
      <p:ext uri="{BB962C8B-B14F-4D97-AF65-F5344CB8AC3E}">
        <p14:creationId xmlns:p14="http://schemas.microsoft.com/office/powerpoint/2010/main" val="3414708151"/>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3">
            <a:extLst>
              <a:ext uri="{FF2B5EF4-FFF2-40B4-BE49-F238E27FC236}">
                <a16:creationId xmlns:a16="http://schemas.microsoft.com/office/drawing/2014/main" id="{590E202C-2492-400D-814E-98CE8C53D7F3}"/>
              </a:ext>
            </a:extLst>
          </p:cNvPr>
          <p:cNvSpPr txBox="1">
            <a:spLocks/>
          </p:cNvSpPr>
          <p:nvPr/>
        </p:nvSpPr>
        <p:spPr>
          <a:xfrm>
            <a:off x="2645889" y="287204"/>
            <a:ext cx="6632776" cy="917575"/>
          </a:xfrm>
          <a:prstGeom prst="rect">
            <a:avLst/>
          </a:prstGeom>
        </p:spPr>
        <p:txBody>
          <a:bodyPr lIns="91440" tIns="45720" rIns="91440" bIns="45720" anchor="t"/>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algn="ctr"/>
            <a:r>
              <a:rPr lang="en-US">
                <a:solidFill>
                  <a:schemeClr val="accent3"/>
                </a:solidFill>
                <a:ea typeface="+mj-lt"/>
                <a:cs typeface="Segoe UI"/>
              </a:rPr>
              <a:t>Azure Kubernetes Engine</a:t>
            </a:r>
            <a:endParaRPr lang="en-US">
              <a:solidFill>
                <a:schemeClr val="accent3"/>
              </a:solidFill>
              <a:cs typeface="Segoe UI"/>
            </a:endParaRPr>
          </a:p>
        </p:txBody>
      </p:sp>
      <p:sp>
        <p:nvSpPr>
          <p:cNvPr id="11" name="Text Placeholder 4">
            <a:extLst>
              <a:ext uri="{FF2B5EF4-FFF2-40B4-BE49-F238E27FC236}">
                <a16:creationId xmlns:a16="http://schemas.microsoft.com/office/drawing/2014/main" id="{8DCF5E23-503A-4417-88B0-1D2BA0ACD135}"/>
              </a:ext>
            </a:extLst>
          </p:cNvPr>
          <p:cNvSpPr txBox="1">
            <a:spLocks/>
          </p:cNvSpPr>
          <p:nvPr/>
        </p:nvSpPr>
        <p:spPr>
          <a:xfrm>
            <a:off x="565933" y="937824"/>
            <a:ext cx="11306370" cy="4561747"/>
          </a:xfrm>
          <a:prstGeom prst="rect">
            <a:avLst/>
          </a:prstGeom>
        </p:spPr>
        <p:txBody>
          <a:bodyPr lIns="91440" tIns="45720" rIns="91440" bIns="45720" anchor="t"/>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100000"/>
              </a:lnSpc>
              <a:spcBef>
                <a:spcPts val="0"/>
              </a:spcBef>
              <a:buFont typeface="Arial,Sans-Serif" pitchFamily="34" charset="0"/>
            </a:pPr>
            <a:endParaRPr lang="en-US" sz="3200" dirty="0">
              <a:ea typeface="+mj-lt"/>
              <a:cs typeface="+mj-lt"/>
            </a:endParaRPr>
          </a:p>
          <a:p>
            <a:pPr>
              <a:lnSpc>
                <a:spcPct val="100000"/>
              </a:lnSpc>
              <a:spcBef>
                <a:spcPts val="0"/>
              </a:spcBef>
              <a:buFont typeface="Arial,Sans-Serif" pitchFamily="34" charset="0"/>
            </a:pPr>
            <a:r>
              <a:rPr lang="en-US" sz="3200" dirty="0">
                <a:ea typeface="+mj-lt"/>
                <a:cs typeface="+mj-lt"/>
              </a:rPr>
              <a:t>Easiest way to provision a self-managed Kubernetes cluster on Azure</a:t>
            </a:r>
            <a:br>
              <a:rPr lang="en-US" sz="3200" dirty="0">
                <a:ea typeface="+mj-lt"/>
                <a:cs typeface="+mj-lt"/>
              </a:rPr>
            </a:br>
            <a:endParaRPr lang="en-US" sz="3200" dirty="0">
              <a:ea typeface="+mj-lt"/>
              <a:cs typeface="+mj-lt"/>
            </a:endParaRPr>
          </a:p>
          <a:p>
            <a:pPr>
              <a:lnSpc>
                <a:spcPct val="100000"/>
              </a:lnSpc>
              <a:spcBef>
                <a:spcPts val="0"/>
              </a:spcBef>
              <a:buFont typeface="Arial,Sans-Serif" pitchFamily="34" charset="0"/>
            </a:pPr>
            <a:r>
              <a:rPr lang="en-US" sz="3200" dirty="0">
                <a:ea typeface="+mj-lt"/>
                <a:cs typeface="+mj-lt"/>
              </a:rPr>
              <a:t>Leverages Azure Resource Manager (ARM), to help you create, destroy and maintain clusters provisioned with basic IaaS resources in Azure</a:t>
            </a:r>
          </a:p>
          <a:p>
            <a:pPr>
              <a:lnSpc>
                <a:spcPct val="100000"/>
              </a:lnSpc>
              <a:spcBef>
                <a:spcPts val="0"/>
              </a:spcBef>
              <a:buFont typeface="Arial,Sans-Serif" pitchFamily="34" charset="0"/>
            </a:pPr>
            <a:endParaRPr lang="en-US" sz="3200" dirty="0">
              <a:ea typeface="+mj-lt"/>
              <a:cs typeface="+mj-lt"/>
            </a:endParaRPr>
          </a:p>
          <a:p>
            <a:pPr>
              <a:lnSpc>
                <a:spcPct val="100000"/>
              </a:lnSpc>
              <a:spcBef>
                <a:spcPts val="0"/>
              </a:spcBef>
              <a:buFont typeface="Arial,Sans-Serif" pitchFamily="34" charset="0"/>
            </a:pPr>
            <a:r>
              <a:rPr lang="en-US" sz="3200" dirty="0">
                <a:ea typeface="+mj-lt"/>
                <a:cs typeface="+mj-lt"/>
              </a:rPr>
              <a:t>Allows you to customize Deployments </a:t>
            </a:r>
          </a:p>
          <a:p>
            <a:pPr marL="751840" lvl="1" indent="-285750">
              <a:lnSpc>
                <a:spcPct val="100000"/>
              </a:lnSpc>
              <a:spcBef>
                <a:spcPts val="0"/>
              </a:spcBef>
              <a:buFont typeface="Arial,Sans-Serif" pitchFamily="34" charset="0"/>
            </a:pPr>
            <a:r>
              <a:rPr lang="en-US" sz="3200" dirty="0">
                <a:latin typeface="+mj-lt"/>
                <a:ea typeface="+mj-lt"/>
                <a:cs typeface="+mj-lt"/>
              </a:rPr>
              <a:t>Deploying into existing virtual networks</a:t>
            </a:r>
          </a:p>
          <a:p>
            <a:pPr marL="751840" lvl="1" indent="-285750">
              <a:lnSpc>
                <a:spcPct val="100000"/>
              </a:lnSpc>
              <a:spcBef>
                <a:spcPts val="0"/>
              </a:spcBef>
              <a:buFont typeface="Arial,Sans-Serif" pitchFamily="34" charset="0"/>
            </a:pPr>
            <a:r>
              <a:rPr lang="en-US" sz="3200" dirty="0">
                <a:latin typeface="+mj-lt"/>
                <a:ea typeface="+mj-lt"/>
                <a:cs typeface="+mj-lt"/>
              </a:rPr>
              <a:t>Utilizing multiple agent pools</a:t>
            </a:r>
            <a:endParaRPr lang="en-US" dirty="0"/>
          </a:p>
        </p:txBody>
      </p:sp>
      <p:sp>
        <p:nvSpPr>
          <p:cNvPr id="2" name="TextBox 1">
            <a:extLst>
              <a:ext uri="{FF2B5EF4-FFF2-40B4-BE49-F238E27FC236}">
                <a16:creationId xmlns:a16="http://schemas.microsoft.com/office/drawing/2014/main" id="{AA5B7AE4-5555-43B5-8B2F-D01A2566D1D2}"/>
              </a:ext>
            </a:extLst>
          </p:cNvPr>
          <p:cNvSpPr txBox="1"/>
          <p:nvPr/>
        </p:nvSpPr>
        <p:spPr>
          <a:xfrm>
            <a:off x="1668901" y="745453"/>
            <a:ext cx="8193169" cy="578347"/>
          </a:xfrm>
          <a:prstGeom prst="rect">
            <a:avLst/>
          </a:prstGeom>
          <a:noFill/>
        </p:spPr>
        <p:txBody>
          <a:bodyPr wrap="square" lIns="149217" tIns="149217" rIns="149217" bIns="149217" rtlCol="0">
            <a:spAutoFit/>
          </a:bodyPr>
          <a:lstStyle/>
          <a:p>
            <a:pPr lvl="0" algn="ctr">
              <a:lnSpc>
                <a:spcPct val="90000"/>
              </a:lnSpc>
              <a:spcAft>
                <a:spcPts val="340"/>
              </a:spcAft>
              <a:defRPr/>
            </a:pPr>
            <a:r>
              <a:rPr lang="en-US" sz="2000"/>
              <a:t>Open source: </a:t>
            </a:r>
            <a:r>
              <a:rPr lang="en-US" sz="2000">
                <a:hlinkClick r:id="rId3"/>
              </a:rPr>
              <a:t>https://github.com/Azure/aks-engine</a:t>
            </a:r>
            <a:endParaRPr lang="en-US" sz="2000"/>
          </a:p>
        </p:txBody>
      </p:sp>
    </p:spTree>
    <p:extLst>
      <p:ext uri="{BB962C8B-B14F-4D97-AF65-F5344CB8AC3E}">
        <p14:creationId xmlns:p14="http://schemas.microsoft.com/office/powerpoint/2010/main" val="1701442007"/>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3">
            <a:extLst>
              <a:ext uri="{FF2B5EF4-FFF2-40B4-BE49-F238E27FC236}">
                <a16:creationId xmlns:a16="http://schemas.microsoft.com/office/drawing/2014/main" id="{590E202C-2492-400D-814E-98CE8C53D7F3}"/>
              </a:ext>
            </a:extLst>
          </p:cNvPr>
          <p:cNvSpPr txBox="1">
            <a:spLocks/>
          </p:cNvSpPr>
          <p:nvPr/>
        </p:nvSpPr>
        <p:spPr>
          <a:xfrm>
            <a:off x="2645889" y="287204"/>
            <a:ext cx="6632776" cy="917575"/>
          </a:xfrm>
          <a:prstGeom prst="rect">
            <a:avLst/>
          </a:prstGeom>
        </p:spPr>
        <p:txBody>
          <a:bodyPr lIns="91440" tIns="45720" rIns="91440" bIns="45720" anchor="t"/>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algn="ctr"/>
            <a:r>
              <a:rPr lang="en-US" dirty="0">
                <a:solidFill>
                  <a:schemeClr val="accent3"/>
                </a:solidFill>
                <a:cs typeface="Segoe UI"/>
              </a:rPr>
              <a:t>Azure Kubernetes </a:t>
            </a:r>
            <a:r>
              <a:rPr lang="en-US">
                <a:solidFill>
                  <a:schemeClr val="accent3"/>
                </a:solidFill>
                <a:cs typeface="Segoe UI"/>
              </a:rPr>
              <a:t>Service</a:t>
            </a:r>
            <a:endParaRPr lang="en-US">
              <a:solidFill>
                <a:schemeClr val="accent3"/>
              </a:solidFill>
            </a:endParaRPr>
          </a:p>
        </p:txBody>
      </p:sp>
      <p:sp>
        <p:nvSpPr>
          <p:cNvPr id="41" name="Oval 40">
            <a:extLst>
              <a:ext uri="{FF2B5EF4-FFF2-40B4-BE49-F238E27FC236}">
                <a16:creationId xmlns:a16="http://schemas.microsoft.com/office/drawing/2014/main" id="{978EF6F5-3213-4A2C-88C0-608447EEEC1C}"/>
              </a:ext>
            </a:extLst>
          </p:cNvPr>
          <p:cNvSpPr/>
          <p:nvPr/>
        </p:nvSpPr>
        <p:spPr bwMode="auto">
          <a:xfrm rot="16200000">
            <a:off x="8926256" y="1907093"/>
            <a:ext cx="663480" cy="663480"/>
          </a:xfrm>
          <a:prstGeom prst="ellipse">
            <a:avLst/>
          </a:prstGeom>
          <a:solidFill>
            <a:srgbClr val="FFFFFF"/>
          </a:solidFill>
          <a:ln w="28575" cap="flat" cmpd="sng" algn="ctr">
            <a:solidFill>
              <a:srgbClr val="0072C6"/>
            </a:solid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marL="0" marR="0" lvl="0" indent="0" algn="ctr" defTabSz="913926" rtl="0" eaLnBrk="1" fontAlgn="base" latinLnBrk="0" hangingPunct="1">
              <a:lnSpc>
                <a:spcPct val="100000"/>
              </a:lnSpc>
              <a:spcBef>
                <a:spcPct val="0"/>
              </a:spcBef>
              <a:spcAft>
                <a:spcPct val="0"/>
              </a:spcAft>
              <a:buClrTx/>
              <a:buSzTx/>
              <a:buFontTx/>
              <a:buNone/>
              <a:tabLst/>
              <a:defRPr/>
            </a:pPr>
            <a:endParaRPr kumimoji="0" lang="en-US" sz="1960" b="0" i="0" u="none" strike="noStrike" kern="0" cap="none" spc="0" normalizeH="0" baseline="0" noProof="0">
              <a:ln>
                <a:noFill/>
              </a:ln>
              <a:gradFill>
                <a:gsLst>
                  <a:gs pos="0">
                    <a:srgbClr val="FFFFFF"/>
                  </a:gs>
                  <a:gs pos="100000">
                    <a:srgbClr val="FFFFFF"/>
                  </a:gs>
                </a:gsLst>
                <a:lin ang="5400000" scaled="0"/>
              </a:gradFill>
              <a:effectLst/>
              <a:uLnTx/>
              <a:uFillTx/>
              <a:latin typeface="Segoe UI Light" charset="0"/>
              <a:ea typeface="+mn-ea"/>
              <a:cs typeface="+mn-cs"/>
            </a:endParaRPr>
          </a:p>
        </p:txBody>
      </p:sp>
      <p:sp>
        <p:nvSpPr>
          <p:cNvPr id="43" name="TextBox 42">
            <a:extLst>
              <a:ext uri="{FF2B5EF4-FFF2-40B4-BE49-F238E27FC236}">
                <a16:creationId xmlns:a16="http://schemas.microsoft.com/office/drawing/2014/main" id="{33AD2B8B-A766-4A8A-834C-5788E9CF8D55}"/>
              </a:ext>
            </a:extLst>
          </p:cNvPr>
          <p:cNvSpPr txBox="1"/>
          <p:nvPr/>
        </p:nvSpPr>
        <p:spPr>
          <a:xfrm>
            <a:off x="1841114" y="2581002"/>
            <a:ext cx="2377848" cy="1126420"/>
          </a:xfrm>
          <a:prstGeom prst="rect">
            <a:avLst/>
          </a:prstGeom>
          <a:noFill/>
        </p:spPr>
        <p:txBody>
          <a:bodyPr wrap="square" lIns="146283" tIns="146283" rIns="146283" bIns="146283" rtlCol="0">
            <a:spAutoFit/>
          </a:bodyPr>
          <a:lstStyle/>
          <a:p>
            <a:pPr marL="0" marR="0" lvl="0" indent="0" algn="ctr" defTabSz="932563" rtl="0" eaLnBrk="1" fontAlgn="auto" latinLnBrk="0" hangingPunct="1">
              <a:lnSpc>
                <a:spcPct val="100000"/>
              </a:lnSpc>
              <a:spcBef>
                <a:spcPts val="0"/>
              </a:spcBef>
              <a:spcAft>
                <a:spcPts val="2400"/>
              </a:spcAft>
              <a:buClrTx/>
              <a:buSzTx/>
              <a:buFontTx/>
              <a:buNone/>
              <a:tabLst/>
              <a:defRPr/>
            </a:pPr>
            <a:r>
              <a:rPr kumimoji="0" lang="en-US" sz="1800" b="0" i="0" u="none" strike="noStrike" kern="1200" cap="none" spc="0" normalizeH="0" baseline="0" noProof="0">
                <a:ln>
                  <a:noFill/>
                </a:ln>
                <a:solidFill>
                  <a:srgbClr val="505050"/>
                </a:solidFill>
                <a:effectLst/>
                <a:uLnTx/>
                <a:uFillTx/>
                <a:latin typeface="Segoe UI Semibold" panose="020B0702040204020203" pitchFamily="34" charset="0"/>
                <a:ea typeface="+mn-ea"/>
                <a:cs typeface="Segoe UI Semibold" panose="020B0702040204020203" pitchFamily="34" charset="0"/>
              </a:rPr>
              <a:t>Deploy and manage Kubernetes with ease </a:t>
            </a:r>
          </a:p>
        </p:txBody>
      </p:sp>
      <p:sp>
        <p:nvSpPr>
          <p:cNvPr id="45" name="TextBox 44">
            <a:extLst>
              <a:ext uri="{FF2B5EF4-FFF2-40B4-BE49-F238E27FC236}">
                <a16:creationId xmlns:a16="http://schemas.microsoft.com/office/drawing/2014/main" id="{8E9AE1B8-8B57-459E-B94A-58EB42A438A9}"/>
              </a:ext>
            </a:extLst>
          </p:cNvPr>
          <p:cNvSpPr txBox="1"/>
          <p:nvPr/>
        </p:nvSpPr>
        <p:spPr>
          <a:xfrm>
            <a:off x="4827108" y="2581002"/>
            <a:ext cx="2742810" cy="1142963"/>
          </a:xfrm>
          <a:prstGeom prst="rect">
            <a:avLst/>
          </a:prstGeom>
          <a:noFill/>
        </p:spPr>
        <p:txBody>
          <a:bodyPr wrap="square" lIns="146283" tIns="146283" rIns="146283" bIns="146283" rtlCol="0">
            <a:spAutoFit/>
          </a:bodyPr>
          <a:lstStyle/>
          <a:p>
            <a:pPr marL="0" marR="0" lvl="0" indent="0" algn="ctr" defTabSz="932563" rtl="0" eaLnBrk="1" fontAlgn="auto" latinLnBrk="0" hangingPunct="1">
              <a:lnSpc>
                <a:spcPct val="100000"/>
              </a:lnSpc>
              <a:spcBef>
                <a:spcPts val="0"/>
              </a:spcBef>
              <a:spcAft>
                <a:spcPts val="2400"/>
              </a:spcAft>
              <a:buClrTx/>
              <a:buSzTx/>
              <a:buFontTx/>
              <a:buNone/>
              <a:tabLst/>
              <a:defRPr/>
            </a:pPr>
            <a:r>
              <a:rPr kumimoji="0" lang="en-US" sz="1800" b="0" i="0" u="none" strike="noStrike" kern="1200" cap="none" spc="0" normalizeH="0" baseline="0" noProof="0">
                <a:ln>
                  <a:noFill/>
                </a:ln>
                <a:solidFill>
                  <a:srgbClr val="505050"/>
                </a:solidFill>
                <a:effectLst/>
                <a:uLnTx/>
                <a:uFillTx/>
                <a:latin typeface="Segoe UI Semibold" panose="020B0702040204020203" pitchFamily="34" charset="0"/>
                <a:ea typeface="+mn-ea"/>
                <a:cs typeface="Segoe UI Semibold" panose="020B0702040204020203" pitchFamily="34" charset="0"/>
              </a:rPr>
              <a:t>Scale and run applications with confidence </a:t>
            </a:r>
          </a:p>
        </p:txBody>
      </p:sp>
      <p:sp>
        <p:nvSpPr>
          <p:cNvPr id="47" name="TextBox 46">
            <a:extLst>
              <a:ext uri="{FF2B5EF4-FFF2-40B4-BE49-F238E27FC236}">
                <a16:creationId xmlns:a16="http://schemas.microsoft.com/office/drawing/2014/main" id="{FBD81CA4-76E9-462E-B7BD-B4AC9E810BFC}"/>
              </a:ext>
            </a:extLst>
          </p:cNvPr>
          <p:cNvSpPr txBox="1"/>
          <p:nvPr/>
        </p:nvSpPr>
        <p:spPr>
          <a:xfrm>
            <a:off x="7886591" y="2575088"/>
            <a:ext cx="2742810" cy="1142963"/>
          </a:xfrm>
          <a:prstGeom prst="rect">
            <a:avLst/>
          </a:prstGeom>
          <a:noFill/>
        </p:spPr>
        <p:txBody>
          <a:bodyPr wrap="square" lIns="146283" tIns="146283" rIns="146283" bIns="146283" rtlCol="0">
            <a:spAutoFit/>
          </a:bodyPr>
          <a:lstStyle/>
          <a:p>
            <a:pPr marL="0" marR="0" lvl="0" indent="0" algn="ctr" defTabSz="932563" rtl="0" eaLnBrk="1" fontAlgn="auto" latinLnBrk="0" hangingPunct="1">
              <a:lnSpc>
                <a:spcPct val="100000"/>
              </a:lnSpc>
              <a:spcBef>
                <a:spcPts val="0"/>
              </a:spcBef>
              <a:spcAft>
                <a:spcPts val="2400"/>
              </a:spcAft>
              <a:buClrTx/>
              <a:buSzTx/>
              <a:buFontTx/>
              <a:buNone/>
              <a:tabLst/>
              <a:defRPr/>
            </a:pPr>
            <a:r>
              <a:rPr kumimoji="0" lang="en-US" sz="1800" b="0" i="0" u="none" strike="noStrike" kern="1200" cap="none" spc="0" normalizeH="0" baseline="0" noProof="0">
                <a:ln>
                  <a:noFill/>
                </a:ln>
                <a:solidFill>
                  <a:srgbClr val="505050"/>
                </a:solidFill>
                <a:effectLst/>
                <a:uLnTx/>
                <a:uFillTx/>
                <a:latin typeface="Segoe UI Semibold" panose="020B0702040204020203" pitchFamily="34" charset="0"/>
                <a:ea typeface="+mn-ea"/>
                <a:cs typeface="Segoe UI Semibold" panose="020B0702040204020203" pitchFamily="34" charset="0"/>
              </a:rPr>
              <a:t>Secure your Kubernetes environment</a:t>
            </a:r>
          </a:p>
        </p:txBody>
      </p:sp>
      <p:sp>
        <p:nvSpPr>
          <p:cNvPr id="49" name="TextBox 48">
            <a:extLst>
              <a:ext uri="{FF2B5EF4-FFF2-40B4-BE49-F238E27FC236}">
                <a16:creationId xmlns:a16="http://schemas.microsoft.com/office/drawing/2014/main" id="{3C936EC2-A783-4587-86C4-DFEEFEB2E582}"/>
              </a:ext>
            </a:extLst>
          </p:cNvPr>
          <p:cNvSpPr txBox="1"/>
          <p:nvPr/>
        </p:nvSpPr>
        <p:spPr>
          <a:xfrm>
            <a:off x="1549641" y="5078530"/>
            <a:ext cx="2960794" cy="1142963"/>
          </a:xfrm>
          <a:prstGeom prst="rect">
            <a:avLst/>
          </a:prstGeom>
          <a:noFill/>
        </p:spPr>
        <p:txBody>
          <a:bodyPr wrap="square" lIns="146283" tIns="146283" rIns="146283" bIns="146283" rtlCol="0">
            <a:spAutoFit/>
          </a:bodyPr>
          <a:lstStyle/>
          <a:p>
            <a:pPr marL="0" marR="0" lvl="0" indent="0" algn="ctr" defTabSz="932563" rtl="0" eaLnBrk="1" fontAlgn="auto" latinLnBrk="0" hangingPunct="1">
              <a:lnSpc>
                <a:spcPct val="100000"/>
              </a:lnSpc>
              <a:spcBef>
                <a:spcPts val="0"/>
              </a:spcBef>
              <a:spcAft>
                <a:spcPts val="2400"/>
              </a:spcAft>
              <a:buClrTx/>
              <a:buSzTx/>
              <a:buFontTx/>
              <a:buNone/>
              <a:tabLst/>
              <a:defRPr/>
            </a:pPr>
            <a:r>
              <a:rPr kumimoji="0" lang="en-US" sz="1800" b="0" i="0" u="none" strike="noStrike" kern="1200" cap="none" spc="0" normalizeH="0" baseline="0" noProof="0">
                <a:ln>
                  <a:noFill/>
                </a:ln>
                <a:solidFill>
                  <a:srgbClr val="505050"/>
                </a:solidFill>
                <a:effectLst/>
                <a:uLnTx/>
                <a:uFillTx/>
                <a:latin typeface="Segoe UI Semibold" panose="020B0702040204020203" pitchFamily="34" charset="0"/>
                <a:ea typeface="+mn-ea"/>
                <a:cs typeface="Segoe UI Semibold" panose="020B0702040204020203" pitchFamily="34" charset="0"/>
              </a:rPr>
              <a:t>Accelerate </a:t>
            </a:r>
            <a:br>
              <a:rPr kumimoji="0" lang="en-US" sz="1800" b="0" i="0" u="none" strike="noStrike" kern="1200" cap="none" spc="0" normalizeH="0" baseline="0" noProof="0">
                <a:ln>
                  <a:noFill/>
                </a:ln>
                <a:solidFill>
                  <a:srgbClr val="505050"/>
                </a:solidFill>
                <a:effectLst/>
                <a:uLnTx/>
                <a:uFillTx/>
                <a:latin typeface="Segoe UI Semibold" panose="020B0702040204020203" pitchFamily="34" charset="0"/>
                <a:ea typeface="+mn-ea"/>
                <a:cs typeface="Segoe UI Semibold" panose="020B0702040204020203" pitchFamily="34" charset="0"/>
              </a:rPr>
            </a:br>
            <a:r>
              <a:rPr kumimoji="0" lang="en-US" sz="1800" b="0" i="0" u="none" strike="noStrike" kern="1200" cap="none" spc="0" normalizeH="0" baseline="0" noProof="0">
                <a:ln>
                  <a:noFill/>
                </a:ln>
                <a:solidFill>
                  <a:srgbClr val="505050"/>
                </a:solidFill>
                <a:effectLst/>
                <a:uLnTx/>
                <a:uFillTx/>
                <a:latin typeface="Segoe UI Semibold" panose="020B0702040204020203" pitchFamily="34" charset="0"/>
                <a:ea typeface="+mn-ea"/>
                <a:cs typeface="Segoe UI Semibold" panose="020B0702040204020203" pitchFamily="34" charset="0"/>
              </a:rPr>
              <a:t>containerized application development  </a:t>
            </a:r>
          </a:p>
        </p:txBody>
      </p:sp>
      <p:sp>
        <p:nvSpPr>
          <p:cNvPr id="51" name="TextBox 50">
            <a:extLst>
              <a:ext uri="{FF2B5EF4-FFF2-40B4-BE49-F238E27FC236}">
                <a16:creationId xmlns:a16="http://schemas.microsoft.com/office/drawing/2014/main" id="{B53C31CB-9E4D-46E8-B402-6CCEF273CD60}"/>
              </a:ext>
            </a:extLst>
          </p:cNvPr>
          <p:cNvSpPr txBox="1"/>
          <p:nvPr/>
        </p:nvSpPr>
        <p:spPr>
          <a:xfrm>
            <a:off x="4878096" y="5078530"/>
            <a:ext cx="2640834" cy="1142963"/>
          </a:xfrm>
          <a:prstGeom prst="rect">
            <a:avLst/>
          </a:prstGeom>
          <a:noFill/>
        </p:spPr>
        <p:txBody>
          <a:bodyPr wrap="square" lIns="146283" tIns="146283" rIns="146283" bIns="146283" rtlCol="0">
            <a:spAutoFit/>
          </a:bodyPr>
          <a:lstStyle/>
          <a:p>
            <a:pPr marL="0" marR="0" lvl="0" indent="0" algn="ctr" defTabSz="932563" rtl="0" eaLnBrk="1" fontAlgn="auto" latinLnBrk="0" hangingPunct="1">
              <a:lnSpc>
                <a:spcPct val="100000"/>
              </a:lnSpc>
              <a:spcBef>
                <a:spcPts val="0"/>
              </a:spcBef>
              <a:spcAft>
                <a:spcPts val="2400"/>
              </a:spcAft>
              <a:buClrTx/>
              <a:buSzTx/>
              <a:buFontTx/>
              <a:buNone/>
              <a:tabLst/>
              <a:defRPr/>
            </a:pPr>
            <a:r>
              <a:rPr kumimoji="0" lang="en-US" sz="1800" b="0" i="0" u="none" strike="noStrike" kern="1200" cap="none" spc="0" normalizeH="0" baseline="0" noProof="0">
                <a:ln>
                  <a:noFill/>
                </a:ln>
                <a:solidFill>
                  <a:srgbClr val="505050"/>
                </a:solidFill>
                <a:effectLst/>
                <a:uLnTx/>
                <a:uFillTx/>
                <a:latin typeface="Segoe UI Semibold" panose="020B0702040204020203" pitchFamily="34" charset="0"/>
                <a:ea typeface="+mn-ea"/>
                <a:cs typeface="Segoe UI Semibold" panose="020B0702040204020203" pitchFamily="34" charset="0"/>
              </a:rPr>
              <a:t>Work how you want with open-source tools &amp; APIs </a:t>
            </a:r>
          </a:p>
        </p:txBody>
      </p:sp>
      <p:sp>
        <p:nvSpPr>
          <p:cNvPr id="53" name="TextBox 52">
            <a:extLst>
              <a:ext uri="{FF2B5EF4-FFF2-40B4-BE49-F238E27FC236}">
                <a16:creationId xmlns:a16="http://schemas.microsoft.com/office/drawing/2014/main" id="{43F3A0B6-A0FC-4639-8FC0-B24C28A10C7A}"/>
              </a:ext>
            </a:extLst>
          </p:cNvPr>
          <p:cNvSpPr txBox="1"/>
          <p:nvPr/>
        </p:nvSpPr>
        <p:spPr>
          <a:xfrm>
            <a:off x="8390905" y="5072616"/>
            <a:ext cx="1734182" cy="1126420"/>
          </a:xfrm>
          <a:prstGeom prst="rect">
            <a:avLst/>
          </a:prstGeom>
          <a:noFill/>
        </p:spPr>
        <p:txBody>
          <a:bodyPr wrap="square" lIns="146283" tIns="146283" rIns="146283" bIns="146283" rtlCol="0">
            <a:spAutoFit/>
          </a:bodyPr>
          <a:lstStyle/>
          <a:p>
            <a:pPr marL="0" marR="0" lvl="0" indent="0" algn="ctr" defTabSz="932563" rtl="0" eaLnBrk="1" fontAlgn="auto" latinLnBrk="0" hangingPunct="1">
              <a:lnSpc>
                <a:spcPct val="100000"/>
              </a:lnSpc>
              <a:spcBef>
                <a:spcPts val="0"/>
              </a:spcBef>
              <a:spcAft>
                <a:spcPts val="2400"/>
              </a:spcAft>
              <a:buClrTx/>
              <a:buSzTx/>
              <a:buFontTx/>
              <a:buNone/>
              <a:tabLst/>
              <a:defRPr/>
            </a:pPr>
            <a:r>
              <a:rPr kumimoji="0" lang="en-US" sz="1800" b="0" i="0" u="none" strike="noStrike" kern="1200" cap="none" spc="0" normalizeH="0" baseline="0" noProof="0">
                <a:ln>
                  <a:noFill/>
                </a:ln>
                <a:solidFill>
                  <a:srgbClr val="505050"/>
                </a:solidFill>
                <a:effectLst/>
                <a:uLnTx/>
                <a:uFillTx/>
                <a:latin typeface="Segoe UI Semibold" panose="020B0702040204020203" pitchFamily="34" charset="0"/>
                <a:ea typeface="+mn-ea"/>
                <a:cs typeface="Segoe UI Semibold" panose="020B0702040204020203" pitchFamily="34" charset="0"/>
              </a:rPr>
              <a:t>Set up </a:t>
            </a:r>
            <a:br>
              <a:rPr kumimoji="0" lang="en-US" sz="1800" b="0" i="0" u="none" strike="noStrike" kern="1200" cap="none" spc="0" normalizeH="0" baseline="0" noProof="0">
                <a:ln>
                  <a:noFill/>
                </a:ln>
                <a:solidFill>
                  <a:srgbClr val="505050"/>
                </a:solidFill>
                <a:effectLst/>
                <a:uLnTx/>
                <a:uFillTx/>
                <a:latin typeface="Segoe UI Semibold" panose="020B0702040204020203" pitchFamily="34" charset="0"/>
                <a:ea typeface="+mn-ea"/>
                <a:cs typeface="Segoe UI Semibold" panose="020B0702040204020203" pitchFamily="34" charset="0"/>
              </a:rPr>
            </a:br>
            <a:r>
              <a:rPr kumimoji="0" lang="en-US" sz="1800" b="0" i="0" u="none" strike="noStrike" kern="1200" cap="none" spc="0" normalizeH="0" baseline="0" noProof="0">
                <a:ln>
                  <a:noFill/>
                </a:ln>
                <a:solidFill>
                  <a:srgbClr val="505050"/>
                </a:solidFill>
                <a:effectLst/>
                <a:uLnTx/>
                <a:uFillTx/>
                <a:latin typeface="Segoe UI Semibold" panose="020B0702040204020203" pitchFamily="34" charset="0"/>
                <a:ea typeface="+mn-ea"/>
                <a:cs typeface="Segoe UI Semibold" panose="020B0702040204020203" pitchFamily="34" charset="0"/>
              </a:rPr>
              <a:t>CI/CD in a </a:t>
            </a:r>
            <a:br>
              <a:rPr kumimoji="0" lang="en-US" sz="1800" b="0" i="0" u="none" strike="noStrike" kern="1200" cap="none" spc="0" normalizeH="0" baseline="0" noProof="0">
                <a:ln>
                  <a:noFill/>
                </a:ln>
                <a:solidFill>
                  <a:srgbClr val="505050"/>
                </a:solidFill>
                <a:effectLst/>
                <a:uLnTx/>
                <a:uFillTx/>
                <a:latin typeface="Segoe UI Semibold" panose="020B0702040204020203" pitchFamily="34" charset="0"/>
                <a:ea typeface="+mn-ea"/>
                <a:cs typeface="Segoe UI Semibold" panose="020B0702040204020203" pitchFamily="34" charset="0"/>
              </a:rPr>
            </a:br>
            <a:r>
              <a:rPr kumimoji="0" lang="en-US" sz="1800" b="0" i="0" u="none" strike="noStrike" kern="1200" cap="none" spc="0" normalizeH="0" baseline="0" noProof="0">
                <a:ln>
                  <a:noFill/>
                </a:ln>
                <a:solidFill>
                  <a:srgbClr val="505050"/>
                </a:solidFill>
                <a:effectLst/>
                <a:uLnTx/>
                <a:uFillTx/>
                <a:latin typeface="Segoe UI Semibold" panose="020B0702040204020203" pitchFamily="34" charset="0"/>
                <a:ea typeface="+mn-ea"/>
                <a:cs typeface="Segoe UI Semibold" panose="020B0702040204020203" pitchFamily="34" charset="0"/>
              </a:rPr>
              <a:t>few clicks</a:t>
            </a:r>
          </a:p>
        </p:txBody>
      </p:sp>
      <p:sp>
        <p:nvSpPr>
          <p:cNvPr id="55" name="Oval 54">
            <a:extLst>
              <a:ext uri="{FF2B5EF4-FFF2-40B4-BE49-F238E27FC236}">
                <a16:creationId xmlns:a16="http://schemas.microsoft.com/office/drawing/2014/main" id="{2136405C-DA7F-4496-B5CA-054BDBF2E036}"/>
              </a:ext>
            </a:extLst>
          </p:cNvPr>
          <p:cNvSpPr/>
          <p:nvPr/>
        </p:nvSpPr>
        <p:spPr bwMode="auto">
          <a:xfrm rot="16200000">
            <a:off x="2698298" y="1907094"/>
            <a:ext cx="663480" cy="663480"/>
          </a:xfrm>
          <a:prstGeom prst="ellipse">
            <a:avLst/>
          </a:prstGeom>
          <a:solidFill>
            <a:srgbClr val="FFFFFF"/>
          </a:solidFill>
          <a:ln w="28575" cap="flat" cmpd="sng" algn="ctr">
            <a:solidFill>
              <a:srgbClr val="0072C6"/>
            </a:solid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marL="0" marR="0" lvl="0" indent="0" algn="ctr" defTabSz="913926" rtl="0" eaLnBrk="1" fontAlgn="base" latinLnBrk="0" hangingPunct="1">
              <a:lnSpc>
                <a:spcPct val="100000"/>
              </a:lnSpc>
              <a:spcBef>
                <a:spcPct val="0"/>
              </a:spcBef>
              <a:spcAft>
                <a:spcPct val="0"/>
              </a:spcAft>
              <a:buClrTx/>
              <a:buSzTx/>
              <a:buFontTx/>
              <a:buNone/>
              <a:tabLst/>
              <a:defRPr/>
            </a:pPr>
            <a:endParaRPr kumimoji="0" lang="en-US" sz="1960" b="0" i="0" u="none" strike="noStrike" kern="0" cap="none" spc="0" normalizeH="0" baseline="0" noProof="0">
              <a:ln>
                <a:noFill/>
              </a:ln>
              <a:gradFill>
                <a:gsLst>
                  <a:gs pos="0">
                    <a:srgbClr val="FFFFFF"/>
                  </a:gs>
                  <a:gs pos="100000">
                    <a:srgbClr val="FFFFFF"/>
                  </a:gs>
                </a:gsLst>
                <a:lin ang="5400000" scaled="0"/>
              </a:gradFill>
              <a:effectLst/>
              <a:uLnTx/>
              <a:uFillTx/>
              <a:latin typeface="Segoe UI Light" charset="0"/>
              <a:ea typeface="+mn-ea"/>
              <a:cs typeface="+mn-cs"/>
            </a:endParaRPr>
          </a:p>
        </p:txBody>
      </p:sp>
      <p:sp>
        <p:nvSpPr>
          <p:cNvPr id="57" name="Oval 56">
            <a:extLst>
              <a:ext uri="{FF2B5EF4-FFF2-40B4-BE49-F238E27FC236}">
                <a16:creationId xmlns:a16="http://schemas.microsoft.com/office/drawing/2014/main" id="{2D4664AD-B631-41C3-B320-CD244AFF727B}"/>
              </a:ext>
            </a:extLst>
          </p:cNvPr>
          <p:cNvSpPr/>
          <p:nvPr/>
        </p:nvSpPr>
        <p:spPr bwMode="auto">
          <a:xfrm rot="16200000">
            <a:off x="5866774" y="4258587"/>
            <a:ext cx="663480" cy="663480"/>
          </a:xfrm>
          <a:prstGeom prst="ellipse">
            <a:avLst/>
          </a:prstGeom>
          <a:solidFill>
            <a:srgbClr val="FFFFFF"/>
          </a:solidFill>
          <a:ln w="28575" cap="flat" cmpd="sng" algn="ctr">
            <a:solidFill>
              <a:srgbClr val="0072C6"/>
            </a:solid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marL="0" marR="0" lvl="0" indent="0" algn="ctr" defTabSz="913926" rtl="0" eaLnBrk="1" fontAlgn="base" latinLnBrk="0" hangingPunct="1">
              <a:lnSpc>
                <a:spcPct val="100000"/>
              </a:lnSpc>
              <a:spcBef>
                <a:spcPct val="0"/>
              </a:spcBef>
              <a:spcAft>
                <a:spcPct val="0"/>
              </a:spcAft>
              <a:buClrTx/>
              <a:buSzTx/>
              <a:buFontTx/>
              <a:buNone/>
              <a:tabLst/>
              <a:defRPr/>
            </a:pPr>
            <a:endParaRPr kumimoji="0" lang="en-US" sz="1960" b="0" i="0" u="none" strike="noStrike" kern="0" cap="none" spc="0" normalizeH="0" baseline="0" noProof="0">
              <a:ln>
                <a:noFill/>
              </a:ln>
              <a:gradFill>
                <a:gsLst>
                  <a:gs pos="0">
                    <a:srgbClr val="FFFFFF"/>
                  </a:gs>
                  <a:gs pos="100000">
                    <a:srgbClr val="FFFFFF"/>
                  </a:gs>
                </a:gsLst>
                <a:lin ang="5400000" scaled="0"/>
              </a:gradFill>
              <a:effectLst/>
              <a:uLnTx/>
              <a:uFillTx/>
              <a:latin typeface="Segoe UI Light" charset="0"/>
              <a:ea typeface="+mn-ea"/>
              <a:cs typeface="+mn-cs"/>
            </a:endParaRPr>
          </a:p>
        </p:txBody>
      </p:sp>
      <p:sp>
        <p:nvSpPr>
          <p:cNvPr id="59" name="Oval 58">
            <a:extLst>
              <a:ext uri="{FF2B5EF4-FFF2-40B4-BE49-F238E27FC236}">
                <a16:creationId xmlns:a16="http://schemas.microsoft.com/office/drawing/2014/main" id="{3B63AB95-D758-4454-9D7C-16A6DC17B668}"/>
              </a:ext>
            </a:extLst>
          </p:cNvPr>
          <p:cNvSpPr/>
          <p:nvPr/>
        </p:nvSpPr>
        <p:spPr bwMode="auto">
          <a:xfrm rot="16200000">
            <a:off x="8926256" y="4258587"/>
            <a:ext cx="663480" cy="663480"/>
          </a:xfrm>
          <a:prstGeom prst="ellipse">
            <a:avLst/>
          </a:prstGeom>
          <a:solidFill>
            <a:srgbClr val="FFFFFF"/>
          </a:solidFill>
          <a:ln w="28575" cap="flat" cmpd="sng" algn="ctr">
            <a:solidFill>
              <a:srgbClr val="0072C6"/>
            </a:solid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marL="0" marR="0" lvl="0" indent="0" algn="ctr" defTabSz="913926" rtl="0" eaLnBrk="1" fontAlgn="base" latinLnBrk="0" hangingPunct="1">
              <a:lnSpc>
                <a:spcPct val="100000"/>
              </a:lnSpc>
              <a:spcBef>
                <a:spcPct val="0"/>
              </a:spcBef>
              <a:spcAft>
                <a:spcPct val="0"/>
              </a:spcAft>
              <a:buClrTx/>
              <a:buSzTx/>
              <a:buFontTx/>
              <a:buNone/>
              <a:tabLst/>
              <a:defRPr/>
            </a:pPr>
            <a:endParaRPr kumimoji="0" lang="en-US" sz="1960" b="0" i="0" u="none" strike="noStrike" kern="0" cap="none" spc="0" normalizeH="0" baseline="0" noProof="0">
              <a:ln>
                <a:noFill/>
              </a:ln>
              <a:gradFill>
                <a:gsLst>
                  <a:gs pos="0">
                    <a:srgbClr val="FFFFFF"/>
                  </a:gs>
                  <a:gs pos="100000">
                    <a:srgbClr val="FFFFFF"/>
                  </a:gs>
                </a:gsLst>
                <a:lin ang="5400000" scaled="0"/>
              </a:gradFill>
              <a:effectLst/>
              <a:uLnTx/>
              <a:uFillTx/>
              <a:latin typeface="Segoe UI Light" charset="0"/>
              <a:ea typeface="+mn-ea"/>
              <a:cs typeface="+mn-cs"/>
            </a:endParaRPr>
          </a:p>
        </p:txBody>
      </p:sp>
      <p:sp>
        <p:nvSpPr>
          <p:cNvPr id="61" name="Oval 60">
            <a:extLst>
              <a:ext uri="{FF2B5EF4-FFF2-40B4-BE49-F238E27FC236}">
                <a16:creationId xmlns:a16="http://schemas.microsoft.com/office/drawing/2014/main" id="{52DF6E24-4201-4738-82B7-3E632DD2A8B8}"/>
              </a:ext>
            </a:extLst>
          </p:cNvPr>
          <p:cNvSpPr/>
          <p:nvPr/>
        </p:nvSpPr>
        <p:spPr bwMode="auto">
          <a:xfrm rot="16200000">
            <a:off x="2698298" y="4258587"/>
            <a:ext cx="663480" cy="663480"/>
          </a:xfrm>
          <a:prstGeom prst="ellipse">
            <a:avLst/>
          </a:prstGeom>
          <a:solidFill>
            <a:srgbClr val="FFFFFF"/>
          </a:solidFill>
          <a:ln w="28575" cap="flat" cmpd="sng" algn="ctr">
            <a:solidFill>
              <a:srgbClr val="0072C6"/>
            </a:solid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marL="0" marR="0" lvl="0" indent="0" algn="ctr" defTabSz="913926" rtl="0" eaLnBrk="1" fontAlgn="base" latinLnBrk="0" hangingPunct="1">
              <a:lnSpc>
                <a:spcPct val="100000"/>
              </a:lnSpc>
              <a:spcBef>
                <a:spcPct val="0"/>
              </a:spcBef>
              <a:spcAft>
                <a:spcPct val="0"/>
              </a:spcAft>
              <a:buClrTx/>
              <a:buSzTx/>
              <a:buFontTx/>
              <a:buNone/>
              <a:tabLst/>
              <a:defRPr/>
            </a:pPr>
            <a:endParaRPr kumimoji="0" lang="en-US" sz="1960" b="0" i="0" u="none" strike="noStrike" kern="0" cap="none" spc="0" normalizeH="0" baseline="0" noProof="0">
              <a:ln>
                <a:noFill/>
              </a:ln>
              <a:gradFill>
                <a:gsLst>
                  <a:gs pos="0">
                    <a:srgbClr val="FFFFFF"/>
                  </a:gs>
                  <a:gs pos="100000">
                    <a:srgbClr val="FFFFFF"/>
                  </a:gs>
                </a:gsLst>
                <a:lin ang="5400000" scaled="0"/>
              </a:gradFill>
              <a:effectLst/>
              <a:uLnTx/>
              <a:uFillTx/>
              <a:latin typeface="Segoe UI Light" charset="0"/>
              <a:ea typeface="+mn-ea"/>
              <a:cs typeface="+mn-cs"/>
            </a:endParaRPr>
          </a:p>
        </p:txBody>
      </p:sp>
      <p:sp>
        <p:nvSpPr>
          <p:cNvPr id="63" name="Oval 62">
            <a:extLst>
              <a:ext uri="{FF2B5EF4-FFF2-40B4-BE49-F238E27FC236}">
                <a16:creationId xmlns:a16="http://schemas.microsoft.com/office/drawing/2014/main" id="{6265E016-953B-463E-AFDF-26A40DA5DF24}"/>
              </a:ext>
            </a:extLst>
          </p:cNvPr>
          <p:cNvSpPr/>
          <p:nvPr/>
        </p:nvSpPr>
        <p:spPr bwMode="auto">
          <a:xfrm rot="16200000">
            <a:off x="5866773" y="1907094"/>
            <a:ext cx="663480" cy="663480"/>
          </a:xfrm>
          <a:prstGeom prst="ellipse">
            <a:avLst/>
          </a:prstGeom>
          <a:solidFill>
            <a:srgbClr val="FFFFFF"/>
          </a:solidFill>
          <a:ln w="28575" cap="flat" cmpd="sng" algn="ctr">
            <a:solidFill>
              <a:srgbClr val="0072C6"/>
            </a:solid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marL="0" marR="0" lvl="0" indent="0" algn="ctr" defTabSz="913926" rtl="0" eaLnBrk="1" fontAlgn="base" latinLnBrk="0" hangingPunct="1">
              <a:lnSpc>
                <a:spcPct val="100000"/>
              </a:lnSpc>
              <a:spcBef>
                <a:spcPct val="0"/>
              </a:spcBef>
              <a:spcAft>
                <a:spcPct val="0"/>
              </a:spcAft>
              <a:buClrTx/>
              <a:buSzTx/>
              <a:buFontTx/>
              <a:buNone/>
              <a:tabLst/>
              <a:defRPr/>
            </a:pPr>
            <a:endParaRPr kumimoji="0" lang="en-US" sz="1960" b="0" i="0" u="none" strike="noStrike" kern="0" cap="none" spc="0" normalizeH="0" baseline="0" noProof="0">
              <a:ln>
                <a:noFill/>
              </a:ln>
              <a:gradFill>
                <a:gsLst>
                  <a:gs pos="0">
                    <a:srgbClr val="FFFFFF"/>
                  </a:gs>
                  <a:gs pos="100000">
                    <a:srgbClr val="FFFFFF"/>
                  </a:gs>
                </a:gsLst>
                <a:lin ang="5400000" scaled="0"/>
              </a:gradFill>
              <a:effectLst/>
              <a:uLnTx/>
              <a:uFillTx/>
              <a:latin typeface="Segoe UI Light" charset="0"/>
              <a:ea typeface="+mn-ea"/>
              <a:cs typeface="+mn-cs"/>
            </a:endParaRPr>
          </a:p>
        </p:txBody>
      </p:sp>
      <p:sp>
        <p:nvSpPr>
          <p:cNvPr id="65" name="3D" title="Icon of a 3D box with square points on each corner">
            <a:extLst>
              <a:ext uri="{FF2B5EF4-FFF2-40B4-BE49-F238E27FC236}">
                <a16:creationId xmlns:a16="http://schemas.microsoft.com/office/drawing/2014/main" id="{20E2AD1E-0B6F-4C65-AFB2-E98C5794D8A0}"/>
              </a:ext>
            </a:extLst>
          </p:cNvPr>
          <p:cNvSpPr>
            <a:spLocks noChangeAspect="1" noEditPoints="1"/>
          </p:cNvSpPr>
          <p:nvPr/>
        </p:nvSpPr>
        <p:spPr bwMode="auto">
          <a:xfrm>
            <a:off x="2859009" y="4407446"/>
            <a:ext cx="342059" cy="365760"/>
          </a:xfrm>
          <a:custGeom>
            <a:avLst/>
            <a:gdLst>
              <a:gd name="T0" fmla="*/ 67 w 534"/>
              <a:gd name="T1" fmla="*/ 117 h 571"/>
              <a:gd name="T2" fmla="*/ 232 w 534"/>
              <a:gd name="T3" fmla="*/ 35 h 571"/>
              <a:gd name="T4" fmla="*/ 302 w 534"/>
              <a:gd name="T5" fmla="*/ 33 h 571"/>
              <a:gd name="T6" fmla="*/ 467 w 534"/>
              <a:gd name="T7" fmla="*/ 117 h 571"/>
              <a:gd name="T8" fmla="*/ 534 w 534"/>
              <a:gd name="T9" fmla="*/ 461 h 571"/>
              <a:gd name="T10" fmla="*/ 534 w 534"/>
              <a:gd name="T11" fmla="*/ 427 h 571"/>
              <a:gd name="T12" fmla="*/ 467 w 534"/>
              <a:gd name="T13" fmla="*/ 427 h 571"/>
              <a:gd name="T14" fmla="*/ 467 w 534"/>
              <a:gd name="T15" fmla="*/ 495 h 571"/>
              <a:gd name="T16" fmla="*/ 534 w 534"/>
              <a:gd name="T17" fmla="*/ 495 h 571"/>
              <a:gd name="T18" fmla="*/ 534 w 534"/>
              <a:gd name="T19" fmla="*/ 461 h 571"/>
              <a:gd name="T20" fmla="*/ 302 w 534"/>
              <a:gd name="T21" fmla="*/ 537 h 571"/>
              <a:gd name="T22" fmla="*/ 302 w 534"/>
              <a:gd name="T23" fmla="*/ 502 h 571"/>
              <a:gd name="T24" fmla="*/ 232 w 534"/>
              <a:gd name="T25" fmla="*/ 502 h 571"/>
              <a:gd name="T26" fmla="*/ 232 w 534"/>
              <a:gd name="T27" fmla="*/ 571 h 571"/>
              <a:gd name="T28" fmla="*/ 302 w 534"/>
              <a:gd name="T29" fmla="*/ 571 h 571"/>
              <a:gd name="T30" fmla="*/ 302 w 534"/>
              <a:gd name="T31" fmla="*/ 537 h 571"/>
              <a:gd name="T32" fmla="*/ 67 w 534"/>
              <a:gd name="T33" fmla="*/ 461 h 571"/>
              <a:gd name="T34" fmla="*/ 67 w 534"/>
              <a:gd name="T35" fmla="*/ 427 h 571"/>
              <a:gd name="T36" fmla="*/ 0 w 534"/>
              <a:gd name="T37" fmla="*/ 427 h 571"/>
              <a:gd name="T38" fmla="*/ 0 w 534"/>
              <a:gd name="T39" fmla="*/ 495 h 571"/>
              <a:gd name="T40" fmla="*/ 67 w 534"/>
              <a:gd name="T41" fmla="*/ 495 h 571"/>
              <a:gd name="T42" fmla="*/ 67 w 534"/>
              <a:gd name="T43" fmla="*/ 461 h 571"/>
              <a:gd name="T44" fmla="*/ 67 w 534"/>
              <a:gd name="T45" fmla="*/ 152 h 571"/>
              <a:gd name="T46" fmla="*/ 67 w 534"/>
              <a:gd name="T47" fmla="*/ 117 h 571"/>
              <a:gd name="T48" fmla="*/ 0 w 534"/>
              <a:gd name="T49" fmla="*/ 117 h 571"/>
              <a:gd name="T50" fmla="*/ 0 w 534"/>
              <a:gd name="T51" fmla="*/ 186 h 571"/>
              <a:gd name="T52" fmla="*/ 67 w 534"/>
              <a:gd name="T53" fmla="*/ 186 h 571"/>
              <a:gd name="T54" fmla="*/ 67 w 534"/>
              <a:gd name="T55" fmla="*/ 152 h 571"/>
              <a:gd name="T56" fmla="*/ 302 w 534"/>
              <a:gd name="T57" fmla="*/ 227 h 571"/>
              <a:gd name="T58" fmla="*/ 302 w 534"/>
              <a:gd name="T59" fmla="*/ 193 h 571"/>
              <a:gd name="T60" fmla="*/ 232 w 534"/>
              <a:gd name="T61" fmla="*/ 193 h 571"/>
              <a:gd name="T62" fmla="*/ 232 w 534"/>
              <a:gd name="T63" fmla="*/ 261 h 571"/>
              <a:gd name="T64" fmla="*/ 302 w 534"/>
              <a:gd name="T65" fmla="*/ 261 h 571"/>
              <a:gd name="T66" fmla="*/ 302 w 534"/>
              <a:gd name="T67" fmla="*/ 227 h 571"/>
              <a:gd name="T68" fmla="*/ 302 w 534"/>
              <a:gd name="T69" fmla="*/ 33 h 571"/>
              <a:gd name="T70" fmla="*/ 302 w 534"/>
              <a:gd name="T71" fmla="*/ 0 h 571"/>
              <a:gd name="T72" fmla="*/ 232 w 534"/>
              <a:gd name="T73" fmla="*/ 0 h 571"/>
              <a:gd name="T74" fmla="*/ 232 w 534"/>
              <a:gd name="T75" fmla="*/ 69 h 571"/>
              <a:gd name="T76" fmla="*/ 302 w 534"/>
              <a:gd name="T77" fmla="*/ 69 h 571"/>
              <a:gd name="T78" fmla="*/ 302 w 534"/>
              <a:gd name="T79" fmla="*/ 33 h 571"/>
              <a:gd name="T80" fmla="*/ 534 w 534"/>
              <a:gd name="T81" fmla="*/ 152 h 571"/>
              <a:gd name="T82" fmla="*/ 534 w 534"/>
              <a:gd name="T83" fmla="*/ 117 h 571"/>
              <a:gd name="T84" fmla="*/ 467 w 534"/>
              <a:gd name="T85" fmla="*/ 117 h 571"/>
              <a:gd name="T86" fmla="*/ 467 w 534"/>
              <a:gd name="T87" fmla="*/ 186 h 571"/>
              <a:gd name="T88" fmla="*/ 534 w 534"/>
              <a:gd name="T89" fmla="*/ 186 h 571"/>
              <a:gd name="T90" fmla="*/ 534 w 534"/>
              <a:gd name="T91" fmla="*/ 152 h 571"/>
              <a:gd name="T92" fmla="*/ 302 w 534"/>
              <a:gd name="T93" fmla="*/ 229 h 571"/>
              <a:gd name="T94" fmla="*/ 467 w 534"/>
              <a:gd name="T95" fmla="*/ 152 h 571"/>
              <a:gd name="T96" fmla="*/ 501 w 534"/>
              <a:gd name="T97" fmla="*/ 186 h 571"/>
              <a:gd name="T98" fmla="*/ 501 w 534"/>
              <a:gd name="T99" fmla="*/ 427 h 571"/>
              <a:gd name="T100" fmla="*/ 268 w 534"/>
              <a:gd name="T101" fmla="*/ 261 h 571"/>
              <a:gd name="T102" fmla="*/ 268 w 534"/>
              <a:gd name="T103" fmla="*/ 502 h 571"/>
              <a:gd name="T104" fmla="*/ 34 w 534"/>
              <a:gd name="T105" fmla="*/ 186 h 571"/>
              <a:gd name="T106" fmla="*/ 34 w 534"/>
              <a:gd name="T107" fmla="*/ 427 h 571"/>
              <a:gd name="T108" fmla="*/ 67 w 534"/>
              <a:gd name="T109" fmla="*/ 152 h 571"/>
              <a:gd name="T110" fmla="*/ 232 w 534"/>
              <a:gd name="T111" fmla="*/ 229 h 571"/>
              <a:gd name="T112" fmla="*/ 302 w 534"/>
              <a:gd name="T113" fmla="*/ 537 h 571"/>
              <a:gd name="T114" fmla="*/ 467 w 534"/>
              <a:gd name="T115" fmla="*/ 461 h 571"/>
              <a:gd name="T116" fmla="*/ 232 w 534"/>
              <a:gd name="T117" fmla="*/ 539 h 571"/>
              <a:gd name="T118" fmla="*/ 67 w 534"/>
              <a:gd name="T119" fmla="*/ 461 h 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34" h="571">
                <a:moveTo>
                  <a:pt x="67" y="117"/>
                </a:moveTo>
                <a:lnTo>
                  <a:pt x="232" y="35"/>
                </a:lnTo>
                <a:moveTo>
                  <a:pt x="302" y="33"/>
                </a:moveTo>
                <a:lnTo>
                  <a:pt x="467" y="117"/>
                </a:lnTo>
                <a:moveTo>
                  <a:pt x="534" y="461"/>
                </a:moveTo>
                <a:lnTo>
                  <a:pt x="534" y="427"/>
                </a:lnTo>
                <a:lnTo>
                  <a:pt x="467" y="427"/>
                </a:lnTo>
                <a:lnTo>
                  <a:pt x="467" y="495"/>
                </a:lnTo>
                <a:lnTo>
                  <a:pt x="534" y="495"/>
                </a:lnTo>
                <a:lnTo>
                  <a:pt x="534" y="461"/>
                </a:lnTo>
                <a:moveTo>
                  <a:pt x="302" y="537"/>
                </a:moveTo>
                <a:lnTo>
                  <a:pt x="302" y="502"/>
                </a:lnTo>
                <a:lnTo>
                  <a:pt x="232" y="502"/>
                </a:lnTo>
                <a:lnTo>
                  <a:pt x="232" y="571"/>
                </a:lnTo>
                <a:lnTo>
                  <a:pt x="302" y="571"/>
                </a:lnTo>
                <a:lnTo>
                  <a:pt x="302" y="537"/>
                </a:lnTo>
                <a:moveTo>
                  <a:pt x="67" y="461"/>
                </a:moveTo>
                <a:lnTo>
                  <a:pt x="67" y="427"/>
                </a:lnTo>
                <a:lnTo>
                  <a:pt x="0" y="427"/>
                </a:lnTo>
                <a:lnTo>
                  <a:pt x="0" y="495"/>
                </a:lnTo>
                <a:lnTo>
                  <a:pt x="67" y="495"/>
                </a:lnTo>
                <a:lnTo>
                  <a:pt x="67" y="461"/>
                </a:lnTo>
                <a:moveTo>
                  <a:pt x="67" y="152"/>
                </a:moveTo>
                <a:lnTo>
                  <a:pt x="67" y="117"/>
                </a:lnTo>
                <a:lnTo>
                  <a:pt x="0" y="117"/>
                </a:lnTo>
                <a:lnTo>
                  <a:pt x="0" y="186"/>
                </a:lnTo>
                <a:lnTo>
                  <a:pt x="67" y="186"/>
                </a:lnTo>
                <a:lnTo>
                  <a:pt x="67" y="152"/>
                </a:lnTo>
                <a:moveTo>
                  <a:pt x="302" y="227"/>
                </a:moveTo>
                <a:lnTo>
                  <a:pt x="302" y="193"/>
                </a:lnTo>
                <a:lnTo>
                  <a:pt x="232" y="193"/>
                </a:lnTo>
                <a:lnTo>
                  <a:pt x="232" y="261"/>
                </a:lnTo>
                <a:lnTo>
                  <a:pt x="302" y="261"/>
                </a:lnTo>
                <a:lnTo>
                  <a:pt x="302" y="227"/>
                </a:lnTo>
                <a:moveTo>
                  <a:pt x="302" y="33"/>
                </a:moveTo>
                <a:lnTo>
                  <a:pt x="302" y="0"/>
                </a:lnTo>
                <a:lnTo>
                  <a:pt x="232" y="0"/>
                </a:lnTo>
                <a:lnTo>
                  <a:pt x="232" y="69"/>
                </a:lnTo>
                <a:lnTo>
                  <a:pt x="302" y="69"/>
                </a:lnTo>
                <a:lnTo>
                  <a:pt x="302" y="33"/>
                </a:lnTo>
                <a:moveTo>
                  <a:pt x="534" y="152"/>
                </a:moveTo>
                <a:lnTo>
                  <a:pt x="534" y="117"/>
                </a:lnTo>
                <a:lnTo>
                  <a:pt x="467" y="117"/>
                </a:lnTo>
                <a:lnTo>
                  <a:pt x="467" y="186"/>
                </a:lnTo>
                <a:lnTo>
                  <a:pt x="534" y="186"/>
                </a:lnTo>
                <a:lnTo>
                  <a:pt x="534" y="152"/>
                </a:lnTo>
                <a:moveTo>
                  <a:pt x="302" y="229"/>
                </a:moveTo>
                <a:lnTo>
                  <a:pt x="467" y="152"/>
                </a:lnTo>
                <a:moveTo>
                  <a:pt x="501" y="186"/>
                </a:moveTo>
                <a:lnTo>
                  <a:pt x="501" y="427"/>
                </a:lnTo>
                <a:moveTo>
                  <a:pt x="268" y="261"/>
                </a:moveTo>
                <a:lnTo>
                  <a:pt x="268" y="502"/>
                </a:lnTo>
                <a:moveTo>
                  <a:pt x="34" y="186"/>
                </a:moveTo>
                <a:lnTo>
                  <a:pt x="34" y="427"/>
                </a:lnTo>
                <a:moveTo>
                  <a:pt x="67" y="152"/>
                </a:moveTo>
                <a:lnTo>
                  <a:pt x="232" y="229"/>
                </a:lnTo>
                <a:moveTo>
                  <a:pt x="302" y="537"/>
                </a:moveTo>
                <a:lnTo>
                  <a:pt x="467" y="461"/>
                </a:lnTo>
                <a:moveTo>
                  <a:pt x="232" y="539"/>
                </a:moveTo>
                <a:lnTo>
                  <a:pt x="67" y="461"/>
                </a:lnTo>
              </a:path>
            </a:pathLst>
          </a:custGeom>
          <a:noFill/>
          <a:ln w="19050"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7" name="MiniExpand_E93A" title="Icon of a rectangle on the lower-left inside a larger rectangle with an arrow pointed to the upper-right corner">
            <a:extLst>
              <a:ext uri="{FF2B5EF4-FFF2-40B4-BE49-F238E27FC236}">
                <a16:creationId xmlns:a16="http://schemas.microsoft.com/office/drawing/2014/main" id="{559E6322-7B91-4099-831B-E61F6A4AA927}"/>
              </a:ext>
            </a:extLst>
          </p:cNvPr>
          <p:cNvSpPr>
            <a:spLocks noChangeAspect="1" noEditPoints="1"/>
          </p:cNvSpPr>
          <p:nvPr/>
        </p:nvSpPr>
        <p:spPr bwMode="auto">
          <a:xfrm>
            <a:off x="6028380" y="2094820"/>
            <a:ext cx="340266" cy="288026"/>
          </a:xfrm>
          <a:custGeom>
            <a:avLst/>
            <a:gdLst>
              <a:gd name="T0" fmla="*/ 3493 w 4781"/>
              <a:gd name="T1" fmla="*/ 0 h 4047"/>
              <a:gd name="T2" fmla="*/ 4781 w 4781"/>
              <a:gd name="T3" fmla="*/ 0 h 4047"/>
              <a:gd name="T4" fmla="*/ 4781 w 4781"/>
              <a:gd name="T5" fmla="*/ 1288 h 4047"/>
              <a:gd name="T6" fmla="*/ 4781 w 4781"/>
              <a:gd name="T7" fmla="*/ 0 h 4047"/>
              <a:gd name="T8" fmla="*/ 2889 w 4781"/>
              <a:gd name="T9" fmla="*/ 1894 h 4047"/>
              <a:gd name="T10" fmla="*/ 3126 w 4781"/>
              <a:gd name="T11" fmla="*/ 0 h 4047"/>
              <a:gd name="T12" fmla="*/ 0 w 4781"/>
              <a:gd name="T13" fmla="*/ 0 h 4047"/>
              <a:gd name="T14" fmla="*/ 0 w 4781"/>
              <a:gd name="T15" fmla="*/ 4047 h 4047"/>
              <a:gd name="T16" fmla="*/ 4781 w 4781"/>
              <a:gd name="T17" fmla="*/ 4047 h 4047"/>
              <a:gd name="T18" fmla="*/ 4781 w 4781"/>
              <a:gd name="T19" fmla="*/ 1656 h 4047"/>
              <a:gd name="T20" fmla="*/ 2207 w 4781"/>
              <a:gd name="T21" fmla="*/ 4047 h 4047"/>
              <a:gd name="T22" fmla="*/ 2207 w 4781"/>
              <a:gd name="T23" fmla="*/ 2575 h 4047"/>
              <a:gd name="T24" fmla="*/ 0 w 4781"/>
              <a:gd name="T25" fmla="*/ 2575 h 40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781" h="4047">
                <a:moveTo>
                  <a:pt x="3493" y="0"/>
                </a:moveTo>
                <a:lnTo>
                  <a:pt x="4781" y="0"/>
                </a:lnTo>
                <a:lnTo>
                  <a:pt x="4781" y="1288"/>
                </a:lnTo>
                <a:moveTo>
                  <a:pt x="4781" y="0"/>
                </a:moveTo>
                <a:lnTo>
                  <a:pt x="2889" y="1894"/>
                </a:lnTo>
                <a:moveTo>
                  <a:pt x="3126" y="0"/>
                </a:moveTo>
                <a:lnTo>
                  <a:pt x="0" y="0"/>
                </a:lnTo>
                <a:lnTo>
                  <a:pt x="0" y="4047"/>
                </a:lnTo>
                <a:lnTo>
                  <a:pt x="4781" y="4047"/>
                </a:lnTo>
                <a:lnTo>
                  <a:pt x="4781" y="1656"/>
                </a:lnTo>
                <a:moveTo>
                  <a:pt x="2207" y="4047"/>
                </a:moveTo>
                <a:lnTo>
                  <a:pt x="2207" y="2575"/>
                </a:lnTo>
                <a:lnTo>
                  <a:pt x="0" y="2575"/>
                </a:lnTo>
              </a:path>
            </a:pathLst>
          </a:custGeom>
          <a:noFill/>
          <a:ln w="19050" cap="flat">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lin ang="5400000" scaled="1"/>
              </a:gradFill>
            </a:endParaRPr>
          </a:p>
        </p:txBody>
      </p:sp>
      <p:sp>
        <p:nvSpPr>
          <p:cNvPr id="69" name="shield_3" title="Icon of a shield with an exclamation point inside">
            <a:extLst>
              <a:ext uri="{FF2B5EF4-FFF2-40B4-BE49-F238E27FC236}">
                <a16:creationId xmlns:a16="http://schemas.microsoft.com/office/drawing/2014/main" id="{2C63D94F-1C3F-457B-A573-5ACD2FD4B4E8}"/>
              </a:ext>
            </a:extLst>
          </p:cNvPr>
          <p:cNvSpPr>
            <a:spLocks noChangeAspect="1" noEditPoints="1"/>
          </p:cNvSpPr>
          <p:nvPr/>
        </p:nvSpPr>
        <p:spPr bwMode="auto">
          <a:xfrm>
            <a:off x="9078835" y="2057251"/>
            <a:ext cx="358323" cy="363165"/>
          </a:xfrm>
          <a:custGeom>
            <a:avLst/>
            <a:gdLst>
              <a:gd name="T0" fmla="*/ 55 w 322"/>
              <a:gd name="T1" fmla="*/ 246 h 329"/>
              <a:gd name="T2" fmla="*/ 4 w 322"/>
              <a:gd name="T3" fmla="*/ 101 h 329"/>
              <a:gd name="T4" fmla="*/ 4 w 322"/>
              <a:gd name="T5" fmla="*/ 44 h 329"/>
              <a:gd name="T6" fmla="*/ 72 w 322"/>
              <a:gd name="T7" fmla="*/ 34 h 329"/>
              <a:gd name="T8" fmla="*/ 161 w 322"/>
              <a:gd name="T9" fmla="*/ 0 h 329"/>
              <a:gd name="T10" fmla="*/ 250 w 322"/>
              <a:gd name="T11" fmla="*/ 34 h 329"/>
              <a:gd name="T12" fmla="*/ 318 w 322"/>
              <a:gd name="T13" fmla="*/ 44 h 329"/>
              <a:gd name="T14" fmla="*/ 318 w 322"/>
              <a:gd name="T15" fmla="*/ 101 h 329"/>
              <a:gd name="T16" fmla="*/ 267 w 322"/>
              <a:gd name="T17" fmla="*/ 246 h 329"/>
              <a:gd name="T18" fmla="*/ 161 w 322"/>
              <a:gd name="T19" fmla="*/ 329 h 329"/>
              <a:gd name="T20" fmla="*/ 55 w 322"/>
              <a:gd name="T21" fmla="*/ 246 h 329"/>
              <a:gd name="T22" fmla="*/ 161 w 322"/>
              <a:gd name="T23" fmla="*/ 53 h 329"/>
              <a:gd name="T24" fmla="*/ 161 w 322"/>
              <a:gd name="T25" fmla="*/ 207 h 329"/>
              <a:gd name="T26" fmla="*/ 161 w 322"/>
              <a:gd name="T27" fmla="*/ 231 h 329"/>
              <a:gd name="T28" fmla="*/ 161 w 322"/>
              <a:gd name="T29" fmla="*/ 251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2" h="329">
                <a:moveTo>
                  <a:pt x="55" y="246"/>
                </a:moveTo>
                <a:cubicBezTo>
                  <a:pt x="0" y="179"/>
                  <a:pt x="4" y="101"/>
                  <a:pt x="4" y="101"/>
                </a:cubicBezTo>
                <a:cubicBezTo>
                  <a:pt x="4" y="44"/>
                  <a:pt x="4" y="44"/>
                  <a:pt x="4" y="44"/>
                </a:cubicBezTo>
                <a:cubicBezTo>
                  <a:pt x="4" y="44"/>
                  <a:pt x="38" y="45"/>
                  <a:pt x="72" y="34"/>
                </a:cubicBezTo>
                <a:cubicBezTo>
                  <a:pt x="107" y="22"/>
                  <a:pt x="124" y="0"/>
                  <a:pt x="161" y="0"/>
                </a:cubicBezTo>
                <a:cubicBezTo>
                  <a:pt x="198" y="0"/>
                  <a:pt x="215" y="22"/>
                  <a:pt x="250" y="34"/>
                </a:cubicBezTo>
                <a:cubicBezTo>
                  <a:pt x="284" y="45"/>
                  <a:pt x="318" y="44"/>
                  <a:pt x="318" y="44"/>
                </a:cubicBezTo>
                <a:cubicBezTo>
                  <a:pt x="318" y="101"/>
                  <a:pt x="318" y="101"/>
                  <a:pt x="318" y="101"/>
                </a:cubicBezTo>
                <a:cubicBezTo>
                  <a:pt x="318" y="101"/>
                  <a:pt x="322" y="179"/>
                  <a:pt x="267" y="246"/>
                </a:cubicBezTo>
                <a:cubicBezTo>
                  <a:pt x="234" y="286"/>
                  <a:pt x="161" y="329"/>
                  <a:pt x="161" y="329"/>
                </a:cubicBezTo>
                <a:cubicBezTo>
                  <a:pt x="161" y="329"/>
                  <a:pt x="88" y="286"/>
                  <a:pt x="55" y="246"/>
                </a:cubicBezTo>
                <a:close/>
                <a:moveTo>
                  <a:pt x="161" y="53"/>
                </a:moveTo>
                <a:cubicBezTo>
                  <a:pt x="161" y="207"/>
                  <a:pt x="161" y="207"/>
                  <a:pt x="161" y="207"/>
                </a:cubicBezTo>
                <a:moveTo>
                  <a:pt x="161" y="231"/>
                </a:moveTo>
                <a:cubicBezTo>
                  <a:pt x="161" y="251"/>
                  <a:pt x="161" y="251"/>
                  <a:pt x="161" y="251"/>
                </a:cubicBezTo>
              </a:path>
            </a:pathLst>
          </a:custGeom>
          <a:noFill/>
          <a:ln w="19050"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1" name="mouse" title="Icon of a computer mouse">
            <a:extLst>
              <a:ext uri="{FF2B5EF4-FFF2-40B4-BE49-F238E27FC236}">
                <a16:creationId xmlns:a16="http://schemas.microsoft.com/office/drawing/2014/main" id="{4F8E3C08-8D59-4F09-A90F-CEB969E7EF34}"/>
              </a:ext>
            </a:extLst>
          </p:cNvPr>
          <p:cNvSpPr>
            <a:spLocks noChangeAspect="1" noEditPoints="1"/>
          </p:cNvSpPr>
          <p:nvPr/>
        </p:nvSpPr>
        <p:spPr bwMode="auto">
          <a:xfrm>
            <a:off x="9132785" y="4407446"/>
            <a:ext cx="250423" cy="365760"/>
          </a:xfrm>
          <a:custGeom>
            <a:avLst/>
            <a:gdLst>
              <a:gd name="T0" fmla="*/ 230 w 230"/>
              <a:gd name="T1" fmla="*/ 224 h 339"/>
              <a:gd name="T2" fmla="*/ 115 w 230"/>
              <a:gd name="T3" fmla="*/ 339 h 339"/>
              <a:gd name="T4" fmla="*/ 115 w 230"/>
              <a:gd name="T5" fmla="*/ 339 h 339"/>
              <a:gd name="T6" fmla="*/ 0 w 230"/>
              <a:gd name="T7" fmla="*/ 224 h 339"/>
              <a:gd name="T8" fmla="*/ 0 w 230"/>
              <a:gd name="T9" fmla="*/ 224 h 339"/>
              <a:gd name="T10" fmla="*/ 0 w 230"/>
              <a:gd name="T11" fmla="*/ 76 h 339"/>
              <a:gd name="T12" fmla="*/ 76 w 230"/>
              <a:gd name="T13" fmla="*/ 0 h 339"/>
              <a:gd name="T14" fmla="*/ 155 w 230"/>
              <a:gd name="T15" fmla="*/ 0 h 339"/>
              <a:gd name="T16" fmla="*/ 230 w 230"/>
              <a:gd name="T17" fmla="*/ 76 h 339"/>
              <a:gd name="T18" fmla="*/ 230 w 230"/>
              <a:gd name="T19" fmla="*/ 224 h 339"/>
              <a:gd name="T20" fmla="*/ 115 w 230"/>
              <a:gd name="T21" fmla="*/ 0 h 339"/>
              <a:gd name="T22" fmla="*/ 115 w 230"/>
              <a:gd name="T23" fmla="*/ 126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0" h="339">
                <a:moveTo>
                  <a:pt x="230" y="224"/>
                </a:moveTo>
                <a:cubicBezTo>
                  <a:pt x="230" y="287"/>
                  <a:pt x="178" y="339"/>
                  <a:pt x="115" y="339"/>
                </a:cubicBezTo>
                <a:cubicBezTo>
                  <a:pt x="115" y="339"/>
                  <a:pt x="115" y="339"/>
                  <a:pt x="115" y="339"/>
                </a:cubicBezTo>
                <a:cubicBezTo>
                  <a:pt x="52" y="339"/>
                  <a:pt x="0" y="287"/>
                  <a:pt x="0" y="224"/>
                </a:cubicBezTo>
                <a:cubicBezTo>
                  <a:pt x="0" y="224"/>
                  <a:pt x="0" y="224"/>
                  <a:pt x="0" y="224"/>
                </a:cubicBezTo>
                <a:cubicBezTo>
                  <a:pt x="0" y="76"/>
                  <a:pt x="0" y="76"/>
                  <a:pt x="0" y="76"/>
                </a:cubicBezTo>
                <a:cubicBezTo>
                  <a:pt x="0" y="34"/>
                  <a:pt x="34" y="0"/>
                  <a:pt x="76" y="0"/>
                </a:cubicBezTo>
                <a:cubicBezTo>
                  <a:pt x="155" y="0"/>
                  <a:pt x="155" y="0"/>
                  <a:pt x="155" y="0"/>
                </a:cubicBezTo>
                <a:cubicBezTo>
                  <a:pt x="196" y="0"/>
                  <a:pt x="230" y="34"/>
                  <a:pt x="230" y="76"/>
                </a:cubicBezTo>
                <a:cubicBezTo>
                  <a:pt x="230" y="224"/>
                  <a:pt x="230" y="224"/>
                  <a:pt x="230" y="224"/>
                </a:cubicBezTo>
                <a:close/>
                <a:moveTo>
                  <a:pt x="115" y="0"/>
                </a:moveTo>
                <a:cubicBezTo>
                  <a:pt x="115" y="126"/>
                  <a:pt x="115" y="126"/>
                  <a:pt x="115" y="126"/>
                </a:cubicBezTo>
              </a:path>
            </a:pathLst>
          </a:custGeom>
          <a:noFill/>
          <a:ln w="19050"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3" name="tool" title="Icon of a skrewdriver and wrench">
            <a:extLst>
              <a:ext uri="{FF2B5EF4-FFF2-40B4-BE49-F238E27FC236}">
                <a16:creationId xmlns:a16="http://schemas.microsoft.com/office/drawing/2014/main" id="{1D9F488D-5FAE-41AA-A0CF-20C7F255BDB7}"/>
              </a:ext>
            </a:extLst>
          </p:cNvPr>
          <p:cNvSpPr>
            <a:spLocks noChangeAspect="1" noEditPoints="1"/>
          </p:cNvSpPr>
          <p:nvPr/>
        </p:nvSpPr>
        <p:spPr bwMode="auto">
          <a:xfrm>
            <a:off x="6068682" y="4407446"/>
            <a:ext cx="259662" cy="365760"/>
          </a:xfrm>
          <a:custGeom>
            <a:avLst/>
            <a:gdLst>
              <a:gd name="T0" fmla="*/ 196 w 256"/>
              <a:gd name="T1" fmla="*/ 0 h 360"/>
              <a:gd name="T2" fmla="*/ 256 w 256"/>
              <a:gd name="T3" fmla="*/ 60 h 360"/>
              <a:gd name="T4" fmla="*/ 230 w 256"/>
              <a:gd name="T5" fmla="*/ 110 h 360"/>
              <a:gd name="T6" fmla="*/ 222 w 256"/>
              <a:gd name="T7" fmla="*/ 114 h 360"/>
              <a:gd name="T8" fmla="*/ 222 w 256"/>
              <a:gd name="T9" fmla="*/ 334 h 360"/>
              <a:gd name="T10" fmla="*/ 196 w 256"/>
              <a:gd name="T11" fmla="*/ 360 h 360"/>
              <a:gd name="T12" fmla="*/ 170 w 256"/>
              <a:gd name="T13" fmla="*/ 334 h 360"/>
              <a:gd name="T14" fmla="*/ 170 w 256"/>
              <a:gd name="T15" fmla="*/ 114 h 360"/>
              <a:gd name="T16" fmla="*/ 162 w 256"/>
              <a:gd name="T17" fmla="*/ 110 h 360"/>
              <a:gd name="T18" fmla="*/ 136 w 256"/>
              <a:gd name="T19" fmla="*/ 60 h 360"/>
              <a:gd name="T20" fmla="*/ 196 w 256"/>
              <a:gd name="T21" fmla="*/ 0 h 360"/>
              <a:gd name="T22" fmla="*/ 0 w 256"/>
              <a:gd name="T23" fmla="*/ 193 h 360"/>
              <a:gd name="T24" fmla="*/ 0 w 256"/>
              <a:gd name="T25" fmla="*/ 219 h 360"/>
              <a:gd name="T26" fmla="*/ 0 w 256"/>
              <a:gd name="T27" fmla="*/ 287 h 360"/>
              <a:gd name="T28" fmla="*/ 0 w 256"/>
              <a:gd name="T29" fmla="*/ 334 h 360"/>
              <a:gd name="T30" fmla="*/ 26 w 256"/>
              <a:gd name="T31" fmla="*/ 360 h 360"/>
              <a:gd name="T32" fmla="*/ 53 w 256"/>
              <a:gd name="T33" fmla="*/ 334 h 360"/>
              <a:gd name="T34" fmla="*/ 53 w 256"/>
              <a:gd name="T35" fmla="*/ 287 h 360"/>
              <a:gd name="T36" fmla="*/ 53 w 256"/>
              <a:gd name="T37" fmla="*/ 219 h 360"/>
              <a:gd name="T38" fmla="*/ 53 w 256"/>
              <a:gd name="T39" fmla="*/ 193 h 360"/>
              <a:gd name="T40" fmla="*/ 26 w 256"/>
              <a:gd name="T41" fmla="*/ 193 h 360"/>
              <a:gd name="T42" fmla="*/ 0 w 256"/>
              <a:gd name="T43" fmla="*/ 193 h 360"/>
              <a:gd name="T44" fmla="*/ 53 w 256"/>
              <a:gd name="T45" fmla="*/ 0 h 360"/>
              <a:gd name="T46" fmla="*/ 0 w 256"/>
              <a:gd name="T47" fmla="*/ 0 h 360"/>
              <a:gd name="T48" fmla="*/ 0 w 256"/>
              <a:gd name="T49" fmla="*/ 42 h 360"/>
              <a:gd name="T50" fmla="*/ 26 w 256"/>
              <a:gd name="T51" fmla="*/ 68 h 360"/>
              <a:gd name="T52" fmla="*/ 53 w 256"/>
              <a:gd name="T53" fmla="*/ 42 h 360"/>
              <a:gd name="T54" fmla="*/ 53 w 256"/>
              <a:gd name="T55" fmla="*/ 0 h 360"/>
              <a:gd name="T56" fmla="*/ 26 w 256"/>
              <a:gd name="T57" fmla="*/ 68 h 360"/>
              <a:gd name="T58" fmla="*/ 26 w 256"/>
              <a:gd name="T59" fmla="*/ 193 h 360"/>
              <a:gd name="T60" fmla="*/ 193 w 256"/>
              <a:gd name="T61" fmla="*/ 0 h 360"/>
              <a:gd name="T62" fmla="*/ 193 w 256"/>
              <a:gd name="T63" fmla="*/ 57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56" h="360">
                <a:moveTo>
                  <a:pt x="196" y="0"/>
                </a:moveTo>
                <a:cubicBezTo>
                  <a:pt x="229" y="0"/>
                  <a:pt x="256" y="27"/>
                  <a:pt x="256" y="60"/>
                </a:cubicBezTo>
                <a:cubicBezTo>
                  <a:pt x="256" y="81"/>
                  <a:pt x="246" y="99"/>
                  <a:pt x="230" y="110"/>
                </a:cubicBezTo>
                <a:cubicBezTo>
                  <a:pt x="222" y="114"/>
                  <a:pt x="222" y="114"/>
                  <a:pt x="222" y="114"/>
                </a:cubicBezTo>
                <a:cubicBezTo>
                  <a:pt x="222" y="334"/>
                  <a:pt x="222" y="334"/>
                  <a:pt x="222" y="334"/>
                </a:cubicBezTo>
                <a:cubicBezTo>
                  <a:pt x="222" y="348"/>
                  <a:pt x="210" y="360"/>
                  <a:pt x="196" y="360"/>
                </a:cubicBezTo>
                <a:cubicBezTo>
                  <a:pt x="182" y="360"/>
                  <a:pt x="170" y="348"/>
                  <a:pt x="170" y="334"/>
                </a:cubicBezTo>
                <a:cubicBezTo>
                  <a:pt x="170" y="114"/>
                  <a:pt x="170" y="114"/>
                  <a:pt x="170" y="114"/>
                </a:cubicBezTo>
                <a:cubicBezTo>
                  <a:pt x="162" y="110"/>
                  <a:pt x="162" y="110"/>
                  <a:pt x="162" y="110"/>
                </a:cubicBezTo>
                <a:cubicBezTo>
                  <a:pt x="147" y="99"/>
                  <a:pt x="136" y="81"/>
                  <a:pt x="136" y="60"/>
                </a:cubicBezTo>
                <a:cubicBezTo>
                  <a:pt x="136" y="27"/>
                  <a:pt x="163" y="0"/>
                  <a:pt x="196" y="0"/>
                </a:cubicBezTo>
                <a:close/>
                <a:moveTo>
                  <a:pt x="0" y="193"/>
                </a:moveTo>
                <a:cubicBezTo>
                  <a:pt x="0" y="219"/>
                  <a:pt x="0" y="219"/>
                  <a:pt x="0" y="219"/>
                </a:cubicBezTo>
                <a:cubicBezTo>
                  <a:pt x="0" y="287"/>
                  <a:pt x="0" y="287"/>
                  <a:pt x="0" y="287"/>
                </a:cubicBezTo>
                <a:cubicBezTo>
                  <a:pt x="0" y="334"/>
                  <a:pt x="0" y="334"/>
                  <a:pt x="0" y="334"/>
                </a:cubicBezTo>
                <a:cubicBezTo>
                  <a:pt x="0" y="348"/>
                  <a:pt x="12" y="360"/>
                  <a:pt x="26" y="360"/>
                </a:cubicBezTo>
                <a:cubicBezTo>
                  <a:pt x="41" y="360"/>
                  <a:pt x="53" y="348"/>
                  <a:pt x="53" y="334"/>
                </a:cubicBezTo>
                <a:cubicBezTo>
                  <a:pt x="53" y="287"/>
                  <a:pt x="53" y="287"/>
                  <a:pt x="53" y="287"/>
                </a:cubicBezTo>
                <a:cubicBezTo>
                  <a:pt x="53" y="219"/>
                  <a:pt x="53" y="219"/>
                  <a:pt x="53" y="219"/>
                </a:cubicBezTo>
                <a:cubicBezTo>
                  <a:pt x="53" y="193"/>
                  <a:pt x="53" y="193"/>
                  <a:pt x="53" y="193"/>
                </a:cubicBezTo>
                <a:cubicBezTo>
                  <a:pt x="26" y="193"/>
                  <a:pt x="26" y="193"/>
                  <a:pt x="26" y="193"/>
                </a:cubicBezTo>
                <a:cubicBezTo>
                  <a:pt x="0" y="193"/>
                  <a:pt x="0" y="193"/>
                  <a:pt x="0" y="193"/>
                </a:cubicBezTo>
                <a:close/>
                <a:moveTo>
                  <a:pt x="53" y="0"/>
                </a:moveTo>
                <a:cubicBezTo>
                  <a:pt x="0" y="0"/>
                  <a:pt x="0" y="0"/>
                  <a:pt x="0" y="0"/>
                </a:cubicBezTo>
                <a:cubicBezTo>
                  <a:pt x="0" y="42"/>
                  <a:pt x="0" y="42"/>
                  <a:pt x="0" y="42"/>
                </a:cubicBezTo>
                <a:cubicBezTo>
                  <a:pt x="26" y="68"/>
                  <a:pt x="26" y="68"/>
                  <a:pt x="26" y="68"/>
                </a:cubicBezTo>
                <a:cubicBezTo>
                  <a:pt x="53" y="42"/>
                  <a:pt x="53" y="42"/>
                  <a:pt x="53" y="42"/>
                </a:cubicBezTo>
                <a:cubicBezTo>
                  <a:pt x="53" y="0"/>
                  <a:pt x="53" y="0"/>
                  <a:pt x="53" y="0"/>
                </a:cubicBezTo>
                <a:close/>
                <a:moveTo>
                  <a:pt x="26" y="68"/>
                </a:moveTo>
                <a:cubicBezTo>
                  <a:pt x="26" y="193"/>
                  <a:pt x="26" y="193"/>
                  <a:pt x="26" y="193"/>
                </a:cubicBezTo>
                <a:moveTo>
                  <a:pt x="193" y="0"/>
                </a:moveTo>
                <a:cubicBezTo>
                  <a:pt x="193" y="57"/>
                  <a:pt x="193" y="57"/>
                  <a:pt x="193" y="57"/>
                </a:cubicBezTo>
              </a:path>
            </a:pathLst>
          </a:custGeom>
          <a:noFill/>
          <a:ln w="19050" cap="sq">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gradFill>
                <a:gsLst>
                  <a:gs pos="0">
                    <a:srgbClr val="505050"/>
                  </a:gs>
                  <a:gs pos="100000">
                    <a:srgbClr val="505050"/>
                  </a:gs>
                </a:gsLst>
              </a:gradFill>
            </a:endParaRPr>
          </a:p>
        </p:txBody>
      </p:sp>
      <p:sp>
        <p:nvSpPr>
          <p:cNvPr id="75" name="Touchscreen" title="Icon of a closed hand with one finger touching a screen">
            <a:extLst>
              <a:ext uri="{FF2B5EF4-FFF2-40B4-BE49-F238E27FC236}">
                <a16:creationId xmlns:a16="http://schemas.microsoft.com/office/drawing/2014/main" id="{142496B7-1E79-4A44-99C8-D716B0DF3C8B}"/>
              </a:ext>
            </a:extLst>
          </p:cNvPr>
          <p:cNvSpPr>
            <a:spLocks noChangeAspect="1" noEditPoints="1"/>
          </p:cNvSpPr>
          <p:nvPr/>
        </p:nvSpPr>
        <p:spPr bwMode="auto">
          <a:xfrm>
            <a:off x="2834987" y="2055953"/>
            <a:ext cx="390103" cy="365760"/>
          </a:xfrm>
          <a:custGeom>
            <a:avLst/>
            <a:gdLst>
              <a:gd name="T0" fmla="*/ 1917 w 3772"/>
              <a:gd name="T1" fmla="*/ 1791 h 3535"/>
              <a:gd name="T2" fmla="*/ 1917 w 3772"/>
              <a:gd name="T3" fmla="*/ 1985 h 3535"/>
              <a:gd name="T4" fmla="*/ 1917 w 3772"/>
              <a:gd name="T5" fmla="*/ 1123 h 3535"/>
              <a:gd name="T6" fmla="*/ 1745 w 3772"/>
              <a:gd name="T7" fmla="*/ 951 h 3535"/>
              <a:gd name="T8" fmla="*/ 1573 w 3772"/>
              <a:gd name="T9" fmla="*/ 1123 h 3535"/>
              <a:gd name="T10" fmla="*/ 1573 w 3772"/>
              <a:gd name="T11" fmla="*/ 1135 h 3535"/>
              <a:gd name="T12" fmla="*/ 1573 w 3772"/>
              <a:gd name="T13" fmla="*/ 2527 h 3535"/>
              <a:gd name="T14" fmla="*/ 1469 w 3772"/>
              <a:gd name="T15" fmla="*/ 2569 h 3535"/>
              <a:gd name="T16" fmla="*/ 1282 w 3772"/>
              <a:gd name="T17" fmla="*/ 2383 h 3535"/>
              <a:gd name="T18" fmla="*/ 1023 w 3772"/>
              <a:gd name="T19" fmla="*/ 2383 h 3535"/>
              <a:gd name="T20" fmla="*/ 1023 w 3772"/>
              <a:gd name="T21" fmla="*/ 2641 h 3535"/>
              <a:gd name="T22" fmla="*/ 1659 w 3772"/>
              <a:gd name="T23" fmla="*/ 3277 h 3535"/>
              <a:gd name="T24" fmla="*/ 2262 w 3772"/>
              <a:gd name="T25" fmla="*/ 3535 h 3535"/>
              <a:gd name="T26" fmla="*/ 2951 w 3772"/>
              <a:gd name="T27" fmla="*/ 2846 h 3535"/>
              <a:gd name="T28" fmla="*/ 2951 w 3772"/>
              <a:gd name="T29" fmla="*/ 2184 h 3535"/>
              <a:gd name="T30" fmla="*/ 2820 w 3772"/>
              <a:gd name="T31" fmla="*/ 2017 h 3535"/>
              <a:gd name="T32" fmla="*/ 1917 w 3772"/>
              <a:gd name="T33" fmla="*/ 1791 h 3535"/>
              <a:gd name="T34" fmla="*/ 1917 w 3772"/>
              <a:gd name="T35" fmla="*/ 1123 h 3535"/>
              <a:gd name="T36" fmla="*/ 1917 w 3772"/>
              <a:gd name="T37" fmla="*/ 1602 h 3535"/>
              <a:gd name="T38" fmla="*/ 2254 w 3772"/>
              <a:gd name="T39" fmla="*/ 1123 h 3535"/>
              <a:gd name="T40" fmla="*/ 1744 w 3772"/>
              <a:gd name="T41" fmla="*/ 614 h 3535"/>
              <a:gd name="T42" fmla="*/ 1235 w 3772"/>
              <a:gd name="T43" fmla="*/ 1123 h 3535"/>
              <a:gd name="T44" fmla="*/ 1573 w 3772"/>
              <a:gd name="T45" fmla="*/ 1603 h 3535"/>
              <a:gd name="T46" fmla="*/ 2951 w 3772"/>
              <a:gd name="T47" fmla="*/ 2672 h 3535"/>
              <a:gd name="T48" fmla="*/ 3657 w 3772"/>
              <a:gd name="T49" fmla="*/ 2672 h 3535"/>
              <a:gd name="T50" fmla="*/ 3772 w 3772"/>
              <a:gd name="T51" fmla="*/ 2557 h 3535"/>
              <a:gd name="T52" fmla="*/ 3772 w 3772"/>
              <a:gd name="T53" fmla="*/ 115 h 3535"/>
              <a:gd name="T54" fmla="*/ 3657 w 3772"/>
              <a:gd name="T55" fmla="*/ 0 h 3535"/>
              <a:gd name="T56" fmla="*/ 115 w 3772"/>
              <a:gd name="T57" fmla="*/ 0 h 3535"/>
              <a:gd name="T58" fmla="*/ 0 w 3772"/>
              <a:gd name="T59" fmla="*/ 115 h 3535"/>
              <a:gd name="T60" fmla="*/ 0 w 3772"/>
              <a:gd name="T61" fmla="*/ 2557 h 3535"/>
              <a:gd name="T62" fmla="*/ 115 w 3772"/>
              <a:gd name="T63" fmla="*/ 2672 h 3535"/>
              <a:gd name="T64" fmla="*/ 1054 w 3772"/>
              <a:gd name="T65" fmla="*/ 2672 h 3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772" h="3535">
                <a:moveTo>
                  <a:pt x="1917" y="1791"/>
                </a:moveTo>
                <a:cubicBezTo>
                  <a:pt x="1917" y="1985"/>
                  <a:pt x="1917" y="1985"/>
                  <a:pt x="1917" y="1985"/>
                </a:cubicBezTo>
                <a:moveTo>
                  <a:pt x="1917" y="1123"/>
                </a:moveTo>
                <a:cubicBezTo>
                  <a:pt x="1917" y="1028"/>
                  <a:pt x="1840" y="951"/>
                  <a:pt x="1745" y="951"/>
                </a:cubicBezTo>
                <a:cubicBezTo>
                  <a:pt x="1650" y="951"/>
                  <a:pt x="1573" y="1028"/>
                  <a:pt x="1573" y="1123"/>
                </a:cubicBezTo>
                <a:cubicBezTo>
                  <a:pt x="1573" y="1123"/>
                  <a:pt x="1573" y="1127"/>
                  <a:pt x="1573" y="1135"/>
                </a:cubicBezTo>
                <a:cubicBezTo>
                  <a:pt x="1573" y="1252"/>
                  <a:pt x="1573" y="2194"/>
                  <a:pt x="1573" y="2527"/>
                </a:cubicBezTo>
                <a:cubicBezTo>
                  <a:pt x="1573" y="2581"/>
                  <a:pt x="1507" y="2608"/>
                  <a:pt x="1469" y="2569"/>
                </a:cubicBezTo>
                <a:cubicBezTo>
                  <a:pt x="1282" y="2383"/>
                  <a:pt x="1282" y="2383"/>
                  <a:pt x="1282" y="2383"/>
                </a:cubicBezTo>
                <a:cubicBezTo>
                  <a:pt x="1210" y="2311"/>
                  <a:pt x="1095" y="2311"/>
                  <a:pt x="1023" y="2383"/>
                </a:cubicBezTo>
                <a:cubicBezTo>
                  <a:pt x="952" y="2454"/>
                  <a:pt x="952" y="2570"/>
                  <a:pt x="1023" y="2641"/>
                </a:cubicBezTo>
                <a:cubicBezTo>
                  <a:pt x="1659" y="3277"/>
                  <a:pt x="1659" y="3277"/>
                  <a:pt x="1659" y="3277"/>
                </a:cubicBezTo>
                <a:cubicBezTo>
                  <a:pt x="1813" y="3436"/>
                  <a:pt x="2026" y="3535"/>
                  <a:pt x="2262" y="3535"/>
                </a:cubicBezTo>
                <a:cubicBezTo>
                  <a:pt x="2643" y="3535"/>
                  <a:pt x="2951" y="3227"/>
                  <a:pt x="2951" y="2846"/>
                </a:cubicBezTo>
                <a:cubicBezTo>
                  <a:pt x="2951" y="2184"/>
                  <a:pt x="2951" y="2184"/>
                  <a:pt x="2951" y="2184"/>
                </a:cubicBezTo>
                <a:cubicBezTo>
                  <a:pt x="2951" y="2105"/>
                  <a:pt x="2897" y="2036"/>
                  <a:pt x="2820" y="2017"/>
                </a:cubicBezTo>
                <a:cubicBezTo>
                  <a:pt x="1917" y="1791"/>
                  <a:pt x="1917" y="1791"/>
                  <a:pt x="1917" y="1791"/>
                </a:cubicBezTo>
                <a:lnTo>
                  <a:pt x="1917" y="1123"/>
                </a:lnTo>
                <a:close/>
                <a:moveTo>
                  <a:pt x="1917" y="1602"/>
                </a:moveTo>
                <a:cubicBezTo>
                  <a:pt x="2114" y="1532"/>
                  <a:pt x="2254" y="1344"/>
                  <a:pt x="2254" y="1123"/>
                </a:cubicBezTo>
                <a:cubicBezTo>
                  <a:pt x="2254" y="842"/>
                  <a:pt x="2026" y="614"/>
                  <a:pt x="1744" y="614"/>
                </a:cubicBezTo>
                <a:cubicBezTo>
                  <a:pt x="1463" y="614"/>
                  <a:pt x="1235" y="842"/>
                  <a:pt x="1235" y="1123"/>
                </a:cubicBezTo>
                <a:cubicBezTo>
                  <a:pt x="1235" y="1344"/>
                  <a:pt x="1376" y="1532"/>
                  <a:pt x="1573" y="1603"/>
                </a:cubicBezTo>
                <a:moveTo>
                  <a:pt x="2951" y="2672"/>
                </a:moveTo>
                <a:cubicBezTo>
                  <a:pt x="3657" y="2672"/>
                  <a:pt x="3657" y="2672"/>
                  <a:pt x="3657" y="2672"/>
                </a:cubicBezTo>
                <a:cubicBezTo>
                  <a:pt x="3720" y="2672"/>
                  <a:pt x="3772" y="2621"/>
                  <a:pt x="3772" y="2557"/>
                </a:cubicBezTo>
                <a:cubicBezTo>
                  <a:pt x="3772" y="115"/>
                  <a:pt x="3772" y="115"/>
                  <a:pt x="3772" y="115"/>
                </a:cubicBezTo>
                <a:cubicBezTo>
                  <a:pt x="3772" y="51"/>
                  <a:pt x="3720" y="0"/>
                  <a:pt x="3657" y="0"/>
                </a:cubicBezTo>
                <a:cubicBezTo>
                  <a:pt x="115" y="0"/>
                  <a:pt x="115" y="0"/>
                  <a:pt x="115" y="0"/>
                </a:cubicBezTo>
                <a:cubicBezTo>
                  <a:pt x="51" y="0"/>
                  <a:pt x="0" y="51"/>
                  <a:pt x="0" y="115"/>
                </a:cubicBezTo>
                <a:cubicBezTo>
                  <a:pt x="0" y="2557"/>
                  <a:pt x="0" y="2557"/>
                  <a:pt x="0" y="2557"/>
                </a:cubicBezTo>
                <a:cubicBezTo>
                  <a:pt x="0" y="2621"/>
                  <a:pt x="51" y="2672"/>
                  <a:pt x="115" y="2672"/>
                </a:cubicBezTo>
                <a:cubicBezTo>
                  <a:pt x="1054" y="2672"/>
                  <a:pt x="1054" y="2672"/>
                  <a:pt x="1054" y="2672"/>
                </a:cubicBezTo>
              </a:path>
            </a:pathLst>
          </a:custGeom>
          <a:noFill/>
          <a:ln w="19050"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gradFill>
            </a:endParaRPr>
          </a:p>
        </p:txBody>
      </p:sp>
      <p:sp>
        <p:nvSpPr>
          <p:cNvPr id="79" name="TextBox 78">
            <a:extLst>
              <a:ext uri="{FF2B5EF4-FFF2-40B4-BE49-F238E27FC236}">
                <a16:creationId xmlns:a16="http://schemas.microsoft.com/office/drawing/2014/main" id="{A5A9EBE3-EFAA-441D-BBD7-DCF42757F5AA}"/>
              </a:ext>
            </a:extLst>
          </p:cNvPr>
          <p:cNvSpPr txBox="1"/>
          <p:nvPr/>
        </p:nvSpPr>
        <p:spPr>
          <a:xfrm>
            <a:off x="1780008" y="781433"/>
            <a:ext cx="8193169" cy="609125"/>
          </a:xfrm>
          <a:prstGeom prst="rect">
            <a:avLst/>
          </a:prstGeom>
          <a:noFill/>
        </p:spPr>
        <p:txBody>
          <a:bodyPr wrap="square" lIns="149217" tIns="149217" rIns="149217" bIns="149217" rtlCol="0">
            <a:spAutoFit/>
          </a:bodyPr>
          <a:lstStyle/>
          <a:p>
            <a:pPr marL="0" marR="0" lvl="0" indent="0" defTabSz="932597" rtl="0" eaLnBrk="1" fontAlgn="auto" latinLnBrk="0" hangingPunct="1">
              <a:lnSpc>
                <a:spcPct val="100000"/>
              </a:lnSpc>
              <a:spcBef>
                <a:spcPts val="0"/>
              </a:spcBef>
              <a:spcAft>
                <a:spcPts val="612"/>
              </a:spcAft>
              <a:buClrTx/>
              <a:buSzTx/>
              <a:buFontTx/>
              <a:buNone/>
              <a:tabLst/>
              <a:defRPr/>
            </a:pPr>
            <a:r>
              <a:rPr kumimoji="0" lang="en-US" sz="2000" b="0" i="0" u="none" strike="noStrike" kern="1200" cap="none" spc="0" normalizeH="0" baseline="0" noProof="0">
                <a:ln>
                  <a:noFill/>
                </a:ln>
                <a:effectLst/>
                <a:uLnTx/>
                <a:uFillTx/>
                <a:latin typeface="Segoe UI"/>
                <a:ea typeface="+mn-ea"/>
                <a:cs typeface="Segoe UI Semibold" panose="020B0702040204020203" pitchFamily="34" charset="0"/>
              </a:rPr>
              <a:t>Simplify the deployment, management, and operations of Kubernetes</a:t>
            </a:r>
          </a:p>
        </p:txBody>
      </p:sp>
    </p:spTree>
    <p:extLst>
      <p:ext uri="{BB962C8B-B14F-4D97-AF65-F5344CB8AC3E}">
        <p14:creationId xmlns:p14="http://schemas.microsoft.com/office/powerpoint/2010/main" val="2367298555"/>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639" y="295274"/>
            <a:ext cx="11889564" cy="917575"/>
          </a:xfrm>
        </p:spPr>
        <p:txBody>
          <a:bodyPr vert="horz" wrap="square" lIns="146304" tIns="91440" rIns="146304" bIns="91440" rtlCol="0" anchor="t">
            <a:noAutofit/>
          </a:bodyPr>
          <a:lstStyle/>
          <a:p>
            <a:r>
              <a:rPr lang="en-US" sz="4000" dirty="0">
                <a:solidFill>
                  <a:schemeClr val="accent3"/>
                </a:solidFill>
              </a:rPr>
              <a:t>Why Azure Kubernetes Service?</a:t>
            </a:r>
          </a:p>
        </p:txBody>
      </p:sp>
      <p:sp>
        <p:nvSpPr>
          <p:cNvPr id="4" name="Rectangle 3">
            <a:extLst>
              <a:ext uri="{FF2B5EF4-FFF2-40B4-BE49-F238E27FC236}">
                <a16:creationId xmlns:a16="http://schemas.microsoft.com/office/drawing/2014/main" id="{99B6B450-A988-4B36-9629-A431D2835935}"/>
              </a:ext>
            </a:extLst>
          </p:cNvPr>
          <p:cNvSpPr/>
          <p:nvPr/>
        </p:nvSpPr>
        <p:spPr>
          <a:xfrm>
            <a:off x="272272" y="1212849"/>
            <a:ext cx="8003365" cy="5574988"/>
          </a:xfrm>
          <a:prstGeom prst="rect">
            <a:avLst/>
          </a:prstGeom>
        </p:spPr>
        <p:txBody>
          <a:bodyPr wrap="square">
            <a:spAutoFit/>
          </a:bodyPr>
          <a:lstStyle/>
          <a:p>
            <a:pPr marL="0" marR="0" lvl="0" indent="0" algn="l" defTabSz="932742" rtl="0" eaLnBrk="1" fontAlgn="auto" latinLnBrk="0" hangingPunct="1">
              <a:lnSpc>
                <a:spcPct val="15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505050"/>
                </a:solidFill>
                <a:effectLst/>
                <a:uLnTx/>
                <a:uFillTx/>
                <a:latin typeface="Segoe UI Light"/>
                <a:ea typeface="+mn-ea"/>
                <a:cs typeface="+mn-cs"/>
              </a:rPr>
              <a:t>Easy to use</a:t>
            </a:r>
          </a:p>
          <a:p>
            <a:pPr marL="809271" marR="0" lvl="1" indent="-342900" algn="l" defTabSz="932742" rtl="0" eaLnBrk="1" fontAlgn="auto" latinLnBrk="0" hangingPunct="1">
              <a:lnSpc>
                <a:spcPct val="150000"/>
              </a:lnSpc>
              <a:spcBef>
                <a:spcPts val="0"/>
              </a:spcBef>
              <a:spcAft>
                <a:spcPts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srgbClr val="505050"/>
                </a:solidFill>
                <a:effectLst/>
                <a:uLnTx/>
                <a:uFillTx/>
                <a:latin typeface="Segoe UI Light"/>
                <a:ea typeface="+mn-ea"/>
                <a:cs typeface="+mn-cs"/>
              </a:rPr>
              <a:t>Fastest path to Kubernetes (K8s) on Azure</a:t>
            </a:r>
          </a:p>
          <a:p>
            <a:pPr marL="809271" marR="0" lvl="1" indent="-342900" algn="l" defTabSz="932742" rtl="0" eaLnBrk="1" fontAlgn="auto" latinLnBrk="0" hangingPunct="1">
              <a:lnSpc>
                <a:spcPct val="150000"/>
              </a:lnSpc>
              <a:spcBef>
                <a:spcPts val="0"/>
              </a:spcBef>
              <a:spcAft>
                <a:spcPts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srgbClr val="505050"/>
                </a:solidFill>
                <a:effectLst/>
                <a:uLnTx/>
                <a:uFillTx/>
                <a:latin typeface="Segoe UI Light"/>
                <a:ea typeface="+mn-ea"/>
                <a:cs typeface="+mn-cs"/>
              </a:rPr>
              <a:t>Up and running with 3 simple commands</a:t>
            </a:r>
          </a:p>
          <a:p>
            <a:pPr marL="809271" marR="0" lvl="1" indent="-342900" algn="l" defTabSz="932742" rtl="0" eaLnBrk="1" fontAlgn="auto" latinLnBrk="0" hangingPunct="1">
              <a:lnSpc>
                <a:spcPct val="150000"/>
              </a:lnSpc>
              <a:spcBef>
                <a:spcPts val="0"/>
              </a:spcBef>
              <a:spcAft>
                <a:spcPts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srgbClr val="505050"/>
                </a:solidFill>
                <a:effectLst/>
                <a:uLnTx/>
                <a:uFillTx/>
                <a:latin typeface="Segoe UI Light"/>
                <a:ea typeface="+mn-ea"/>
                <a:cs typeface="+mn-cs"/>
              </a:rPr>
              <a:t>AKS is free - you only pay for the agent nodes within your clusters, not for the masters</a:t>
            </a:r>
          </a:p>
          <a:p>
            <a:pPr marL="0" marR="0" lvl="0" indent="0" algn="l" defTabSz="932742" rtl="0" eaLnBrk="1" fontAlgn="auto" latinLnBrk="0" hangingPunct="1">
              <a:lnSpc>
                <a:spcPct val="15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505050"/>
                </a:solidFill>
                <a:effectLst/>
                <a:uLnTx/>
                <a:uFillTx/>
                <a:latin typeface="Segoe UI Light"/>
                <a:ea typeface="+mn-ea"/>
                <a:cs typeface="+mn-cs"/>
              </a:rPr>
              <a:t>Easy to manage</a:t>
            </a:r>
          </a:p>
          <a:p>
            <a:pPr marL="809271" marR="0" lvl="1" indent="-342900" algn="l" defTabSz="932742" rtl="0" eaLnBrk="1" fontAlgn="auto" latinLnBrk="0" hangingPunct="1">
              <a:lnSpc>
                <a:spcPct val="150000"/>
              </a:lnSpc>
              <a:spcBef>
                <a:spcPts val="0"/>
              </a:spcBef>
              <a:spcAft>
                <a:spcPts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srgbClr val="505050"/>
                </a:solidFill>
                <a:effectLst/>
                <a:uLnTx/>
                <a:uFillTx/>
                <a:latin typeface="Segoe UI Light"/>
                <a:ea typeface="+mn-ea"/>
                <a:cs typeface="+mn-cs"/>
              </a:rPr>
              <a:t>The K8s masters are managed by Azure</a:t>
            </a:r>
          </a:p>
          <a:p>
            <a:pPr marL="809271" marR="0" lvl="1" indent="-342900" algn="l" defTabSz="932742" rtl="0" eaLnBrk="1" fontAlgn="auto" latinLnBrk="0" hangingPunct="1">
              <a:lnSpc>
                <a:spcPct val="150000"/>
              </a:lnSpc>
              <a:spcBef>
                <a:spcPts val="0"/>
              </a:spcBef>
              <a:spcAft>
                <a:spcPts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srgbClr val="505050"/>
                </a:solidFill>
                <a:effectLst/>
                <a:uLnTx/>
                <a:uFillTx/>
                <a:latin typeface="Segoe UI Light"/>
                <a:ea typeface="+mn-ea"/>
                <a:cs typeface="+mn-cs"/>
              </a:rPr>
              <a:t>Automated upgrades and patching</a:t>
            </a:r>
          </a:p>
          <a:p>
            <a:pPr marL="809271" marR="0" lvl="1" indent="-342900" algn="l" defTabSz="932742" rtl="0" eaLnBrk="1" fontAlgn="auto" latinLnBrk="0" hangingPunct="1">
              <a:lnSpc>
                <a:spcPct val="150000"/>
              </a:lnSpc>
              <a:spcBef>
                <a:spcPts val="0"/>
              </a:spcBef>
              <a:spcAft>
                <a:spcPts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srgbClr val="505050"/>
                </a:solidFill>
                <a:effectLst/>
                <a:uLnTx/>
                <a:uFillTx/>
                <a:latin typeface="Segoe UI Light"/>
                <a:ea typeface="+mn-ea"/>
                <a:cs typeface="+mn-cs"/>
              </a:rPr>
              <a:t>Easily scale the cluster up and down</a:t>
            </a:r>
          </a:p>
          <a:p>
            <a:pPr marL="809271" marR="0" lvl="1" indent="-342900" algn="l" defTabSz="932742" rtl="0" eaLnBrk="1" fontAlgn="auto" latinLnBrk="0" hangingPunct="1">
              <a:lnSpc>
                <a:spcPct val="150000"/>
              </a:lnSpc>
              <a:spcBef>
                <a:spcPts val="0"/>
              </a:spcBef>
              <a:spcAft>
                <a:spcPts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srgbClr val="505050"/>
                </a:solidFill>
                <a:effectLst/>
                <a:uLnTx/>
                <a:uFillTx/>
                <a:latin typeface="Segoe UI Light"/>
                <a:ea typeface="+mn-ea"/>
                <a:cs typeface="+mn-cs"/>
              </a:rPr>
              <a:t>Self-healing control plane</a:t>
            </a:r>
          </a:p>
          <a:p>
            <a:pPr marL="0" marR="0" lvl="0" indent="0" algn="l" defTabSz="932742" rtl="0" eaLnBrk="1" fontAlgn="auto" latinLnBrk="0" hangingPunct="1">
              <a:lnSpc>
                <a:spcPct val="15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505050"/>
                </a:solidFill>
                <a:effectLst/>
                <a:uLnTx/>
                <a:uFillTx/>
                <a:latin typeface="Segoe UI Light"/>
                <a:ea typeface="+mn-ea"/>
                <a:cs typeface="+mn-cs"/>
              </a:rPr>
              <a:t>Uses Open APIs</a:t>
            </a:r>
          </a:p>
          <a:p>
            <a:pPr marL="809271" marR="0" lvl="1" indent="-342900" algn="l" defTabSz="932742" rtl="0" eaLnBrk="1" fontAlgn="auto" latinLnBrk="0" hangingPunct="1">
              <a:lnSpc>
                <a:spcPct val="150000"/>
              </a:lnSpc>
              <a:spcBef>
                <a:spcPts val="0"/>
              </a:spcBef>
              <a:spcAft>
                <a:spcPts val="0"/>
              </a:spcAft>
              <a:buClrTx/>
              <a:buSzTx/>
              <a:buFont typeface="Wingdings" panose="05000000000000000000" pitchFamily="2" charset="2"/>
              <a:buChar char="§"/>
              <a:tabLst/>
              <a:defRPr/>
            </a:pPr>
            <a:r>
              <a:rPr kumimoji="0" lang="en-US" sz="2000" b="0" i="0" u="none" strike="noStrike" kern="1200" cap="none" spc="0" normalizeH="0" baseline="0" noProof="0" dirty="0">
                <a:ln>
                  <a:noFill/>
                </a:ln>
                <a:solidFill>
                  <a:srgbClr val="505050"/>
                </a:solidFill>
                <a:effectLst/>
                <a:uLnTx/>
                <a:uFillTx/>
                <a:latin typeface="Segoe UI Light"/>
                <a:ea typeface="+mn-ea"/>
                <a:cs typeface="+mn-cs"/>
              </a:rPr>
              <a:t>100% upstream Kubernetes</a:t>
            </a:r>
          </a:p>
        </p:txBody>
      </p:sp>
      <p:pic>
        <p:nvPicPr>
          <p:cNvPr id="5" name="Picture 4">
            <a:extLst>
              <a:ext uri="{FF2B5EF4-FFF2-40B4-BE49-F238E27FC236}">
                <a16:creationId xmlns:a16="http://schemas.microsoft.com/office/drawing/2014/main" id="{77316C96-C275-4156-9533-8D6601B5AEF4}"/>
              </a:ext>
            </a:extLst>
          </p:cNvPr>
          <p:cNvPicPr>
            <a:picLocks noChangeAspect="1"/>
          </p:cNvPicPr>
          <p:nvPr/>
        </p:nvPicPr>
        <p:blipFill>
          <a:blip r:embed="rId3"/>
          <a:stretch>
            <a:fillRect/>
          </a:stretch>
        </p:blipFill>
        <p:spPr>
          <a:xfrm>
            <a:off x="8656637" y="1889444"/>
            <a:ext cx="3215636" cy="3215636"/>
          </a:xfrm>
          <a:prstGeom prst="rect">
            <a:avLst/>
          </a:prstGeom>
        </p:spPr>
      </p:pic>
    </p:spTree>
    <p:extLst>
      <p:ext uri="{BB962C8B-B14F-4D97-AF65-F5344CB8AC3E}">
        <p14:creationId xmlns:p14="http://schemas.microsoft.com/office/powerpoint/2010/main" val="15189050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C83957E-F060-4856-8FF7-361888EDAD3F}"/>
              </a:ext>
            </a:extLst>
          </p:cNvPr>
          <p:cNvSpPr>
            <a:spLocks noGrp="1"/>
          </p:cNvSpPr>
          <p:nvPr>
            <p:ph type="title"/>
          </p:nvPr>
        </p:nvSpPr>
        <p:spPr>
          <a:xfrm>
            <a:off x="274639" y="1241426"/>
            <a:ext cx="6364224" cy="5516638"/>
          </a:xfrm>
        </p:spPr>
        <p:txBody>
          <a:bodyPr/>
          <a:lstStyle/>
          <a:p>
            <a:pPr>
              <a:lnSpc>
                <a:spcPts val="3500"/>
              </a:lnSpc>
            </a:pPr>
            <a:r>
              <a:rPr lang="en-US" sz="2800" b="1" dirty="0"/>
              <a:t>Day 1</a:t>
            </a:r>
            <a:br>
              <a:rPr lang="en-US" sz="2400" b="1" dirty="0"/>
            </a:br>
            <a:r>
              <a:rPr lang="en-US" sz="2000" b="1" dirty="0">
                <a:solidFill>
                  <a:schemeClr val="tx1"/>
                </a:solidFill>
              </a:rPr>
              <a:t>Module 1:</a:t>
            </a:r>
            <a:r>
              <a:rPr lang="en-US" sz="2000" b="1" dirty="0">
                <a:solidFill>
                  <a:schemeClr val="tx1"/>
                </a:solidFill>
                <a:ea typeface="Times New Roman" panose="02020603050405020304" pitchFamily="18" charset="0"/>
                <a:cs typeface="Times New Roman" panose="02020603050405020304" pitchFamily="18" charset="0"/>
              </a:rPr>
              <a:t> </a:t>
            </a:r>
            <a:r>
              <a:rPr lang="en-US" sz="2000" dirty="0">
                <a:solidFill>
                  <a:schemeClr val="tx1"/>
                </a:solidFill>
              </a:rPr>
              <a:t>Introduction to Containers</a:t>
            </a:r>
            <a:br>
              <a:rPr lang="en-US" sz="2000" dirty="0">
                <a:solidFill>
                  <a:schemeClr val="accent3"/>
                </a:solidFill>
              </a:rPr>
            </a:br>
            <a:r>
              <a:rPr lang="en-US" sz="2000" b="1" dirty="0">
                <a:solidFill>
                  <a:schemeClr val="tx1"/>
                </a:solidFill>
              </a:rPr>
              <a:t>Module 2: </a:t>
            </a:r>
            <a:r>
              <a:rPr lang="en-US" sz="2000" dirty="0">
                <a:solidFill>
                  <a:schemeClr val="tx1"/>
                </a:solidFill>
              </a:rPr>
              <a:t>Assessing the App and Environment for Containers</a:t>
            </a:r>
            <a:br>
              <a:rPr lang="en-US" sz="2000" dirty="0">
                <a:solidFill>
                  <a:schemeClr val="tx1"/>
                </a:solidFill>
              </a:rPr>
            </a:br>
            <a:r>
              <a:rPr lang="en-US" sz="2000" b="1" dirty="0">
                <a:solidFill>
                  <a:schemeClr val="tx1"/>
                </a:solidFill>
              </a:rPr>
              <a:t>Module 3:</a:t>
            </a:r>
            <a:r>
              <a:rPr lang="en-US" sz="2000" dirty="0">
                <a:solidFill>
                  <a:schemeClr val="tx1"/>
                </a:solidFill>
              </a:rPr>
              <a:t> Building and Testing a Container Locally</a:t>
            </a:r>
            <a:br>
              <a:rPr lang="en-US" sz="2000" dirty="0"/>
            </a:br>
            <a:r>
              <a:rPr lang="en-US" sz="2000" b="1" dirty="0">
                <a:solidFill>
                  <a:schemeClr val="accent3"/>
                </a:solidFill>
              </a:rPr>
              <a:t>Module 4: Container Orchestration</a:t>
            </a:r>
            <a:br>
              <a:rPr lang="en-US" sz="2000" dirty="0"/>
            </a:br>
            <a:br>
              <a:rPr lang="en-US" sz="2000" dirty="0"/>
            </a:br>
            <a:r>
              <a:rPr lang="en-US" sz="2800" b="1" dirty="0"/>
              <a:t>Day 2</a:t>
            </a:r>
            <a:br>
              <a:rPr lang="en-US" sz="2400" b="1" dirty="0">
                <a:solidFill>
                  <a:srgbClr val="000000"/>
                </a:solidFill>
                <a:cs typeface="Times New Roman" panose="02020603050405020304" pitchFamily="18" charset="0"/>
              </a:rPr>
            </a:br>
            <a:r>
              <a:rPr lang="en-US" sz="2000" b="1" dirty="0"/>
              <a:t>Module 4:</a:t>
            </a:r>
            <a:r>
              <a:rPr lang="en-US" sz="2000" b="1" dirty="0">
                <a:solidFill>
                  <a:srgbClr val="000000"/>
                </a:solidFill>
                <a:ea typeface="Times New Roman" panose="02020603050405020304" pitchFamily="18" charset="0"/>
                <a:cs typeface="Times New Roman" panose="02020603050405020304" pitchFamily="18" charset="0"/>
              </a:rPr>
              <a:t> </a:t>
            </a:r>
            <a:r>
              <a:rPr lang="en-US" sz="2000" dirty="0"/>
              <a:t>Preparing for AKS Deployment</a:t>
            </a:r>
            <a:br>
              <a:rPr lang="en-US" sz="2400" dirty="0"/>
            </a:br>
            <a:br>
              <a:rPr lang="en-US" sz="2400" dirty="0"/>
            </a:br>
            <a:r>
              <a:rPr lang="en-US" sz="2800" b="1" dirty="0"/>
              <a:t>Day 3</a:t>
            </a:r>
            <a:br>
              <a:rPr lang="en-US" sz="2400" b="1" dirty="0"/>
            </a:br>
            <a:r>
              <a:rPr lang="en-US" sz="2000" b="1" dirty="0"/>
              <a:t>Module 5:</a:t>
            </a:r>
            <a:r>
              <a:rPr lang="en-US" sz="2000" b="1" dirty="0">
                <a:solidFill>
                  <a:srgbClr val="000000"/>
                </a:solidFill>
                <a:ea typeface="Times New Roman" panose="02020603050405020304" pitchFamily="18" charset="0"/>
                <a:cs typeface="Times New Roman" panose="02020603050405020304" pitchFamily="18" charset="0"/>
              </a:rPr>
              <a:t> </a:t>
            </a:r>
            <a:r>
              <a:rPr lang="en-US" sz="2000" dirty="0"/>
              <a:t>Deploying the Application to AKS</a:t>
            </a:r>
            <a:br>
              <a:rPr lang="en-US" sz="2000" dirty="0"/>
            </a:br>
            <a:r>
              <a:rPr lang="en-US" sz="2000" b="1" dirty="0"/>
              <a:t>Module 6:</a:t>
            </a:r>
            <a:r>
              <a:rPr lang="en-US" sz="2000" b="1" dirty="0">
                <a:solidFill>
                  <a:srgbClr val="000000"/>
                </a:solidFill>
                <a:ea typeface="Times New Roman" panose="02020603050405020304" pitchFamily="18" charset="0"/>
                <a:cs typeface="Times New Roman" panose="02020603050405020304" pitchFamily="18" charset="0"/>
              </a:rPr>
              <a:t> </a:t>
            </a:r>
            <a:r>
              <a:rPr lang="en-US" sz="2000" dirty="0"/>
              <a:t>Best Practices and Tips</a:t>
            </a:r>
          </a:p>
        </p:txBody>
      </p:sp>
      <p:sp>
        <p:nvSpPr>
          <p:cNvPr id="8" name="Title 3">
            <a:extLst>
              <a:ext uri="{FF2B5EF4-FFF2-40B4-BE49-F238E27FC236}">
                <a16:creationId xmlns:a16="http://schemas.microsoft.com/office/drawing/2014/main" id="{216EF961-8DC2-4694-9929-CDBCF35F064A}"/>
              </a:ext>
            </a:extLst>
          </p:cNvPr>
          <p:cNvSpPr txBox="1">
            <a:spLocks/>
          </p:cNvSpPr>
          <p:nvPr/>
        </p:nvSpPr>
        <p:spPr>
          <a:xfrm>
            <a:off x="274640" y="0"/>
            <a:ext cx="5801305" cy="1098762"/>
          </a:xfrm>
          <a:prstGeom prst="rect">
            <a:avLst/>
          </a:prstGeom>
        </p:spPr>
        <p:txBody>
          <a:bodyPr vert="horz" wrap="square" lIns="146304" tIns="91440" rIns="146304" bIns="91440" rtlCol="0" anchor="t">
            <a:spAutoFit/>
          </a:bodyPr>
          <a:lstStyle>
            <a:lvl1pPr algn="l" defTabSz="932597" rtl="0" eaLnBrk="1" latinLnBrk="0" hangingPunct="1">
              <a:lnSpc>
                <a:spcPct val="90000"/>
              </a:lnSpc>
              <a:spcBef>
                <a:spcPct val="0"/>
              </a:spcBef>
              <a:buNone/>
              <a:defRPr lang="en-US" sz="6600" b="0" kern="1200" cap="none" spc="-101" baseline="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597" rtl="0" eaLnBrk="1" fontAlgn="auto" latinLnBrk="0" hangingPunct="1">
              <a:lnSpc>
                <a:spcPct val="90000"/>
              </a:lnSpc>
              <a:spcBef>
                <a:spcPct val="0"/>
              </a:spcBef>
              <a:spcAft>
                <a:spcPts val="0"/>
              </a:spcAft>
              <a:buClrTx/>
              <a:buSzTx/>
              <a:buFontTx/>
              <a:buNone/>
              <a:tabLst/>
              <a:defRPr/>
            </a:pPr>
            <a:r>
              <a:rPr kumimoji="0" lang="en-US" sz="6600" i="0" u="none" strike="noStrike" kern="1200" cap="none" spc="-101" normalizeH="0" baseline="0" noProof="0" dirty="0">
                <a:ln w="3175">
                  <a:noFill/>
                </a:ln>
                <a:gradFill>
                  <a:gsLst>
                    <a:gs pos="1250">
                      <a:srgbClr val="505050"/>
                    </a:gs>
                    <a:gs pos="100000">
                      <a:srgbClr val="505050"/>
                    </a:gs>
                  </a:gsLst>
                  <a:lin ang="5400000" scaled="0"/>
                </a:gradFill>
                <a:effectLst/>
                <a:uLnTx/>
                <a:uFillTx/>
                <a:latin typeface="Segoe UI Light"/>
                <a:ea typeface="+mn-ea"/>
                <a:cs typeface="Segoe UI" pitchFamily="34" charset="0"/>
              </a:rPr>
              <a:t>Agenda</a:t>
            </a:r>
          </a:p>
        </p:txBody>
      </p:sp>
      <p:pic>
        <p:nvPicPr>
          <p:cNvPr id="6" name="Picture Placeholder 5" descr="A group of people in a room&#10;&#10;Description automatically generated">
            <a:extLst>
              <a:ext uri="{FF2B5EF4-FFF2-40B4-BE49-F238E27FC236}">
                <a16:creationId xmlns:a16="http://schemas.microsoft.com/office/drawing/2014/main" id="{D99596EA-7FC3-4724-8866-A83C2206B2E3}"/>
              </a:ext>
            </a:extLst>
          </p:cNvPr>
          <p:cNvPicPr>
            <a:picLocks noGrp="1" noChangeAspect="1"/>
          </p:cNvPicPr>
          <p:nvPr>
            <p:ph type="pic" sz="quarter" idx="10"/>
          </p:nvPr>
        </p:nvPicPr>
        <p:blipFill>
          <a:blip r:embed="rId3"/>
          <a:srcRect l="20367" r="20367"/>
          <a:stretch>
            <a:fillRect/>
          </a:stretch>
        </p:blipFill>
        <p:spPr>
          <a:xfrm>
            <a:off x="6635170" y="3"/>
            <a:ext cx="5801305" cy="6992587"/>
          </a:xfrm>
        </p:spPr>
      </p:pic>
    </p:spTree>
    <p:extLst>
      <p:ext uri="{BB962C8B-B14F-4D97-AF65-F5344CB8AC3E}">
        <p14:creationId xmlns:p14="http://schemas.microsoft.com/office/powerpoint/2010/main" val="2188786625"/>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891887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274704" y="2125677"/>
            <a:ext cx="6402387" cy="3657561"/>
          </a:xfrm>
        </p:spPr>
        <p:txBody>
          <a:bodyPr/>
          <a:lstStyle/>
          <a:p>
            <a:r>
              <a:rPr lang="en-US" sz="4001" dirty="0"/>
              <a:t>Module 4: Container Orchestration</a:t>
            </a:r>
            <a:br>
              <a:rPr lang="en-US" sz="4001" dirty="0"/>
            </a:br>
            <a:br>
              <a:rPr lang="en-US" sz="4001" dirty="0"/>
            </a:br>
            <a:endParaRPr lang="en-US" sz="3200" i="1" dirty="0"/>
          </a:p>
        </p:txBody>
      </p:sp>
    </p:spTree>
    <p:extLst>
      <p:ext uri="{BB962C8B-B14F-4D97-AF65-F5344CB8AC3E}">
        <p14:creationId xmlns:p14="http://schemas.microsoft.com/office/powerpoint/2010/main" val="13250588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4638" y="1394166"/>
            <a:ext cx="11887201" cy="3093156"/>
          </a:xfrm>
        </p:spPr>
        <p:txBody>
          <a:bodyPr vert="horz" wrap="square" lIns="146303" tIns="91441" rIns="146303" bIns="91441" rtlCol="0" anchor="t">
            <a:spAutoFit/>
          </a:bodyPr>
          <a:lstStyle/>
          <a:p>
            <a:pPr marL="342265" indent="-342265">
              <a:lnSpc>
                <a:spcPct val="100000"/>
              </a:lnSpc>
              <a:spcBef>
                <a:spcPts val="1200"/>
              </a:spcBef>
              <a:spcAft>
                <a:spcPts val="600"/>
              </a:spcAft>
            </a:pPr>
            <a:r>
              <a:rPr lang="en-US" dirty="0"/>
              <a:t>What is orchestration? </a:t>
            </a:r>
          </a:p>
          <a:p>
            <a:pPr marL="342265" indent="-342265">
              <a:lnSpc>
                <a:spcPct val="100000"/>
              </a:lnSpc>
              <a:spcBef>
                <a:spcPts val="1200"/>
              </a:spcBef>
              <a:spcAft>
                <a:spcPts val="600"/>
              </a:spcAft>
            </a:pPr>
            <a:r>
              <a:rPr lang="en-US" dirty="0"/>
              <a:t>Introduction to Kubernetes</a:t>
            </a:r>
          </a:p>
          <a:p>
            <a:pPr marL="342265" indent="-342265">
              <a:lnSpc>
                <a:spcPct val="100000"/>
              </a:lnSpc>
              <a:spcBef>
                <a:spcPts val="1200"/>
              </a:spcBef>
              <a:spcAft>
                <a:spcPts val="600"/>
              </a:spcAft>
            </a:pPr>
            <a:r>
              <a:rPr lang="en-US" dirty="0"/>
              <a:t>Introduction to Azure Kubernetes Service (AKS)</a:t>
            </a:r>
          </a:p>
          <a:p>
            <a:pPr marL="342265" indent="-342265">
              <a:lnSpc>
                <a:spcPct val="100000"/>
              </a:lnSpc>
              <a:spcBef>
                <a:spcPts val="1200"/>
              </a:spcBef>
              <a:spcAft>
                <a:spcPts val="600"/>
              </a:spcAft>
            </a:pPr>
            <a:endParaRPr lang="en-US" dirty="0"/>
          </a:p>
        </p:txBody>
      </p:sp>
      <p:sp>
        <p:nvSpPr>
          <p:cNvPr id="2" name="Title 1"/>
          <p:cNvSpPr>
            <a:spLocks noGrp="1"/>
          </p:cNvSpPr>
          <p:nvPr>
            <p:ph type="title"/>
          </p:nvPr>
        </p:nvSpPr>
        <p:spPr/>
        <p:txBody>
          <a:bodyPr/>
          <a:lstStyle/>
          <a:p>
            <a:r>
              <a:rPr lang="en-US" dirty="0">
                <a:solidFill>
                  <a:schemeClr val="accent3"/>
                </a:solidFill>
              </a:rPr>
              <a:t>Module 4: Objectives</a:t>
            </a:r>
            <a:endParaRPr lang="en-US" sz="4001" dirty="0">
              <a:solidFill>
                <a:schemeClr val="accent3"/>
              </a:solidFill>
            </a:endParaRPr>
          </a:p>
        </p:txBody>
      </p:sp>
    </p:spTree>
    <p:extLst>
      <p:ext uri="{BB962C8B-B14F-4D97-AF65-F5344CB8AC3E}">
        <p14:creationId xmlns:p14="http://schemas.microsoft.com/office/powerpoint/2010/main" val="3581938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4638" y="1212850"/>
            <a:ext cx="11887200" cy="4885608"/>
          </a:xfrm>
        </p:spPr>
        <p:txBody>
          <a:bodyPr/>
          <a:lstStyle/>
          <a:p>
            <a:pPr marL="0" indent="0">
              <a:buNone/>
            </a:pPr>
            <a:r>
              <a:rPr lang="en-US" sz="2000">
                <a:solidFill>
                  <a:schemeClr val="tx2"/>
                </a:solidFill>
              </a:rPr>
              <a:t>As application development has moved towards a container-based approach, the need to orchestrate and manage the inter-connected resources becomes important</a:t>
            </a:r>
          </a:p>
          <a:p>
            <a:pPr marL="0" indent="0">
              <a:buNone/>
            </a:pPr>
            <a:endParaRPr lang="en-US" sz="2000">
              <a:latin typeface="+mn-lt"/>
              <a:cs typeface="Angsana New" panose="020B0502040204020203" pitchFamily="18" charset="-34"/>
            </a:endParaRPr>
          </a:p>
          <a:p>
            <a:pPr>
              <a:spcAft>
                <a:spcPts val="300"/>
              </a:spcAft>
            </a:pPr>
            <a:r>
              <a:rPr lang="en-US" sz="2000">
                <a:latin typeface="+mn-lt"/>
                <a:cs typeface="Angsana New" panose="020B0502040204020203" pitchFamily="18" charset="-34"/>
              </a:rPr>
              <a:t>Load Balancing</a:t>
            </a:r>
          </a:p>
          <a:p>
            <a:pPr lvl="1">
              <a:spcAft>
                <a:spcPts val="300"/>
              </a:spcAft>
            </a:pPr>
            <a:r>
              <a:rPr lang="en-US" sz="2000">
                <a:cs typeface="Angsana New" panose="020B0502040204020203" pitchFamily="18" charset="-34"/>
              </a:rPr>
              <a:t>Distributing traffic across containers at scale</a:t>
            </a:r>
          </a:p>
          <a:p>
            <a:pPr>
              <a:spcAft>
                <a:spcPts val="300"/>
              </a:spcAft>
            </a:pPr>
            <a:r>
              <a:rPr lang="en-US" sz="2000">
                <a:latin typeface="+mn-lt"/>
                <a:cs typeface="Angsana New" panose="020B0502040204020203" pitchFamily="18" charset="-34"/>
              </a:rPr>
              <a:t>Naming and Discovery</a:t>
            </a:r>
          </a:p>
          <a:p>
            <a:pPr lvl="1">
              <a:spcAft>
                <a:spcPts val="300"/>
              </a:spcAft>
            </a:pPr>
            <a:r>
              <a:rPr lang="en-US" sz="2000">
                <a:cs typeface="Angsana New" panose="020B0502040204020203" pitchFamily="18" charset="-34"/>
              </a:rPr>
              <a:t>How do containers or groups find one another?</a:t>
            </a:r>
          </a:p>
          <a:p>
            <a:pPr>
              <a:spcAft>
                <a:spcPts val="300"/>
              </a:spcAft>
            </a:pPr>
            <a:r>
              <a:rPr lang="en-US" sz="2000">
                <a:latin typeface="+mn-lt"/>
                <a:cs typeface="Angsana New" panose="020B0502040204020203" pitchFamily="18" charset="-34"/>
              </a:rPr>
              <a:t>Logging and Monitoring</a:t>
            </a:r>
          </a:p>
          <a:p>
            <a:pPr lvl="1">
              <a:spcAft>
                <a:spcPts val="300"/>
              </a:spcAft>
            </a:pPr>
            <a:r>
              <a:rPr lang="en-US" sz="2000">
                <a:cs typeface="Angsana New" panose="020B0502040204020203" pitchFamily="18" charset="-34"/>
              </a:rPr>
              <a:t>Keeping track of what containers are doing</a:t>
            </a:r>
          </a:p>
          <a:p>
            <a:pPr>
              <a:spcAft>
                <a:spcPts val="300"/>
              </a:spcAft>
            </a:pPr>
            <a:r>
              <a:rPr lang="en-US" sz="2000">
                <a:latin typeface="+mn-lt"/>
                <a:cs typeface="Angsana New" panose="020B0502040204020203" pitchFamily="18" charset="-34"/>
              </a:rPr>
              <a:t>Debugging and Introspection</a:t>
            </a:r>
          </a:p>
          <a:p>
            <a:pPr lvl="1">
              <a:spcAft>
                <a:spcPts val="300"/>
              </a:spcAft>
            </a:pPr>
            <a:r>
              <a:rPr lang="en-US" sz="2000">
                <a:cs typeface="Angsana New" panose="020B0502040204020203" pitchFamily="18" charset="-34"/>
              </a:rPr>
              <a:t>Getting inside running containers</a:t>
            </a:r>
          </a:p>
          <a:p>
            <a:pPr>
              <a:spcAft>
                <a:spcPts val="300"/>
              </a:spcAft>
            </a:pPr>
            <a:r>
              <a:rPr lang="en-US" sz="2000">
                <a:latin typeface="+mn-lt"/>
                <a:cs typeface="Angsana New" panose="020B0502040204020203" pitchFamily="18" charset="-34"/>
              </a:rPr>
              <a:t>Networking</a:t>
            </a:r>
          </a:p>
          <a:p>
            <a:pPr lvl="1">
              <a:spcAft>
                <a:spcPts val="300"/>
              </a:spcAft>
            </a:pPr>
            <a:r>
              <a:rPr lang="en-US" sz="2000">
                <a:cs typeface="Angsana New" panose="020B0502040204020203" pitchFamily="18" charset="-34"/>
              </a:rPr>
              <a:t>Differentiating container networks from host networks at scale</a:t>
            </a:r>
          </a:p>
        </p:txBody>
      </p:sp>
      <p:sp>
        <p:nvSpPr>
          <p:cNvPr id="2" name="Title 1"/>
          <p:cNvSpPr>
            <a:spLocks noGrp="1"/>
          </p:cNvSpPr>
          <p:nvPr>
            <p:ph type="title"/>
          </p:nvPr>
        </p:nvSpPr>
        <p:spPr/>
        <p:txBody>
          <a:bodyPr/>
          <a:lstStyle/>
          <a:p>
            <a:r>
              <a:rPr lang="en-US">
                <a:solidFill>
                  <a:srgbClr val="0078D7"/>
                </a:solidFill>
              </a:rPr>
              <a:t>Challenges of a containerized world</a:t>
            </a:r>
          </a:p>
        </p:txBody>
      </p:sp>
    </p:spTree>
    <p:extLst>
      <p:ext uri="{BB962C8B-B14F-4D97-AF65-F5344CB8AC3E}">
        <p14:creationId xmlns:p14="http://schemas.microsoft.com/office/powerpoint/2010/main" val="3757061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2" name="Group 251"/>
          <p:cNvGrpSpPr/>
          <p:nvPr/>
        </p:nvGrpSpPr>
        <p:grpSpPr>
          <a:xfrm>
            <a:off x="2176956" y="2150169"/>
            <a:ext cx="735495" cy="453124"/>
            <a:chOff x="2877183" y="2583280"/>
            <a:chExt cx="540854" cy="333210"/>
          </a:xfrm>
        </p:grpSpPr>
        <p:grpSp>
          <p:nvGrpSpPr>
            <p:cNvPr id="253" name="Group 252"/>
            <p:cNvGrpSpPr/>
            <p:nvPr/>
          </p:nvGrpSpPr>
          <p:grpSpPr>
            <a:xfrm>
              <a:off x="2877183" y="2583280"/>
              <a:ext cx="540854" cy="333210"/>
              <a:chOff x="1926169" y="1632181"/>
              <a:chExt cx="540854" cy="333210"/>
            </a:xfrm>
          </p:grpSpPr>
          <p:sp>
            <p:nvSpPr>
              <p:cNvPr id="256" name="Rectangle 255"/>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57" name="Rectangle 256"/>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258" name="Group 257"/>
              <p:cNvGrpSpPr/>
              <p:nvPr/>
            </p:nvGrpSpPr>
            <p:grpSpPr>
              <a:xfrm>
                <a:off x="1989961" y="1665409"/>
                <a:ext cx="413499" cy="266755"/>
                <a:chOff x="1371600" y="2038342"/>
                <a:chExt cx="609600" cy="393263"/>
              </a:xfrm>
            </p:grpSpPr>
            <p:cxnSp>
              <p:nvCxnSpPr>
                <p:cNvPr id="262" name="Straight Connector 261"/>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64" name="Straight Connector 263"/>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66" name="Straight Connector 265"/>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68" name="Straight Connector 267"/>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70" name="Straight Connector 269"/>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259" name="Rectangle 258"/>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60" name="Rectangle 259"/>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61" name="Rectangle 260"/>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254" name="Rectangle 253"/>
            <p:cNvSpPr/>
            <p:nvPr/>
          </p:nvSpPr>
          <p:spPr>
            <a:xfrm>
              <a:off x="2984164" y="2670095"/>
              <a:ext cx="324240" cy="16461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1360"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255" name="Picture 2" descr="http://nginx.com/wp-content/uploads/2014/10/icon-load-balancing.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rot="5400000">
              <a:off x="3048000" y="2650455"/>
              <a:ext cx="194499" cy="194499"/>
            </a:xfrm>
            <a:prstGeom prst="rect">
              <a:avLst/>
            </a:prstGeom>
            <a:noFill/>
            <a:extLst>
              <a:ext uri="{909E8E84-426E-40DD-AFC4-6F175D3DCCD1}">
                <a14:hiddenFill xmlns:a14="http://schemas.microsoft.com/office/drawing/2010/main">
                  <a:solidFill>
                    <a:srgbClr val="FFFFFF"/>
                  </a:solidFill>
                </a14:hiddenFill>
              </a:ext>
            </a:extLst>
          </p:spPr>
        </p:pic>
      </p:grpSp>
      <p:sp>
        <p:nvSpPr>
          <p:cNvPr id="3" name="Title 2"/>
          <p:cNvSpPr>
            <a:spLocks noGrp="1"/>
          </p:cNvSpPr>
          <p:nvPr>
            <p:ph type="title"/>
          </p:nvPr>
        </p:nvSpPr>
        <p:spPr/>
        <p:txBody>
          <a:bodyPr/>
          <a:lstStyle/>
          <a:p>
            <a:r>
              <a:rPr lang="en-US"/>
              <a:t>Application Scale</a:t>
            </a:r>
          </a:p>
        </p:txBody>
      </p:sp>
      <p:grpSp>
        <p:nvGrpSpPr>
          <p:cNvPr id="131" name="Group 130"/>
          <p:cNvGrpSpPr/>
          <p:nvPr/>
        </p:nvGrpSpPr>
        <p:grpSpPr>
          <a:xfrm>
            <a:off x="1443621" y="4314873"/>
            <a:ext cx="735495" cy="453124"/>
            <a:chOff x="3240661" y="1005909"/>
            <a:chExt cx="540854" cy="333210"/>
          </a:xfrm>
        </p:grpSpPr>
        <p:grpSp>
          <p:nvGrpSpPr>
            <p:cNvPr id="132" name="Group 131"/>
            <p:cNvGrpSpPr/>
            <p:nvPr/>
          </p:nvGrpSpPr>
          <p:grpSpPr>
            <a:xfrm>
              <a:off x="3240661" y="1005909"/>
              <a:ext cx="540854" cy="333210"/>
              <a:chOff x="1926169" y="1632181"/>
              <a:chExt cx="540854" cy="333210"/>
            </a:xfrm>
          </p:grpSpPr>
          <p:sp>
            <p:nvSpPr>
              <p:cNvPr id="134" name="Rectangle 133"/>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35" name="Rectangle 134"/>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136" name="Group 135"/>
              <p:cNvGrpSpPr/>
              <p:nvPr/>
            </p:nvGrpSpPr>
            <p:grpSpPr>
              <a:xfrm>
                <a:off x="1989961" y="1665409"/>
                <a:ext cx="413499" cy="266755"/>
                <a:chOff x="1371600" y="2038342"/>
                <a:chExt cx="609600" cy="393263"/>
              </a:xfrm>
            </p:grpSpPr>
            <p:cxnSp>
              <p:nvCxnSpPr>
                <p:cNvPr id="140" name="Straight Connector 139"/>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42" name="Straight Connector 141"/>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47" name="Straight Connector 146"/>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137" name="Rectangle 136"/>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38" name="Rectangle 137"/>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39" name="Rectangle 138"/>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133" name="Rectangle 132"/>
            <p:cNvSpPr/>
            <p:nvPr/>
          </p:nvSpPr>
          <p:spPr>
            <a:xfrm>
              <a:off x="3347642" y="1092724"/>
              <a:ext cx="324240" cy="1646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prstClr val="black"/>
                  </a:solidFill>
                  <a:effectLst/>
                  <a:uLnTx/>
                  <a:uFillTx/>
                  <a:latin typeface="Calibri"/>
                  <a:ea typeface="+mn-ea"/>
                  <a:cs typeface="+mn-cs"/>
                </a:rPr>
                <a:t>API</a:t>
              </a:r>
            </a:p>
          </p:txBody>
        </p:sp>
      </p:grpSp>
      <p:grpSp>
        <p:nvGrpSpPr>
          <p:cNvPr id="149" name="Group 148"/>
          <p:cNvGrpSpPr/>
          <p:nvPr/>
        </p:nvGrpSpPr>
        <p:grpSpPr>
          <a:xfrm>
            <a:off x="2176956" y="4314873"/>
            <a:ext cx="735495" cy="453124"/>
            <a:chOff x="3240661" y="1005909"/>
            <a:chExt cx="540854" cy="333210"/>
          </a:xfrm>
        </p:grpSpPr>
        <p:grpSp>
          <p:nvGrpSpPr>
            <p:cNvPr id="150" name="Group 149"/>
            <p:cNvGrpSpPr/>
            <p:nvPr/>
          </p:nvGrpSpPr>
          <p:grpSpPr>
            <a:xfrm>
              <a:off x="3240661" y="1005909"/>
              <a:ext cx="540854" cy="333210"/>
              <a:chOff x="1926169" y="1632181"/>
              <a:chExt cx="540854" cy="333210"/>
            </a:xfrm>
          </p:grpSpPr>
          <p:sp>
            <p:nvSpPr>
              <p:cNvPr id="152" name="Rectangle 151"/>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53" name="Rectangle 152"/>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154" name="Group 153"/>
              <p:cNvGrpSpPr/>
              <p:nvPr/>
            </p:nvGrpSpPr>
            <p:grpSpPr>
              <a:xfrm>
                <a:off x="1989961" y="1665409"/>
                <a:ext cx="413499" cy="266755"/>
                <a:chOff x="1371600" y="2038342"/>
                <a:chExt cx="609600" cy="393263"/>
              </a:xfrm>
            </p:grpSpPr>
            <p:cxnSp>
              <p:nvCxnSpPr>
                <p:cNvPr id="158" name="Straight Connector 157"/>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60" name="Straight Connector 159"/>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64" name="Straight Connector 163"/>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155" name="Rectangle 154"/>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56" name="Rectangle 155"/>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57" name="Rectangle 156"/>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151" name="Rectangle 150"/>
            <p:cNvSpPr/>
            <p:nvPr/>
          </p:nvSpPr>
          <p:spPr>
            <a:xfrm>
              <a:off x="3347642" y="1092724"/>
              <a:ext cx="324240" cy="1646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prstClr val="black"/>
                  </a:solidFill>
                  <a:effectLst/>
                  <a:uLnTx/>
                  <a:uFillTx/>
                  <a:latin typeface="Calibri"/>
                  <a:ea typeface="+mn-ea"/>
                  <a:cs typeface="+mn-cs"/>
                </a:rPr>
                <a:t>API</a:t>
              </a:r>
            </a:p>
          </p:txBody>
        </p:sp>
      </p:grpSp>
      <p:grpSp>
        <p:nvGrpSpPr>
          <p:cNvPr id="167" name="Group 166"/>
          <p:cNvGrpSpPr/>
          <p:nvPr/>
        </p:nvGrpSpPr>
        <p:grpSpPr>
          <a:xfrm>
            <a:off x="2910291" y="4314873"/>
            <a:ext cx="735495" cy="453124"/>
            <a:chOff x="3240661" y="1005909"/>
            <a:chExt cx="540854" cy="333210"/>
          </a:xfrm>
        </p:grpSpPr>
        <p:grpSp>
          <p:nvGrpSpPr>
            <p:cNvPr id="168" name="Group 167"/>
            <p:cNvGrpSpPr/>
            <p:nvPr/>
          </p:nvGrpSpPr>
          <p:grpSpPr>
            <a:xfrm>
              <a:off x="3240661" y="1005909"/>
              <a:ext cx="540854" cy="333210"/>
              <a:chOff x="1926169" y="1632181"/>
              <a:chExt cx="540854" cy="333210"/>
            </a:xfrm>
          </p:grpSpPr>
          <p:sp>
            <p:nvSpPr>
              <p:cNvPr id="170" name="Rectangle 169"/>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71" name="Rectangle 170"/>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172" name="Group 171"/>
              <p:cNvGrpSpPr/>
              <p:nvPr/>
            </p:nvGrpSpPr>
            <p:grpSpPr>
              <a:xfrm>
                <a:off x="1989961" y="1665409"/>
                <a:ext cx="413499" cy="266755"/>
                <a:chOff x="1371600" y="2038342"/>
                <a:chExt cx="609600" cy="393263"/>
              </a:xfrm>
            </p:grpSpPr>
            <p:cxnSp>
              <p:nvCxnSpPr>
                <p:cNvPr id="176" name="Straight Connector 175"/>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78" name="Straight Connector 177"/>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79" name="Straight Connector 178"/>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80" name="Straight Connector 179"/>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82" name="Straight Connector 181"/>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173" name="Rectangle 172"/>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74" name="Rectangle 173"/>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75" name="Rectangle 174"/>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169" name="Rectangle 168"/>
            <p:cNvSpPr/>
            <p:nvPr/>
          </p:nvSpPr>
          <p:spPr>
            <a:xfrm>
              <a:off x="3347642" y="1092724"/>
              <a:ext cx="324240" cy="1646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prstClr val="black"/>
                  </a:solidFill>
                  <a:effectLst/>
                  <a:uLnTx/>
                  <a:uFillTx/>
                  <a:latin typeface="Calibri"/>
                  <a:ea typeface="+mn-ea"/>
                  <a:cs typeface="+mn-cs"/>
                </a:rPr>
                <a:t>API</a:t>
              </a:r>
            </a:p>
          </p:txBody>
        </p:sp>
      </p:grpSp>
      <p:grpSp>
        <p:nvGrpSpPr>
          <p:cNvPr id="185" name="Group 184"/>
          <p:cNvGrpSpPr/>
          <p:nvPr/>
        </p:nvGrpSpPr>
        <p:grpSpPr>
          <a:xfrm>
            <a:off x="1454724" y="5758012"/>
            <a:ext cx="735495" cy="453124"/>
            <a:chOff x="3240661" y="1005909"/>
            <a:chExt cx="540854" cy="333210"/>
          </a:xfrm>
        </p:grpSpPr>
        <p:grpSp>
          <p:nvGrpSpPr>
            <p:cNvPr id="186" name="Group 185"/>
            <p:cNvGrpSpPr/>
            <p:nvPr/>
          </p:nvGrpSpPr>
          <p:grpSpPr>
            <a:xfrm>
              <a:off x="3240661" y="1005909"/>
              <a:ext cx="540854" cy="333210"/>
              <a:chOff x="1926169" y="1632181"/>
              <a:chExt cx="540854" cy="333210"/>
            </a:xfrm>
          </p:grpSpPr>
          <p:sp>
            <p:nvSpPr>
              <p:cNvPr id="188" name="Rectangle 187"/>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89" name="Rectangle 188"/>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190" name="Group 189"/>
              <p:cNvGrpSpPr/>
              <p:nvPr/>
            </p:nvGrpSpPr>
            <p:grpSpPr>
              <a:xfrm>
                <a:off x="1989961" y="1665409"/>
                <a:ext cx="413499" cy="266755"/>
                <a:chOff x="1371600" y="2038342"/>
                <a:chExt cx="609600" cy="393263"/>
              </a:xfrm>
            </p:grpSpPr>
            <p:cxnSp>
              <p:nvCxnSpPr>
                <p:cNvPr id="194" name="Straight Connector 193"/>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96" name="Straight Connector 195"/>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98" name="Straight Connector 197"/>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00" name="Straight Connector 199"/>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02" name="Straight Connector 201"/>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191" name="Rectangle 190"/>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92" name="Rectangle 191"/>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93" name="Rectangle 192"/>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187" name="Rectangle 186"/>
            <p:cNvSpPr/>
            <p:nvPr/>
          </p:nvSpPr>
          <p:spPr>
            <a:xfrm>
              <a:off x="3347642" y="1092724"/>
              <a:ext cx="324240" cy="164616"/>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Cache</a:t>
              </a:r>
            </a:p>
          </p:txBody>
        </p:sp>
      </p:grpSp>
      <p:grpSp>
        <p:nvGrpSpPr>
          <p:cNvPr id="203" name="Group 202"/>
          <p:cNvGrpSpPr/>
          <p:nvPr/>
        </p:nvGrpSpPr>
        <p:grpSpPr>
          <a:xfrm>
            <a:off x="2188059" y="5758012"/>
            <a:ext cx="735495" cy="453124"/>
            <a:chOff x="3240661" y="1005909"/>
            <a:chExt cx="540854" cy="333210"/>
          </a:xfrm>
        </p:grpSpPr>
        <p:grpSp>
          <p:nvGrpSpPr>
            <p:cNvPr id="204" name="Group 203"/>
            <p:cNvGrpSpPr/>
            <p:nvPr/>
          </p:nvGrpSpPr>
          <p:grpSpPr>
            <a:xfrm>
              <a:off x="3240661" y="1005909"/>
              <a:ext cx="540854" cy="333210"/>
              <a:chOff x="1926169" y="1632181"/>
              <a:chExt cx="540854" cy="333210"/>
            </a:xfrm>
          </p:grpSpPr>
          <p:sp>
            <p:nvSpPr>
              <p:cNvPr id="206" name="Rectangle 205"/>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07" name="Rectangle 206"/>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208" name="Group 207"/>
              <p:cNvGrpSpPr/>
              <p:nvPr/>
            </p:nvGrpSpPr>
            <p:grpSpPr>
              <a:xfrm>
                <a:off x="1989961" y="1665409"/>
                <a:ext cx="413499" cy="266755"/>
                <a:chOff x="1371600" y="2038342"/>
                <a:chExt cx="609600" cy="393263"/>
              </a:xfrm>
            </p:grpSpPr>
            <p:cxnSp>
              <p:nvCxnSpPr>
                <p:cNvPr id="212" name="Straight Connector 211"/>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13" name="Straight Connector 212"/>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14" name="Straight Connector 213"/>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15" name="Straight Connector 214"/>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16" name="Straight Connector 215"/>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17" name="Straight Connector 216"/>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18" name="Straight Connector 217"/>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19" name="Straight Connector 218"/>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209" name="Rectangle 208"/>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10" name="Rectangle 209"/>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11" name="Rectangle 210"/>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205" name="Rectangle 204"/>
            <p:cNvSpPr/>
            <p:nvPr/>
          </p:nvSpPr>
          <p:spPr>
            <a:xfrm>
              <a:off x="3347642" y="1092724"/>
              <a:ext cx="324240" cy="164616"/>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Cache</a:t>
              </a:r>
            </a:p>
          </p:txBody>
        </p:sp>
      </p:grpSp>
      <p:sp>
        <p:nvSpPr>
          <p:cNvPr id="221" name="Can 220"/>
          <p:cNvSpPr/>
          <p:nvPr/>
        </p:nvSpPr>
        <p:spPr>
          <a:xfrm>
            <a:off x="3114728" y="5758010"/>
            <a:ext cx="442681" cy="501290"/>
          </a:xfrm>
          <a:prstGeom prst="can">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230" name="Group 229"/>
          <p:cNvGrpSpPr/>
          <p:nvPr/>
        </p:nvGrpSpPr>
        <p:grpSpPr>
          <a:xfrm>
            <a:off x="2176956" y="3593305"/>
            <a:ext cx="735495" cy="453124"/>
            <a:chOff x="2877183" y="2583280"/>
            <a:chExt cx="540854" cy="333210"/>
          </a:xfrm>
        </p:grpSpPr>
        <p:grpSp>
          <p:nvGrpSpPr>
            <p:cNvPr id="234" name="Group 233"/>
            <p:cNvGrpSpPr/>
            <p:nvPr/>
          </p:nvGrpSpPr>
          <p:grpSpPr>
            <a:xfrm>
              <a:off x="2877183" y="2583280"/>
              <a:ext cx="540854" cy="333210"/>
              <a:chOff x="1926169" y="1632181"/>
              <a:chExt cx="540854" cy="333210"/>
            </a:xfrm>
          </p:grpSpPr>
          <p:sp>
            <p:nvSpPr>
              <p:cNvPr id="236" name="Rectangle 235"/>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37" name="Rectangle 236"/>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238" name="Group 237"/>
              <p:cNvGrpSpPr/>
              <p:nvPr/>
            </p:nvGrpSpPr>
            <p:grpSpPr>
              <a:xfrm>
                <a:off x="1989961" y="1665409"/>
                <a:ext cx="413499" cy="266755"/>
                <a:chOff x="1371600" y="2038342"/>
                <a:chExt cx="609600" cy="393263"/>
              </a:xfrm>
            </p:grpSpPr>
            <p:cxnSp>
              <p:nvCxnSpPr>
                <p:cNvPr id="242" name="Straight Connector 241"/>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43" name="Straight Connector 242"/>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44" name="Straight Connector 243"/>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45" name="Straight Connector 244"/>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46" name="Straight Connector 245"/>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48" name="Straight Connector 247"/>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49" name="Straight Connector 248"/>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50" name="Straight Connector 249"/>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239" name="Rectangle 238"/>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40" name="Rectangle 239"/>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41" name="Rectangle 240"/>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235" name="Rectangle 234"/>
            <p:cNvSpPr/>
            <p:nvPr/>
          </p:nvSpPr>
          <p:spPr>
            <a:xfrm>
              <a:off x="2984164" y="2670095"/>
              <a:ext cx="324240" cy="16461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1360"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2050" name="Picture 2" descr="http://nginx.com/wp-content/uploads/2014/10/icon-load-balancing.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rot="5400000">
              <a:off x="3048000" y="2650455"/>
              <a:ext cx="194499" cy="19449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71" name="Group 270"/>
          <p:cNvGrpSpPr/>
          <p:nvPr/>
        </p:nvGrpSpPr>
        <p:grpSpPr>
          <a:xfrm>
            <a:off x="2176956" y="5036441"/>
            <a:ext cx="735495" cy="453124"/>
            <a:chOff x="2877183" y="2583280"/>
            <a:chExt cx="540854" cy="333210"/>
          </a:xfrm>
        </p:grpSpPr>
        <p:grpSp>
          <p:nvGrpSpPr>
            <p:cNvPr id="272" name="Group 271"/>
            <p:cNvGrpSpPr/>
            <p:nvPr/>
          </p:nvGrpSpPr>
          <p:grpSpPr>
            <a:xfrm>
              <a:off x="2877183" y="2583280"/>
              <a:ext cx="540854" cy="333210"/>
              <a:chOff x="1926169" y="1632181"/>
              <a:chExt cx="540854" cy="333210"/>
            </a:xfrm>
          </p:grpSpPr>
          <p:sp>
            <p:nvSpPr>
              <p:cNvPr id="275" name="Rectangle 274"/>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76" name="Rectangle 275"/>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277" name="Group 276"/>
              <p:cNvGrpSpPr/>
              <p:nvPr/>
            </p:nvGrpSpPr>
            <p:grpSpPr>
              <a:xfrm>
                <a:off x="1989961" y="1665409"/>
                <a:ext cx="413499" cy="266755"/>
                <a:chOff x="1371600" y="2038342"/>
                <a:chExt cx="609600" cy="393263"/>
              </a:xfrm>
            </p:grpSpPr>
            <p:cxnSp>
              <p:nvCxnSpPr>
                <p:cNvPr id="281" name="Straight Connector 280"/>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82" name="Straight Connector 281"/>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83" name="Straight Connector 282"/>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84" name="Straight Connector 283"/>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85" name="Straight Connector 284"/>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86" name="Straight Connector 285"/>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87" name="Straight Connector 286"/>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88" name="Straight Connector 287"/>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89" name="Straight Connector 288"/>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278" name="Rectangle 277"/>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79" name="Rectangle 278"/>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80" name="Rectangle 279"/>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273" name="Rectangle 272"/>
            <p:cNvSpPr/>
            <p:nvPr/>
          </p:nvSpPr>
          <p:spPr>
            <a:xfrm>
              <a:off x="2984164" y="2670095"/>
              <a:ext cx="324240" cy="16461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1360"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274" name="Picture 2" descr="http://nginx.com/wp-content/uploads/2014/10/icon-load-balancing.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rot="5400000">
              <a:off x="3048000" y="2650455"/>
              <a:ext cx="194499" cy="194499"/>
            </a:xfrm>
            <a:prstGeom prst="rect">
              <a:avLst/>
            </a:prstGeom>
            <a:noFill/>
            <a:extLst>
              <a:ext uri="{909E8E84-426E-40DD-AFC4-6F175D3DCCD1}">
                <a14:hiddenFill xmlns:a14="http://schemas.microsoft.com/office/drawing/2010/main">
                  <a:solidFill>
                    <a:srgbClr val="FFFFFF"/>
                  </a:solidFill>
                </a14:hiddenFill>
              </a:ext>
            </a:extLst>
          </p:spPr>
        </p:pic>
      </p:grpSp>
      <p:cxnSp>
        <p:nvCxnSpPr>
          <p:cNvPr id="293" name="Straight Arrow Connector 292"/>
          <p:cNvCxnSpPr>
            <a:stCxn id="257" idx="2"/>
            <a:endCxn id="79" idx="0"/>
          </p:cNvCxnSpPr>
          <p:nvPr/>
        </p:nvCxnSpPr>
        <p:spPr>
          <a:xfrm flipH="1">
            <a:off x="2542900" y="2554223"/>
            <a:ext cx="1960" cy="435571"/>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296" name="Straight Arrow Connector 295"/>
          <p:cNvCxnSpPr>
            <a:stCxn id="81" idx="2"/>
            <a:endCxn id="2050" idx="1"/>
          </p:cNvCxnSpPr>
          <p:nvPr/>
        </p:nvCxnSpPr>
        <p:spPr>
          <a:xfrm flipH="1">
            <a:off x="2541493" y="3275791"/>
            <a:ext cx="3367" cy="408863"/>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299" name="Straight Arrow Connector 298"/>
          <p:cNvCxnSpPr>
            <a:stCxn id="2050" idx="3"/>
            <a:endCxn id="151" idx="0"/>
          </p:cNvCxnSpPr>
          <p:nvPr/>
        </p:nvCxnSpPr>
        <p:spPr>
          <a:xfrm>
            <a:off x="2541493" y="3949149"/>
            <a:ext cx="1407" cy="483782"/>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03" name="Straight Arrow Connector 302"/>
          <p:cNvCxnSpPr>
            <a:stCxn id="151" idx="2"/>
            <a:endCxn id="274" idx="1"/>
          </p:cNvCxnSpPr>
          <p:nvPr/>
        </p:nvCxnSpPr>
        <p:spPr>
          <a:xfrm flipH="1">
            <a:off x="2541493" y="4656788"/>
            <a:ext cx="1407" cy="471003"/>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06" name="Straight Arrow Connector 305"/>
          <p:cNvCxnSpPr>
            <a:stCxn id="274" idx="3"/>
            <a:endCxn id="189" idx="0"/>
          </p:cNvCxnSpPr>
          <p:nvPr/>
        </p:nvCxnSpPr>
        <p:spPr>
          <a:xfrm flipH="1">
            <a:off x="1822628" y="5392286"/>
            <a:ext cx="718865" cy="414796"/>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09" name="Straight Arrow Connector 308"/>
          <p:cNvCxnSpPr>
            <a:stCxn id="276" idx="2"/>
            <a:endCxn id="221" idx="1"/>
          </p:cNvCxnSpPr>
          <p:nvPr/>
        </p:nvCxnSpPr>
        <p:spPr>
          <a:xfrm>
            <a:off x="2544860" y="5440497"/>
            <a:ext cx="791209" cy="317513"/>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grpSp>
        <p:nvGrpSpPr>
          <p:cNvPr id="18" name="Group 17"/>
          <p:cNvGrpSpPr/>
          <p:nvPr/>
        </p:nvGrpSpPr>
        <p:grpSpPr>
          <a:xfrm>
            <a:off x="710285" y="2871737"/>
            <a:ext cx="735495" cy="453124"/>
            <a:chOff x="3240661" y="1005909"/>
            <a:chExt cx="540854" cy="333210"/>
          </a:xfrm>
        </p:grpSpPr>
        <p:grpSp>
          <p:nvGrpSpPr>
            <p:cNvPr id="20" name="Group 19"/>
            <p:cNvGrpSpPr/>
            <p:nvPr/>
          </p:nvGrpSpPr>
          <p:grpSpPr>
            <a:xfrm>
              <a:off x="3240661" y="1005909"/>
              <a:ext cx="540854" cy="333210"/>
              <a:chOff x="1926169" y="1632181"/>
              <a:chExt cx="540854" cy="333210"/>
            </a:xfrm>
          </p:grpSpPr>
          <p:sp>
            <p:nvSpPr>
              <p:cNvPr id="22" name="Rectangle 21"/>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3" name="Rectangle 22"/>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24" name="Group 23"/>
              <p:cNvGrpSpPr/>
              <p:nvPr/>
            </p:nvGrpSpPr>
            <p:grpSpPr>
              <a:xfrm>
                <a:off x="1989961" y="1665409"/>
                <a:ext cx="413499" cy="266755"/>
                <a:chOff x="1371600" y="2038342"/>
                <a:chExt cx="609600" cy="393263"/>
              </a:xfrm>
            </p:grpSpPr>
            <p:cxnSp>
              <p:nvCxnSpPr>
                <p:cNvPr id="28" name="Straight Connector 27"/>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25" name="Rectangle 24"/>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6" name="Rectangle 25"/>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7" name="Rectangle 26"/>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21" name="Rectangle 20"/>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59" name="Group 58"/>
          <p:cNvGrpSpPr/>
          <p:nvPr/>
        </p:nvGrpSpPr>
        <p:grpSpPr>
          <a:xfrm>
            <a:off x="1443621" y="2871737"/>
            <a:ext cx="735495" cy="453124"/>
            <a:chOff x="3240661" y="1005909"/>
            <a:chExt cx="540854" cy="333210"/>
          </a:xfrm>
        </p:grpSpPr>
        <p:grpSp>
          <p:nvGrpSpPr>
            <p:cNvPr id="60" name="Group 59"/>
            <p:cNvGrpSpPr/>
            <p:nvPr/>
          </p:nvGrpSpPr>
          <p:grpSpPr>
            <a:xfrm>
              <a:off x="3240661" y="1005909"/>
              <a:ext cx="540854" cy="333210"/>
              <a:chOff x="1926169" y="1632181"/>
              <a:chExt cx="540854" cy="333210"/>
            </a:xfrm>
          </p:grpSpPr>
          <p:sp>
            <p:nvSpPr>
              <p:cNvPr id="62" name="Rectangle 61"/>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3" name="Rectangle 62"/>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64" name="Group 63"/>
              <p:cNvGrpSpPr/>
              <p:nvPr/>
            </p:nvGrpSpPr>
            <p:grpSpPr>
              <a:xfrm>
                <a:off x="1989961" y="1665409"/>
                <a:ext cx="413499" cy="266755"/>
                <a:chOff x="1371600" y="2038342"/>
                <a:chExt cx="609600" cy="393263"/>
              </a:xfrm>
            </p:grpSpPr>
            <p:cxnSp>
              <p:nvCxnSpPr>
                <p:cNvPr id="68" name="Straight Connector 67"/>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65" name="Rectangle 64"/>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6" name="Rectangle 65"/>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7" name="Rectangle 66"/>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61" name="Rectangle 60"/>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77" name="Group 76"/>
          <p:cNvGrpSpPr/>
          <p:nvPr/>
        </p:nvGrpSpPr>
        <p:grpSpPr>
          <a:xfrm>
            <a:off x="2176956" y="2871737"/>
            <a:ext cx="735495" cy="453124"/>
            <a:chOff x="3240661" y="1005909"/>
            <a:chExt cx="540854" cy="333210"/>
          </a:xfrm>
        </p:grpSpPr>
        <p:grpSp>
          <p:nvGrpSpPr>
            <p:cNvPr id="78" name="Group 77"/>
            <p:cNvGrpSpPr/>
            <p:nvPr/>
          </p:nvGrpSpPr>
          <p:grpSpPr>
            <a:xfrm>
              <a:off x="3240661" y="1005909"/>
              <a:ext cx="540854" cy="333210"/>
              <a:chOff x="1926169" y="1632181"/>
              <a:chExt cx="540854" cy="333210"/>
            </a:xfrm>
          </p:grpSpPr>
          <p:sp>
            <p:nvSpPr>
              <p:cNvPr id="80" name="Rectangle 79"/>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1" name="Rectangle 80"/>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82" name="Group 81"/>
              <p:cNvGrpSpPr/>
              <p:nvPr/>
            </p:nvGrpSpPr>
            <p:grpSpPr>
              <a:xfrm>
                <a:off x="1989961" y="1665409"/>
                <a:ext cx="413499" cy="266755"/>
                <a:chOff x="1371600" y="2038342"/>
                <a:chExt cx="609600" cy="393263"/>
              </a:xfrm>
            </p:grpSpPr>
            <p:cxnSp>
              <p:nvCxnSpPr>
                <p:cNvPr id="86" name="Straight Connector 85"/>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83" name="Rectangle 82"/>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4" name="Rectangle 83"/>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5" name="Rectangle 84"/>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79" name="Rectangle 78"/>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95" name="Group 94"/>
          <p:cNvGrpSpPr/>
          <p:nvPr/>
        </p:nvGrpSpPr>
        <p:grpSpPr>
          <a:xfrm>
            <a:off x="2910291" y="2871737"/>
            <a:ext cx="735495" cy="453124"/>
            <a:chOff x="3240661" y="1005909"/>
            <a:chExt cx="540854" cy="333210"/>
          </a:xfrm>
        </p:grpSpPr>
        <p:grpSp>
          <p:nvGrpSpPr>
            <p:cNvPr id="96" name="Group 95"/>
            <p:cNvGrpSpPr/>
            <p:nvPr/>
          </p:nvGrpSpPr>
          <p:grpSpPr>
            <a:xfrm>
              <a:off x="3240661" y="1005909"/>
              <a:ext cx="540854" cy="333210"/>
              <a:chOff x="1926169" y="1632181"/>
              <a:chExt cx="540854" cy="333210"/>
            </a:xfrm>
          </p:grpSpPr>
          <p:sp>
            <p:nvSpPr>
              <p:cNvPr id="98" name="Rectangle 97"/>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9" name="Rectangle 98"/>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100" name="Group 99"/>
              <p:cNvGrpSpPr/>
              <p:nvPr/>
            </p:nvGrpSpPr>
            <p:grpSpPr>
              <a:xfrm>
                <a:off x="1989961" y="1665409"/>
                <a:ext cx="413499" cy="266755"/>
                <a:chOff x="1371600" y="2038342"/>
                <a:chExt cx="609600" cy="393263"/>
              </a:xfrm>
            </p:grpSpPr>
            <p:cxnSp>
              <p:nvCxnSpPr>
                <p:cNvPr id="104" name="Straight Connector 103"/>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101" name="Rectangle 100"/>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02" name="Rectangle 101"/>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03" name="Rectangle 102"/>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97" name="Rectangle 96"/>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113" name="Group 112"/>
          <p:cNvGrpSpPr/>
          <p:nvPr/>
        </p:nvGrpSpPr>
        <p:grpSpPr>
          <a:xfrm>
            <a:off x="3643626" y="2871737"/>
            <a:ext cx="735495" cy="453124"/>
            <a:chOff x="3240661" y="1005909"/>
            <a:chExt cx="540854" cy="333210"/>
          </a:xfrm>
        </p:grpSpPr>
        <p:grpSp>
          <p:nvGrpSpPr>
            <p:cNvPr id="114" name="Group 113"/>
            <p:cNvGrpSpPr/>
            <p:nvPr/>
          </p:nvGrpSpPr>
          <p:grpSpPr>
            <a:xfrm>
              <a:off x="3240661" y="1005909"/>
              <a:ext cx="540854" cy="333210"/>
              <a:chOff x="1926169" y="1632181"/>
              <a:chExt cx="540854" cy="333210"/>
            </a:xfrm>
          </p:grpSpPr>
          <p:sp>
            <p:nvSpPr>
              <p:cNvPr id="116" name="Rectangle 115"/>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17" name="Rectangle 116"/>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118" name="Group 117"/>
              <p:cNvGrpSpPr/>
              <p:nvPr/>
            </p:nvGrpSpPr>
            <p:grpSpPr>
              <a:xfrm>
                <a:off x="1989961" y="1665409"/>
                <a:ext cx="413499" cy="266755"/>
                <a:chOff x="1371600" y="2038342"/>
                <a:chExt cx="609600" cy="393263"/>
              </a:xfrm>
            </p:grpSpPr>
            <p:cxnSp>
              <p:nvCxnSpPr>
                <p:cNvPr id="122" name="Straight Connector 121"/>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119" name="Rectangle 118"/>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20" name="Rectangle 119"/>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21" name="Rectangle 120"/>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115" name="Rectangle 114"/>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cxnSp>
        <p:nvCxnSpPr>
          <p:cNvPr id="313" name="Straight Arrow Connector 312"/>
          <p:cNvCxnSpPr>
            <a:stCxn id="81" idx="2"/>
            <a:endCxn id="153" idx="0"/>
          </p:cNvCxnSpPr>
          <p:nvPr/>
        </p:nvCxnSpPr>
        <p:spPr>
          <a:xfrm>
            <a:off x="2544860" y="3275791"/>
            <a:ext cx="0" cy="1088151"/>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16" name="Straight Arrow Connector 315"/>
          <p:cNvCxnSpPr>
            <a:stCxn id="151" idx="2"/>
            <a:endCxn id="207" idx="0"/>
          </p:cNvCxnSpPr>
          <p:nvPr/>
        </p:nvCxnSpPr>
        <p:spPr>
          <a:xfrm>
            <a:off x="2542900" y="4656788"/>
            <a:ext cx="13063" cy="1150294"/>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20" name="Straight Arrow Connector 319"/>
          <p:cNvCxnSpPr>
            <a:endCxn id="79" idx="0"/>
          </p:cNvCxnSpPr>
          <p:nvPr/>
        </p:nvCxnSpPr>
        <p:spPr>
          <a:xfrm>
            <a:off x="2535486" y="1787965"/>
            <a:ext cx="7415" cy="1201829"/>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25" name="Straight Arrow Connector 324"/>
          <p:cNvCxnSpPr>
            <a:stCxn id="153" idx="2"/>
            <a:endCxn id="221" idx="1"/>
          </p:cNvCxnSpPr>
          <p:nvPr/>
        </p:nvCxnSpPr>
        <p:spPr>
          <a:xfrm>
            <a:off x="2544860" y="4718927"/>
            <a:ext cx="791209" cy="1039082"/>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28" name="Straight Arrow Connector 327"/>
          <p:cNvCxnSpPr>
            <a:stCxn id="255" idx="3"/>
            <a:endCxn id="63" idx="0"/>
          </p:cNvCxnSpPr>
          <p:nvPr/>
        </p:nvCxnSpPr>
        <p:spPr>
          <a:xfrm flipH="1">
            <a:off x="1811524" y="2506013"/>
            <a:ext cx="729968" cy="414794"/>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31" name="Straight Arrow Connector 330"/>
          <p:cNvCxnSpPr>
            <a:stCxn id="255" idx="3"/>
            <a:endCxn id="23" idx="0"/>
          </p:cNvCxnSpPr>
          <p:nvPr/>
        </p:nvCxnSpPr>
        <p:spPr>
          <a:xfrm flipH="1">
            <a:off x="1078189" y="2506013"/>
            <a:ext cx="1463303" cy="414794"/>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34" name="Straight Arrow Connector 333"/>
          <p:cNvCxnSpPr>
            <a:stCxn id="255" idx="3"/>
            <a:endCxn id="99" idx="0"/>
          </p:cNvCxnSpPr>
          <p:nvPr/>
        </p:nvCxnSpPr>
        <p:spPr>
          <a:xfrm>
            <a:off x="2541493" y="2506013"/>
            <a:ext cx="736702" cy="414794"/>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37" name="Straight Arrow Connector 336"/>
          <p:cNvCxnSpPr>
            <a:stCxn id="255" idx="3"/>
            <a:endCxn id="117" idx="0"/>
          </p:cNvCxnSpPr>
          <p:nvPr/>
        </p:nvCxnSpPr>
        <p:spPr>
          <a:xfrm>
            <a:off x="2541493" y="2506013"/>
            <a:ext cx="1470037" cy="414794"/>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40" name="Straight Arrow Connector 339"/>
          <p:cNvCxnSpPr>
            <a:endCxn id="255" idx="1"/>
          </p:cNvCxnSpPr>
          <p:nvPr/>
        </p:nvCxnSpPr>
        <p:spPr>
          <a:xfrm>
            <a:off x="2539192" y="1648261"/>
            <a:ext cx="2301" cy="593257"/>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43" name="Straight Arrow Connector 342"/>
          <p:cNvCxnSpPr>
            <a:stCxn id="237" idx="2"/>
            <a:endCxn id="135" idx="0"/>
          </p:cNvCxnSpPr>
          <p:nvPr/>
        </p:nvCxnSpPr>
        <p:spPr>
          <a:xfrm flipH="1">
            <a:off x="1811525" y="3997360"/>
            <a:ext cx="733335" cy="366583"/>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46" name="Straight Arrow Connector 345"/>
          <p:cNvCxnSpPr>
            <a:stCxn id="237" idx="2"/>
            <a:endCxn id="171" idx="0"/>
          </p:cNvCxnSpPr>
          <p:nvPr/>
        </p:nvCxnSpPr>
        <p:spPr>
          <a:xfrm>
            <a:off x="2544860" y="3997360"/>
            <a:ext cx="733335" cy="366583"/>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49" name="Straight Arrow Connector 348"/>
          <p:cNvCxnSpPr>
            <a:stCxn id="276" idx="2"/>
            <a:endCxn id="207" idx="0"/>
          </p:cNvCxnSpPr>
          <p:nvPr/>
        </p:nvCxnSpPr>
        <p:spPr>
          <a:xfrm>
            <a:off x="2544860" y="5440496"/>
            <a:ext cx="11103" cy="366586"/>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022784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320"/>
                                        </p:tgtEl>
                                        <p:attrNameLst>
                                          <p:attrName>style.visibility</p:attrName>
                                        </p:attrNameLst>
                                      </p:cBhvr>
                                      <p:to>
                                        <p:strVal val="visible"/>
                                      </p:to>
                                    </p:set>
                                    <p:animEffect transition="in" filter="wipe(up)">
                                      <p:cBhvr>
                                        <p:cTn id="7" dur="500"/>
                                        <p:tgtEl>
                                          <p:spTgt spid="320"/>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313"/>
                                        </p:tgtEl>
                                        <p:attrNameLst>
                                          <p:attrName>style.visibility</p:attrName>
                                        </p:attrNameLst>
                                      </p:cBhvr>
                                      <p:to>
                                        <p:strVal val="visible"/>
                                      </p:to>
                                    </p:set>
                                    <p:animEffect transition="in" filter="wipe(up)">
                                      <p:cBhvr>
                                        <p:cTn id="11" dur="500"/>
                                        <p:tgtEl>
                                          <p:spTgt spid="313"/>
                                        </p:tgtEl>
                                      </p:cBhvr>
                                    </p:animEffect>
                                  </p:childTnLst>
                                </p:cTn>
                              </p:par>
                            </p:childTnLst>
                          </p:cTn>
                        </p:par>
                        <p:par>
                          <p:cTn id="12" fill="hold">
                            <p:stCondLst>
                              <p:cond delay="1000"/>
                            </p:stCondLst>
                            <p:childTnLst>
                              <p:par>
                                <p:cTn id="13" presetID="22" presetClass="entr" presetSubtype="1" fill="hold" nodeType="afterEffect">
                                  <p:stCondLst>
                                    <p:cond delay="0"/>
                                  </p:stCondLst>
                                  <p:childTnLst>
                                    <p:set>
                                      <p:cBhvr>
                                        <p:cTn id="14" dur="1" fill="hold">
                                          <p:stCondLst>
                                            <p:cond delay="0"/>
                                          </p:stCondLst>
                                        </p:cTn>
                                        <p:tgtEl>
                                          <p:spTgt spid="316"/>
                                        </p:tgtEl>
                                        <p:attrNameLst>
                                          <p:attrName>style.visibility</p:attrName>
                                        </p:attrNameLst>
                                      </p:cBhvr>
                                      <p:to>
                                        <p:strVal val="visible"/>
                                      </p:to>
                                    </p:set>
                                    <p:animEffect transition="in" filter="wipe(up)">
                                      <p:cBhvr>
                                        <p:cTn id="15" dur="500"/>
                                        <p:tgtEl>
                                          <p:spTgt spid="316"/>
                                        </p:tgtEl>
                                      </p:cBhvr>
                                    </p:animEffect>
                                  </p:childTnLst>
                                </p:cTn>
                              </p:par>
                              <p:par>
                                <p:cTn id="16" presetID="22" presetClass="entr" presetSubtype="1" fill="hold" nodeType="withEffect">
                                  <p:stCondLst>
                                    <p:cond delay="0"/>
                                  </p:stCondLst>
                                  <p:childTnLst>
                                    <p:set>
                                      <p:cBhvr>
                                        <p:cTn id="17" dur="1" fill="hold">
                                          <p:stCondLst>
                                            <p:cond delay="0"/>
                                          </p:stCondLst>
                                        </p:cTn>
                                        <p:tgtEl>
                                          <p:spTgt spid="325"/>
                                        </p:tgtEl>
                                        <p:attrNameLst>
                                          <p:attrName>style.visibility</p:attrName>
                                        </p:attrNameLst>
                                      </p:cBhvr>
                                      <p:to>
                                        <p:strVal val="visible"/>
                                      </p:to>
                                    </p:set>
                                    <p:animEffect transition="in" filter="wipe(up)">
                                      <p:cBhvr>
                                        <p:cTn id="18" dur="500"/>
                                        <p:tgtEl>
                                          <p:spTgt spid="325"/>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xit" presetSubtype="0" fill="hold" nodeType="clickEffect">
                                  <p:stCondLst>
                                    <p:cond delay="0"/>
                                  </p:stCondLst>
                                  <p:childTnLst>
                                    <p:animEffect transition="out" filter="fade">
                                      <p:cBhvr>
                                        <p:cTn id="22" dur="500"/>
                                        <p:tgtEl>
                                          <p:spTgt spid="320"/>
                                        </p:tgtEl>
                                      </p:cBhvr>
                                    </p:animEffect>
                                    <p:set>
                                      <p:cBhvr>
                                        <p:cTn id="23" dur="1" fill="hold">
                                          <p:stCondLst>
                                            <p:cond delay="499"/>
                                          </p:stCondLst>
                                        </p:cTn>
                                        <p:tgtEl>
                                          <p:spTgt spid="320"/>
                                        </p:tgtEl>
                                        <p:attrNameLst>
                                          <p:attrName>style.visibility</p:attrName>
                                        </p:attrNameLst>
                                      </p:cBhvr>
                                      <p:to>
                                        <p:strVal val="hidden"/>
                                      </p:to>
                                    </p:set>
                                  </p:childTnLst>
                                </p:cTn>
                              </p:par>
                              <p:par>
                                <p:cTn id="24" presetID="10" presetClass="exit" presetSubtype="0" fill="hold" nodeType="withEffect">
                                  <p:stCondLst>
                                    <p:cond delay="0"/>
                                  </p:stCondLst>
                                  <p:childTnLst>
                                    <p:animEffect transition="out" filter="fade">
                                      <p:cBhvr>
                                        <p:cTn id="25" dur="500"/>
                                        <p:tgtEl>
                                          <p:spTgt spid="313"/>
                                        </p:tgtEl>
                                      </p:cBhvr>
                                    </p:animEffect>
                                    <p:set>
                                      <p:cBhvr>
                                        <p:cTn id="26" dur="1" fill="hold">
                                          <p:stCondLst>
                                            <p:cond delay="499"/>
                                          </p:stCondLst>
                                        </p:cTn>
                                        <p:tgtEl>
                                          <p:spTgt spid="313"/>
                                        </p:tgtEl>
                                        <p:attrNameLst>
                                          <p:attrName>style.visibility</p:attrName>
                                        </p:attrNameLst>
                                      </p:cBhvr>
                                      <p:to>
                                        <p:strVal val="hidden"/>
                                      </p:to>
                                    </p:set>
                                  </p:childTnLst>
                                </p:cTn>
                              </p:par>
                              <p:par>
                                <p:cTn id="27" presetID="10" presetClass="exit" presetSubtype="0" fill="hold" nodeType="withEffect">
                                  <p:stCondLst>
                                    <p:cond delay="0"/>
                                  </p:stCondLst>
                                  <p:childTnLst>
                                    <p:animEffect transition="out" filter="fade">
                                      <p:cBhvr>
                                        <p:cTn id="28" dur="500"/>
                                        <p:tgtEl>
                                          <p:spTgt spid="325"/>
                                        </p:tgtEl>
                                      </p:cBhvr>
                                    </p:animEffect>
                                    <p:set>
                                      <p:cBhvr>
                                        <p:cTn id="29" dur="1" fill="hold">
                                          <p:stCondLst>
                                            <p:cond delay="499"/>
                                          </p:stCondLst>
                                        </p:cTn>
                                        <p:tgtEl>
                                          <p:spTgt spid="325"/>
                                        </p:tgtEl>
                                        <p:attrNameLst>
                                          <p:attrName>style.visibility</p:attrName>
                                        </p:attrNameLst>
                                      </p:cBhvr>
                                      <p:to>
                                        <p:strVal val="hidden"/>
                                      </p:to>
                                    </p:set>
                                  </p:childTnLst>
                                </p:cTn>
                              </p:par>
                              <p:par>
                                <p:cTn id="30" presetID="10" presetClass="exit" presetSubtype="0" fill="hold" nodeType="withEffect">
                                  <p:stCondLst>
                                    <p:cond delay="0"/>
                                  </p:stCondLst>
                                  <p:childTnLst>
                                    <p:animEffect transition="out" filter="fade">
                                      <p:cBhvr>
                                        <p:cTn id="31" dur="500"/>
                                        <p:tgtEl>
                                          <p:spTgt spid="316"/>
                                        </p:tgtEl>
                                      </p:cBhvr>
                                    </p:animEffect>
                                    <p:set>
                                      <p:cBhvr>
                                        <p:cTn id="32" dur="1" fill="hold">
                                          <p:stCondLst>
                                            <p:cond delay="499"/>
                                          </p:stCondLst>
                                        </p:cTn>
                                        <p:tgtEl>
                                          <p:spTgt spid="316"/>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59"/>
                                        </p:tgtEl>
                                        <p:attrNameLst>
                                          <p:attrName>style.visibility</p:attrName>
                                        </p:attrNameLst>
                                      </p:cBhvr>
                                      <p:to>
                                        <p:strVal val="visible"/>
                                      </p:to>
                                    </p:set>
                                    <p:animEffect transition="in" filter="fade">
                                      <p:cBhvr>
                                        <p:cTn id="37" dur="500"/>
                                        <p:tgtEl>
                                          <p:spTgt spid="59"/>
                                        </p:tgtEl>
                                      </p:cBhvr>
                                    </p:animEffect>
                                  </p:childTnLst>
                                </p:cTn>
                              </p:par>
                            </p:childTnLst>
                          </p:cTn>
                        </p:par>
                        <p:par>
                          <p:cTn id="38" fill="hold">
                            <p:stCondLst>
                              <p:cond delay="500"/>
                            </p:stCondLst>
                            <p:childTnLst>
                              <p:par>
                                <p:cTn id="39" presetID="10" presetClass="entr" presetSubtype="0" fill="hold" nodeType="afterEffect">
                                  <p:stCondLst>
                                    <p:cond delay="0"/>
                                  </p:stCondLst>
                                  <p:childTnLst>
                                    <p:set>
                                      <p:cBhvr>
                                        <p:cTn id="40" dur="1" fill="hold">
                                          <p:stCondLst>
                                            <p:cond delay="0"/>
                                          </p:stCondLst>
                                        </p:cTn>
                                        <p:tgtEl>
                                          <p:spTgt spid="95"/>
                                        </p:tgtEl>
                                        <p:attrNameLst>
                                          <p:attrName>style.visibility</p:attrName>
                                        </p:attrNameLst>
                                      </p:cBhvr>
                                      <p:to>
                                        <p:strVal val="visible"/>
                                      </p:to>
                                    </p:set>
                                    <p:animEffect transition="in" filter="fade">
                                      <p:cBhvr>
                                        <p:cTn id="41" dur="500"/>
                                        <p:tgtEl>
                                          <p:spTgt spid="95"/>
                                        </p:tgtEl>
                                      </p:cBhvr>
                                    </p:animEffect>
                                  </p:childTnLst>
                                </p:cTn>
                              </p:par>
                            </p:childTnLst>
                          </p:cTn>
                        </p:par>
                        <p:par>
                          <p:cTn id="42" fill="hold">
                            <p:stCondLst>
                              <p:cond delay="1000"/>
                            </p:stCondLst>
                            <p:childTnLst>
                              <p:par>
                                <p:cTn id="43" presetID="10" presetClass="entr" presetSubtype="0" fill="hold" nodeType="afterEffect">
                                  <p:stCondLst>
                                    <p:cond delay="0"/>
                                  </p:stCondLst>
                                  <p:childTnLst>
                                    <p:set>
                                      <p:cBhvr>
                                        <p:cTn id="44" dur="1" fill="hold">
                                          <p:stCondLst>
                                            <p:cond delay="0"/>
                                          </p:stCondLst>
                                        </p:cTn>
                                        <p:tgtEl>
                                          <p:spTgt spid="18"/>
                                        </p:tgtEl>
                                        <p:attrNameLst>
                                          <p:attrName>style.visibility</p:attrName>
                                        </p:attrNameLst>
                                      </p:cBhvr>
                                      <p:to>
                                        <p:strVal val="visible"/>
                                      </p:to>
                                    </p:set>
                                    <p:animEffect transition="in" filter="fade">
                                      <p:cBhvr>
                                        <p:cTn id="45" dur="500"/>
                                        <p:tgtEl>
                                          <p:spTgt spid="18"/>
                                        </p:tgtEl>
                                      </p:cBhvr>
                                    </p:animEffect>
                                  </p:childTnLst>
                                </p:cTn>
                              </p:par>
                            </p:childTnLst>
                          </p:cTn>
                        </p:par>
                        <p:par>
                          <p:cTn id="46" fill="hold">
                            <p:stCondLst>
                              <p:cond delay="1500"/>
                            </p:stCondLst>
                            <p:childTnLst>
                              <p:par>
                                <p:cTn id="47" presetID="10" presetClass="entr" presetSubtype="0" fill="hold" nodeType="afterEffect">
                                  <p:stCondLst>
                                    <p:cond delay="0"/>
                                  </p:stCondLst>
                                  <p:childTnLst>
                                    <p:set>
                                      <p:cBhvr>
                                        <p:cTn id="48" dur="1" fill="hold">
                                          <p:stCondLst>
                                            <p:cond delay="0"/>
                                          </p:stCondLst>
                                        </p:cTn>
                                        <p:tgtEl>
                                          <p:spTgt spid="113"/>
                                        </p:tgtEl>
                                        <p:attrNameLst>
                                          <p:attrName>style.visibility</p:attrName>
                                        </p:attrNameLst>
                                      </p:cBhvr>
                                      <p:to>
                                        <p:strVal val="visible"/>
                                      </p:to>
                                    </p:set>
                                    <p:animEffect transition="in" filter="fade">
                                      <p:cBhvr>
                                        <p:cTn id="49" dur="500"/>
                                        <p:tgtEl>
                                          <p:spTgt spid="113"/>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nodeType="clickEffect">
                                  <p:stCondLst>
                                    <p:cond delay="0"/>
                                  </p:stCondLst>
                                  <p:childTnLst>
                                    <p:set>
                                      <p:cBhvr>
                                        <p:cTn id="53" dur="1" fill="hold">
                                          <p:stCondLst>
                                            <p:cond delay="0"/>
                                          </p:stCondLst>
                                        </p:cTn>
                                        <p:tgtEl>
                                          <p:spTgt spid="252"/>
                                        </p:tgtEl>
                                        <p:attrNameLst>
                                          <p:attrName>style.visibility</p:attrName>
                                        </p:attrNameLst>
                                      </p:cBhvr>
                                      <p:to>
                                        <p:strVal val="visible"/>
                                      </p:to>
                                    </p:set>
                                    <p:animEffect transition="in" filter="fade">
                                      <p:cBhvr>
                                        <p:cTn id="54" dur="500"/>
                                        <p:tgtEl>
                                          <p:spTgt spid="252"/>
                                        </p:tgtEl>
                                      </p:cBhvr>
                                    </p:animEffect>
                                  </p:childTnLst>
                                </p:cTn>
                              </p:par>
                            </p:childTnLst>
                          </p:cTn>
                        </p:par>
                        <p:par>
                          <p:cTn id="55" fill="hold">
                            <p:stCondLst>
                              <p:cond delay="500"/>
                            </p:stCondLst>
                            <p:childTnLst>
                              <p:par>
                                <p:cTn id="56" presetID="22" presetClass="entr" presetSubtype="1" fill="hold" nodeType="afterEffect">
                                  <p:stCondLst>
                                    <p:cond delay="0"/>
                                  </p:stCondLst>
                                  <p:childTnLst>
                                    <p:set>
                                      <p:cBhvr>
                                        <p:cTn id="57" dur="1" fill="hold">
                                          <p:stCondLst>
                                            <p:cond delay="0"/>
                                          </p:stCondLst>
                                        </p:cTn>
                                        <p:tgtEl>
                                          <p:spTgt spid="340"/>
                                        </p:tgtEl>
                                        <p:attrNameLst>
                                          <p:attrName>style.visibility</p:attrName>
                                        </p:attrNameLst>
                                      </p:cBhvr>
                                      <p:to>
                                        <p:strVal val="visible"/>
                                      </p:to>
                                    </p:set>
                                    <p:animEffect transition="in" filter="wipe(up)">
                                      <p:cBhvr>
                                        <p:cTn id="58" dur="500"/>
                                        <p:tgtEl>
                                          <p:spTgt spid="340"/>
                                        </p:tgtEl>
                                      </p:cBhvr>
                                    </p:animEffect>
                                  </p:childTnLst>
                                </p:cTn>
                              </p:par>
                              <p:par>
                                <p:cTn id="59" presetID="22" presetClass="entr" presetSubtype="1" fill="hold" nodeType="withEffect">
                                  <p:stCondLst>
                                    <p:cond delay="300"/>
                                  </p:stCondLst>
                                  <p:childTnLst>
                                    <p:set>
                                      <p:cBhvr>
                                        <p:cTn id="60" dur="1" fill="hold">
                                          <p:stCondLst>
                                            <p:cond delay="0"/>
                                          </p:stCondLst>
                                        </p:cTn>
                                        <p:tgtEl>
                                          <p:spTgt spid="328"/>
                                        </p:tgtEl>
                                        <p:attrNameLst>
                                          <p:attrName>style.visibility</p:attrName>
                                        </p:attrNameLst>
                                      </p:cBhvr>
                                      <p:to>
                                        <p:strVal val="visible"/>
                                      </p:to>
                                    </p:set>
                                    <p:animEffect transition="in" filter="wipe(up)">
                                      <p:cBhvr>
                                        <p:cTn id="61" dur="500"/>
                                        <p:tgtEl>
                                          <p:spTgt spid="328"/>
                                        </p:tgtEl>
                                      </p:cBhvr>
                                    </p:animEffect>
                                  </p:childTnLst>
                                </p:cTn>
                              </p:par>
                              <p:par>
                                <p:cTn id="62" presetID="22" presetClass="entr" presetSubtype="1" fill="hold" nodeType="withEffect">
                                  <p:stCondLst>
                                    <p:cond delay="1000"/>
                                  </p:stCondLst>
                                  <p:childTnLst>
                                    <p:set>
                                      <p:cBhvr>
                                        <p:cTn id="63" dur="1" fill="hold">
                                          <p:stCondLst>
                                            <p:cond delay="0"/>
                                          </p:stCondLst>
                                        </p:cTn>
                                        <p:tgtEl>
                                          <p:spTgt spid="331"/>
                                        </p:tgtEl>
                                        <p:attrNameLst>
                                          <p:attrName>style.visibility</p:attrName>
                                        </p:attrNameLst>
                                      </p:cBhvr>
                                      <p:to>
                                        <p:strVal val="visible"/>
                                      </p:to>
                                    </p:set>
                                    <p:animEffect transition="in" filter="wipe(up)">
                                      <p:cBhvr>
                                        <p:cTn id="64" dur="700"/>
                                        <p:tgtEl>
                                          <p:spTgt spid="331"/>
                                        </p:tgtEl>
                                      </p:cBhvr>
                                    </p:animEffect>
                                  </p:childTnLst>
                                </p:cTn>
                              </p:par>
                              <p:par>
                                <p:cTn id="65" presetID="22" presetClass="entr" presetSubtype="1" fill="hold" nodeType="withEffect">
                                  <p:stCondLst>
                                    <p:cond delay="300"/>
                                  </p:stCondLst>
                                  <p:childTnLst>
                                    <p:set>
                                      <p:cBhvr>
                                        <p:cTn id="66" dur="1" fill="hold">
                                          <p:stCondLst>
                                            <p:cond delay="0"/>
                                          </p:stCondLst>
                                        </p:cTn>
                                        <p:tgtEl>
                                          <p:spTgt spid="334"/>
                                        </p:tgtEl>
                                        <p:attrNameLst>
                                          <p:attrName>style.visibility</p:attrName>
                                        </p:attrNameLst>
                                      </p:cBhvr>
                                      <p:to>
                                        <p:strVal val="visible"/>
                                      </p:to>
                                    </p:set>
                                    <p:animEffect transition="in" filter="wipe(up)">
                                      <p:cBhvr>
                                        <p:cTn id="67" dur="500"/>
                                        <p:tgtEl>
                                          <p:spTgt spid="334"/>
                                        </p:tgtEl>
                                      </p:cBhvr>
                                    </p:animEffect>
                                  </p:childTnLst>
                                </p:cTn>
                              </p:par>
                              <p:par>
                                <p:cTn id="68" presetID="22" presetClass="entr" presetSubtype="1" fill="hold" nodeType="withEffect">
                                  <p:stCondLst>
                                    <p:cond delay="400"/>
                                  </p:stCondLst>
                                  <p:childTnLst>
                                    <p:set>
                                      <p:cBhvr>
                                        <p:cTn id="69" dur="1" fill="hold">
                                          <p:stCondLst>
                                            <p:cond delay="0"/>
                                          </p:stCondLst>
                                        </p:cTn>
                                        <p:tgtEl>
                                          <p:spTgt spid="337"/>
                                        </p:tgtEl>
                                        <p:attrNameLst>
                                          <p:attrName>style.visibility</p:attrName>
                                        </p:attrNameLst>
                                      </p:cBhvr>
                                      <p:to>
                                        <p:strVal val="visible"/>
                                      </p:to>
                                    </p:set>
                                    <p:animEffect transition="in" filter="wipe(up)">
                                      <p:cBhvr>
                                        <p:cTn id="70" dur="500"/>
                                        <p:tgtEl>
                                          <p:spTgt spid="337"/>
                                        </p:tgtEl>
                                      </p:cBhvr>
                                    </p:animEffect>
                                  </p:childTnLst>
                                </p:cTn>
                              </p:par>
                              <p:par>
                                <p:cTn id="71" presetID="22" presetClass="entr" presetSubtype="1" fill="hold" nodeType="withEffect">
                                  <p:stCondLst>
                                    <p:cond delay="1000"/>
                                  </p:stCondLst>
                                  <p:childTnLst>
                                    <p:set>
                                      <p:cBhvr>
                                        <p:cTn id="72" dur="1" fill="hold">
                                          <p:stCondLst>
                                            <p:cond delay="0"/>
                                          </p:stCondLst>
                                        </p:cTn>
                                        <p:tgtEl>
                                          <p:spTgt spid="293"/>
                                        </p:tgtEl>
                                        <p:attrNameLst>
                                          <p:attrName>style.visibility</p:attrName>
                                        </p:attrNameLst>
                                      </p:cBhvr>
                                      <p:to>
                                        <p:strVal val="visible"/>
                                      </p:to>
                                    </p:set>
                                    <p:animEffect transition="in" filter="wipe(up)">
                                      <p:cBhvr>
                                        <p:cTn id="73" dur="500"/>
                                        <p:tgtEl>
                                          <p:spTgt spid="293"/>
                                        </p:tgtEl>
                                      </p:cBhvr>
                                    </p:animEffect>
                                  </p:childTnLst>
                                </p:cTn>
                              </p:par>
                            </p:childTnLst>
                          </p:cTn>
                        </p:par>
                      </p:childTnLst>
                    </p:cTn>
                  </p:par>
                  <p:par>
                    <p:cTn id="74" fill="hold">
                      <p:stCondLst>
                        <p:cond delay="indefinite"/>
                      </p:stCondLst>
                      <p:childTnLst>
                        <p:par>
                          <p:cTn id="75" fill="hold">
                            <p:stCondLst>
                              <p:cond delay="0"/>
                            </p:stCondLst>
                            <p:childTnLst>
                              <p:par>
                                <p:cTn id="76" presetID="10" presetClass="entr" presetSubtype="0" fill="hold" nodeType="clickEffect">
                                  <p:stCondLst>
                                    <p:cond delay="0"/>
                                  </p:stCondLst>
                                  <p:childTnLst>
                                    <p:set>
                                      <p:cBhvr>
                                        <p:cTn id="77" dur="1" fill="hold">
                                          <p:stCondLst>
                                            <p:cond delay="0"/>
                                          </p:stCondLst>
                                        </p:cTn>
                                        <p:tgtEl>
                                          <p:spTgt spid="131"/>
                                        </p:tgtEl>
                                        <p:attrNameLst>
                                          <p:attrName>style.visibility</p:attrName>
                                        </p:attrNameLst>
                                      </p:cBhvr>
                                      <p:to>
                                        <p:strVal val="visible"/>
                                      </p:to>
                                    </p:set>
                                    <p:animEffect transition="in" filter="fade">
                                      <p:cBhvr>
                                        <p:cTn id="78" dur="500"/>
                                        <p:tgtEl>
                                          <p:spTgt spid="131"/>
                                        </p:tgtEl>
                                      </p:cBhvr>
                                    </p:animEffect>
                                  </p:childTnLst>
                                </p:cTn>
                              </p:par>
                            </p:childTnLst>
                          </p:cTn>
                        </p:par>
                        <p:par>
                          <p:cTn id="79" fill="hold">
                            <p:stCondLst>
                              <p:cond delay="500"/>
                            </p:stCondLst>
                            <p:childTnLst>
                              <p:par>
                                <p:cTn id="80" presetID="10" presetClass="entr" presetSubtype="0" fill="hold" nodeType="afterEffect">
                                  <p:stCondLst>
                                    <p:cond delay="0"/>
                                  </p:stCondLst>
                                  <p:childTnLst>
                                    <p:set>
                                      <p:cBhvr>
                                        <p:cTn id="81" dur="1" fill="hold">
                                          <p:stCondLst>
                                            <p:cond delay="0"/>
                                          </p:stCondLst>
                                        </p:cTn>
                                        <p:tgtEl>
                                          <p:spTgt spid="167"/>
                                        </p:tgtEl>
                                        <p:attrNameLst>
                                          <p:attrName>style.visibility</p:attrName>
                                        </p:attrNameLst>
                                      </p:cBhvr>
                                      <p:to>
                                        <p:strVal val="visible"/>
                                      </p:to>
                                    </p:set>
                                    <p:animEffect transition="in" filter="fade">
                                      <p:cBhvr>
                                        <p:cTn id="82" dur="500"/>
                                        <p:tgtEl>
                                          <p:spTgt spid="167"/>
                                        </p:tgtEl>
                                      </p:cBhvr>
                                    </p:animEffect>
                                  </p:childTnLst>
                                </p:cTn>
                              </p:par>
                            </p:childTnLst>
                          </p:cTn>
                        </p:par>
                        <p:par>
                          <p:cTn id="83" fill="hold">
                            <p:stCondLst>
                              <p:cond delay="1000"/>
                            </p:stCondLst>
                            <p:childTnLst>
                              <p:par>
                                <p:cTn id="84" presetID="10" presetClass="entr" presetSubtype="0" fill="hold" nodeType="afterEffect">
                                  <p:stCondLst>
                                    <p:cond delay="0"/>
                                  </p:stCondLst>
                                  <p:childTnLst>
                                    <p:set>
                                      <p:cBhvr>
                                        <p:cTn id="85" dur="1" fill="hold">
                                          <p:stCondLst>
                                            <p:cond delay="0"/>
                                          </p:stCondLst>
                                        </p:cTn>
                                        <p:tgtEl>
                                          <p:spTgt spid="230"/>
                                        </p:tgtEl>
                                        <p:attrNameLst>
                                          <p:attrName>style.visibility</p:attrName>
                                        </p:attrNameLst>
                                      </p:cBhvr>
                                      <p:to>
                                        <p:strVal val="visible"/>
                                      </p:to>
                                    </p:set>
                                    <p:animEffect transition="in" filter="fade">
                                      <p:cBhvr>
                                        <p:cTn id="86" dur="500"/>
                                        <p:tgtEl>
                                          <p:spTgt spid="230"/>
                                        </p:tgtEl>
                                      </p:cBhvr>
                                    </p:animEffect>
                                  </p:childTnLst>
                                </p:cTn>
                              </p:par>
                            </p:childTnLst>
                          </p:cTn>
                        </p:par>
                        <p:par>
                          <p:cTn id="87" fill="hold">
                            <p:stCondLst>
                              <p:cond delay="1500"/>
                            </p:stCondLst>
                            <p:childTnLst>
                              <p:par>
                                <p:cTn id="88" presetID="22" presetClass="entr" presetSubtype="1" fill="hold" nodeType="afterEffect">
                                  <p:stCondLst>
                                    <p:cond delay="0"/>
                                  </p:stCondLst>
                                  <p:childTnLst>
                                    <p:set>
                                      <p:cBhvr>
                                        <p:cTn id="89" dur="1" fill="hold">
                                          <p:stCondLst>
                                            <p:cond delay="0"/>
                                          </p:stCondLst>
                                        </p:cTn>
                                        <p:tgtEl>
                                          <p:spTgt spid="296"/>
                                        </p:tgtEl>
                                        <p:attrNameLst>
                                          <p:attrName>style.visibility</p:attrName>
                                        </p:attrNameLst>
                                      </p:cBhvr>
                                      <p:to>
                                        <p:strVal val="visible"/>
                                      </p:to>
                                    </p:set>
                                    <p:animEffect transition="in" filter="wipe(up)">
                                      <p:cBhvr>
                                        <p:cTn id="90" dur="500"/>
                                        <p:tgtEl>
                                          <p:spTgt spid="296"/>
                                        </p:tgtEl>
                                      </p:cBhvr>
                                    </p:animEffect>
                                  </p:childTnLst>
                                </p:cTn>
                              </p:par>
                              <p:par>
                                <p:cTn id="91" presetID="22" presetClass="entr" presetSubtype="1" fill="hold" nodeType="withEffect">
                                  <p:stCondLst>
                                    <p:cond delay="300"/>
                                  </p:stCondLst>
                                  <p:childTnLst>
                                    <p:set>
                                      <p:cBhvr>
                                        <p:cTn id="92" dur="1" fill="hold">
                                          <p:stCondLst>
                                            <p:cond delay="0"/>
                                          </p:stCondLst>
                                        </p:cTn>
                                        <p:tgtEl>
                                          <p:spTgt spid="346"/>
                                        </p:tgtEl>
                                        <p:attrNameLst>
                                          <p:attrName>style.visibility</p:attrName>
                                        </p:attrNameLst>
                                      </p:cBhvr>
                                      <p:to>
                                        <p:strVal val="visible"/>
                                      </p:to>
                                    </p:set>
                                    <p:animEffect transition="in" filter="wipe(up)">
                                      <p:cBhvr>
                                        <p:cTn id="93" dur="500"/>
                                        <p:tgtEl>
                                          <p:spTgt spid="346"/>
                                        </p:tgtEl>
                                      </p:cBhvr>
                                    </p:animEffect>
                                  </p:childTnLst>
                                </p:cTn>
                              </p:par>
                              <p:par>
                                <p:cTn id="94" presetID="22" presetClass="entr" presetSubtype="1" fill="hold" nodeType="withEffect">
                                  <p:stCondLst>
                                    <p:cond delay="200"/>
                                  </p:stCondLst>
                                  <p:childTnLst>
                                    <p:set>
                                      <p:cBhvr>
                                        <p:cTn id="95" dur="1" fill="hold">
                                          <p:stCondLst>
                                            <p:cond delay="0"/>
                                          </p:stCondLst>
                                        </p:cTn>
                                        <p:tgtEl>
                                          <p:spTgt spid="343"/>
                                        </p:tgtEl>
                                        <p:attrNameLst>
                                          <p:attrName>style.visibility</p:attrName>
                                        </p:attrNameLst>
                                      </p:cBhvr>
                                      <p:to>
                                        <p:strVal val="visible"/>
                                      </p:to>
                                    </p:set>
                                    <p:animEffect transition="in" filter="wipe(up)">
                                      <p:cBhvr>
                                        <p:cTn id="96" dur="500"/>
                                        <p:tgtEl>
                                          <p:spTgt spid="343"/>
                                        </p:tgtEl>
                                      </p:cBhvr>
                                    </p:animEffect>
                                  </p:childTnLst>
                                </p:cTn>
                              </p:par>
                              <p:par>
                                <p:cTn id="97" presetID="22" presetClass="entr" presetSubtype="1" fill="hold" nodeType="withEffect">
                                  <p:stCondLst>
                                    <p:cond delay="800"/>
                                  </p:stCondLst>
                                  <p:childTnLst>
                                    <p:set>
                                      <p:cBhvr>
                                        <p:cTn id="98" dur="1" fill="hold">
                                          <p:stCondLst>
                                            <p:cond delay="0"/>
                                          </p:stCondLst>
                                        </p:cTn>
                                        <p:tgtEl>
                                          <p:spTgt spid="299"/>
                                        </p:tgtEl>
                                        <p:attrNameLst>
                                          <p:attrName>style.visibility</p:attrName>
                                        </p:attrNameLst>
                                      </p:cBhvr>
                                      <p:to>
                                        <p:strVal val="visible"/>
                                      </p:to>
                                    </p:set>
                                    <p:animEffect transition="in" filter="wipe(up)">
                                      <p:cBhvr>
                                        <p:cTn id="99" dur="500"/>
                                        <p:tgtEl>
                                          <p:spTgt spid="299"/>
                                        </p:tgtEl>
                                      </p:cBhvr>
                                    </p:animEffect>
                                  </p:childTnLst>
                                </p:cTn>
                              </p:par>
                            </p:childTnLst>
                          </p:cTn>
                        </p:par>
                      </p:childTnLst>
                    </p:cTn>
                  </p:par>
                  <p:par>
                    <p:cTn id="100" fill="hold">
                      <p:stCondLst>
                        <p:cond delay="indefinite"/>
                      </p:stCondLst>
                      <p:childTnLst>
                        <p:par>
                          <p:cTn id="101" fill="hold">
                            <p:stCondLst>
                              <p:cond delay="0"/>
                            </p:stCondLst>
                            <p:childTnLst>
                              <p:par>
                                <p:cTn id="102" presetID="10" presetClass="entr" presetSubtype="0" fill="hold" nodeType="clickEffect">
                                  <p:stCondLst>
                                    <p:cond delay="0"/>
                                  </p:stCondLst>
                                  <p:childTnLst>
                                    <p:set>
                                      <p:cBhvr>
                                        <p:cTn id="103" dur="1" fill="hold">
                                          <p:stCondLst>
                                            <p:cond delay="0"/>
                                          </p:stCondLst>
                                        </p:cTn>
                                        <p:tgtEl>
                                          <p:spTgt spid="185"/>
                                        </p:tgtEl>
                                        <p:attrNameLst>
                                          <p:attrName>style.visibility</p:attrName>
                                        </p:attrNameLst>
                                      </p:cBhvr>
                                      <p:to>
                                        <p:strVal val="visible"/>
                                      </p:to>
                                    </p:set>
                                    <p:animEffect transition="in" filter="fade">
                                      <p:cBhvr>
                                        <p:cTn id="104" dur="500"/>
                                        <p:tgtEl>
                                          <p:spTgt spid="185"/>
                                        </p:tgtEl>
                                      </p:cBhvr>
                                    </p:animEffect>
                                  </p:childTnLst>
                                </p:cTn>
                              </p:par>
                            </p:childTnLst>
                          </p:cTn>
                        </p:par>
                        <p:par>
                          <p:cTn id="105" fill="hold">
                            <p:stCondLst>
                              <p:cond delay="500"/>
                            </p:stCondLst>
                            <p:childTnLst>
                              <p:par>
                                <p:cTn id="106" presetID="10" presetClass="entr" presetSubtype="0" fill="hold" nodeType="afterEffect">
                                  <p:stCondLst>
                                    <p:cond delay="0"/>
                                  </p:stCondLst>
                                  <p:childTnLst>
                                    <p:set>
                                      <p:cBhvr>
                                        <p:cTn id="107" dur="1" fill="hold">
                                          <p:stCondLst>
                                            <p:cond delay="0"/>
                                          </p:stCondLst>
                                        </p:cTn>
                                        <p:tgtEl>
                                          <p:spTgt spid="271"/>
                                        </p:tgtEl>
                                        <p:attrNameLst>
                                          <p:attrName>style.visibility</p:attrName>
                                        </p:attrNameLst>
                                      </p:cBhvr>
                                      <p:to>
                                        <p:strVal val="visible"/>
                                      </p:to>
                                    </p:set>
                                    <p:animEffect transition="in" filter="fade">
                                      <p:cBhvr>
                                        <p:cTn id="108" dur="500"/>
                                        <p:tgtEl>
                                          <p:spTgt spid="271"/>
                                        </p:tgtEl>
                                      </p:cBhvr>
                                    </p:animEffect>
                                  </p:childTnLst>
                                </p:cTn>
                              </p:par>
                            </p:childTnLst>
                          </p:cTn>
                        </p:par>
                        <p:par>
                          <p:cTn id="109" fill="hold">
                            <p:stCondLst>
                              <p:cond delay="1000"/>
                            </p:stCondLst>
                            <p:childTnLst>
                              <p:par>
                                <p:cTn id="110" presetID="22" presetClass="entr" presetSubtype="1" fill="hold" nodeType="afterEffect">
                                  <p:stCondLst>
                                    <p:cond delay="0"/>
                                  </p:stCondLst>
                                  <p:childTnLst>
                                    <p:set>
                                      <p:cBhvr>
                                        <p:cTn id="111" dur="1" fill="hold">
                                          <p:stCondLst>
                                            <p:cond delay="0"/>
                                          </p:stCondLst>
                                        </p:cTn>
                                        <p:tgtEl>
                                          <p:spTgt spid="303"/>
                                        </p:tgtEl>
                                        <p:attrNameLst>
                                          <p:attrName>style.visibility</p:attrName>
                                        </p:attrNameLst>
                                      </p:cBhvr>
                                      <p:to>
                                        <p:strVal val="visible"/>
                                      </p:to>
                                    </p:set>
                                    <p:animEffect transition="in" filter="wipe(up)">
                                      <p:cBhvr>
                                        <p:cTn id="112" dur="500"/>
                                        <p:tgtEl>
                                          <p:spTgt spid="303"/>
                                        </p:tgtEl>
                                      </p:cBhvr>
                                    </p:animEffect>
                                  </p:childTnLst>
                                </p:cTn>
                              </p:par>
                            </p:childTnLst>
                          </p:cTn>
                        </p:par>
                        <p:par>
                          <p:cTn id="113" fill="hold">
                            <p:stCondLst>
                              <p:cond delay="1500"/>
                            </p:stCondLst>
                            <p:childTnLst>
                              <p:par>
                                <p:cTn id="114" presetID="22" presetClass="entr" presetSubtype="1" fill="hold" nodeType="afterEffect">
                                  <p:stCondLst>
                                    <p:cond delay="0"/>
                                  </p:stCondLst>
                                  <p:childTnLst>
                                    <p:set>
                                      <p:cBhvr>
                                        <p:cTn id="115" dur="1" fill="hold">
                                          <p:stCondLst>
                                            <p:cond delay="0"/>
                                          </p:stCondLst>
                                        </p:cTn>
                                        <p:tgtEl>
                                          <p:spTgt spid="306"/>
                                        </p:tgtEl>
                                        <p:attrNameLst>
                                          <p:attrName>style.visibility</p:attrName>
                                        </p:attrNameLst>
                                      </p:cBhvr>
                                      <p:to>
                                        <p:strVal val="visible"/>
                                      </p:to>
                                    </p:set>
                                    <p:animEffect transition="in" filter="wipe(up)">
                                      <p:cBhvr>
                                        <p:cTn id="116" dur="500"/>
                                        <p:tgtEl>
                                          <p:spTgt spid="306"/>
                                        </p:tgtEl>
                                      </p:cBhvr>
                                    </p:animEffect>
                                  </p:childTnLst>
                                </p:cTn>
                              </p:par>
                            </p:childTnLst>
                          </p:cTn>
                        </p:par>
                        <p:par>
                          <p:cTn id="117" fill="hold">
                            <p:stCondLst>
                              <p:cond delay="2000"/>
                            </p:stCondLst>
                            <p:childTnLst>
                              <p:par>
                                <p:cTn id="118" presetID="22" presetClass="entr" presetSubtype="1" fill="hold" nodeType="afterEffect">
                                  <p:stCondLst>
                                    <p:cond delay="0"/>
                                  </p:stCondLst>
                                  <p:childTnLst>
                                    <p:set>
                                      <p:cBhvr>
                                        <p:cTn id="119" dur="1" fill="hold">
                                          <p:stCondLst>
                                            <p:cond delay="0"/>
                                          </p:stCondLst>
                                        </p:cTn>
                                        <p:tgtEl>
                                          <p:spTgt spid="349"/>
                                        </p:tgtEl>
                                        <p:attrNameLst>
                                          <p:attrName>style.visibility</p:attrName>
                                        </p:attrNameLst>
                                      </p:cBhvr>
                                      <p:to>
                                        <p:strVal val="visible"/>
                                      </p:to>
                                    </p:set>
                                    <p:animEffect transition="in" filter="wipe(up)">
                                      <p:cBhvr>
                                        <p:cTn id="120" dur="500"/>
                                        <p:tgtEl>
                                          <p:spTgt spid="349"/>
                                        </p:tgtEl>
                                      </p:cBhvr>
                                    </p:animEffect>
                                  </p:childTnLst>
                                </p:cTn>
                              </p:par>
                              <p:par>
                                <p:cTn id="121" presetID="22" presetClass="entr" presetSubtype="1" fill="hold" nodeType="withEffect">
                                  <p:stCondLst>
                                    <p:cond delay="0"/>
                                  </p:stCondLst>
                                  <p:childTnLst>
                                    <p:set>
                                      <p:cBhvr>
                                        <p:cTn id="122" dur="1" fill="hold">
                                          <p:stCondLst>
                                            <p:cond delay="0"/>
                                          </p:stCondLst>
                                        </p:cTn>
                                        <p:tgtEl>
                                          <p:spTgt spid="309"/>
                                        </p:tgtEl>
                                        <p:attrNameLst>
                                          <p:attrName>style.visibility</p:attrName>
                                        </p:attrNameLst>
                                      </p:cBhvr>
                                      <p:to>
                                        <p:strVal val="visible"/>
                                      </p:to>
                                    </p:set>
                                    <p:animEffect transition="in" filter="wipe(up)">
                                      <p:cBhvr>
                                        <p:cTn id="123" dur="500"/>
                                        <p:tgtEl>
                                          <p:spTgt spid="30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Load Balancing &amp; Fault Tolerance</a:t>
            </a:r>
          </a:p>
        </p:txBody>
      </p:sp>
      <p:sp>
        <p:nvSpPr>
          <p:cNvPr id="221" name="Can 220"/>
          <p:cNvSpPr/>
          <p:nvPr/>
        </p:nvSpPr>
        <p:spPr>
          <a:xfrm>
            <a:off x="5879179" y="6398695"/>
            <a:ext cx="442681" cy="501290"/>
          </a:xfrm>
          <a:prstGeom prst="can">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391" name="Group 390"/>
          <p:cNvGrpSpPr/>
          <p:nvPr/>
        </p:nvGrpSpPr>
        <p:grpSpPr>
          <a:xfrm>
            <a:off x="4464100" y="2564659"/>
            <a:ext cx="3593978" cy="3147498"/>
            <a:chOff x="4156030" y="3448050"/>
            <a:chExt cx="2566671" cy="2250456"/>
          </a:xfrm>
        </p:grpSpPr>
        <p:sp>
          <p:nvSpPr>
            <p:cNvPr id="392" name="Rectangle 391"/>
            <p:cNvSpPr/>
            <p:nvPr/>
          </p:nvSpPr>
          <p:spPr>
            <a:xfrm>
              <a:off x="4156031" y="3562350"/>
              <a:ext cx="2566670" cy="2136156"/>
            </a:xfrm>
            <a:prstGeom prst="rect">
              <a:avLst/>
            </a:prstGeom>
            <a:solidFill>
              <a:srgbClr val="ADE5F9"/>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393" name="Flowchart: Alternate Process 392"/>
            <p:cNvSpPr/>
            <p:nvPr/>
          </p:nvSpPr>
          <p:spPr>
            <a:xfrm>
              <a:off x="4156030" y="3448050"/>
              <a:ext cx="1230039"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Lucida Console" panose="020B0609040504020204" pitchFamily="49" charset="0"/>
                  <a:ea typeface="+mn-ea"/>
                  <a:cs typeface="+mn-cs"/>
                </a:rPr>
                <a:t>DOCKER_HOST</a:t>
              </a:r>
            </a:p>
          </p:txBody>
        </p:sp>
      </p:grpSp>
      <p:grpSp>
        <p:nvGrpSpPr>
          <p:cNvPr id="394" name="Group 393"/>
          <p:cNvGrpSpPr/>
          <p:nvPr/>
        </p:nvGrpSpPr>
        <p:grpSpPr>
          <a:xfrm>
            <a:off x="6371349" y="3224666"/>
            <a:ext cx="1544326" cy="2306797"/>
            <a:chOff x="7441366" y="1793260"/>
            <a:chExt cx="1135637" cy="1696328"/>
          </a:xfrm>
        </p:grpSpPr>
        <p:sp>
          <p:nvSpPr>
            <p:cNvPr id="395" name="Rectangle 394"/>
            <p:cNvSpPr/>
            <p:nvPr/>
          </p:nvSpPr>
          <p:spPr>
            <a:xfrm>
              <a:off x="7441367" y="1933398"/>
              <a:ext cx="1135636" cy="1556190"/>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396" name="Flowchart: Alternate Process 395"/>
            <p:cNvSpPr/>
            <p:nvPr/>
          </p:nvSpPr>
          <p:spPr>
            <a:xfrm>
              <a:off x="7441366" y="1793260"/>
              <a:ext cx="968381"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Image Cache</a:t>
              </a:r>
            </a:p>
          </p:txBody>
        </p:sp>
      </p:grpSp>
      <p:grpSp>
        <p:nvGrpSpPr>
          <p:cNvPr id="397" name="Group 396"/>
          <p:cNvGrpSpPr/>
          <p:nvPr/>
        </p:nvGrpSpPr>
        <p:grpSpPr>
          <a:xfrm>
            <a:off x="4645563" y="3224666"/>
            <a:ext cx="1544325" cy="2306797"/>
            <a:chOff x="6172291" y="1793260"/>
            <a:chExt cx="1135636" cy="1696328"/>
          </a:xfrm>
        </p:grpSpPr>
        <p:sp>
          <p:nvSpPr>
            <p:cNvPr id="398" name="Rectangle 397"/>
            <p:cNvSpPr/>
            <p:nvPr/>
          </p:nvSpPr>
          <p:spPr>
            <a:xfrm>
              <a:off x="6172291" y="1933398"/>
              <a:ext cx="1135636" cy="1556190"/>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399" name="Flowchart: Alternate Process 398"/>
            <p:cNvSpPr/>
            <p:nvPr/>
          </p:nvSpPr>
          <p:spPr>
            <a:xfrm>
              <a:off x="6172291" y="1793260"/>
              <a:ext cx="894492"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Containers</a:t>
              </a:r>
            </a:p>
          </p:txBody>
        </p:sp>
      </p:grpSp>
      <p:sp>
        <p:nvSpPr>
          <p:cNvPr id="400" name="Rectangle 399"/>
          <p:cNvSpPr/>
          <p:nvPr/>
        </p:nvSpPr>
        <p:spPr>
          <a:xfrm>
            <a:off x="4638532" y="2935398"/>
            <a:ext cx="3277143" cy="223919"/>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496" b="0" i="0" u="none" strike="noStrike" kern="0" cap="none" spc="0" normalizeH="0" baseline="0" noProof="0">
                <a:ln>
                  <a:noFill/>
                </a:ln>
                <a:solidFill>
                  <a:sysClr val="windowText" lastClr="000000"/>
                </a:solidFill>
                <a:effectLst/>
                <a:uLnTx/>
                <a:uFillTx/>
                <a:latin typeface="Calibri"/>
                <a:ea typeface="+mn-ea"/>
                <a:cs typeface="+mn-cs"/>
              </a:rPr>
              <a:t>Docker daemon</a:t>
            </a:r>
          </a:p>
        </p:txBody>
      </p:sp>
      <p:pic>
        <p:nvPicPr>
          <p:cNvPr id="401" name="Picture 4" descr="http://www.mi2.hr/wp-content/uploads/2015/10/docker-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139007" y="2413277"/>
            <a:ext cx="885945" cy="503773"/>
          </a:xfrm>
          <a:prstGeom prst="rect">
            <a:avLst/>
          </a:prstGeom>
          <a:noFill/>
          <a:extLst>
            <a:ext uri="{909E8E84-426E-40DD-AFC4-6F175D3DCCD1}">
              <a14:hiddenFill xmlns:a14="http://schemas.microsoft.com/office/drawing/2010/main">
                <a:solidFill>
                  <a:srgbClr val="FFFFFF"/>
                </a:solidFill>
              </a14:hiddenFill>
            </a:ext>
          </a:extLst>
        </p:spPr>
      </p:pic>
      <p:grpSp>
        <p:nvGrpSpPr>
          <p:cNvPr id="402" name="Group 401"/>
          <p:cNvGrpSpPr/>
          <p:nvPr/>
        </p:nvGrpSpPr>
        <p:grpSpPr>
          <a:xfrm>
            <a:off x="4675446" y="5365646"/>
            <a:ext cx="735495" cy="453124"/>
            <a:chOff x="3240661" y="1005909"/>
            <a:chExt cx="540854" cy="333210"/>
          </a:xfrm>
        </p:grpSpPr>
        <p:grpSp>
          <p:nvGrpSpPr>
            <p:cNvPr id="403" name="Group 402"/>
            <p:cNvGrpSpPr/>
            <p:nvPr/>
          </p:nvGrpSpPr>
          <p:grpSpPr>
            <a:xfrm>
              <a:off x="3240661" y="1005909"/>
              <a:ext cx="540854" cy="333210"/>
              <a:chOff x="1926169" y="1632181"/>
              <a:chExt cx="540854" cy="333210"/>
            </a:xfrm>
          </p:grpSpPr>
          <p:sp>
            <p:nvSpPr>
              <p:cNvPr id="405" name="Rectangle 404"/>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06" name="Rectangle 405"/>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407" name="Group 406"/>
              <p:cNvGrpSpPr/>
              <p:nvPr/>
            </p:nvGrpSpPr>
            <p:grpSpPr>
              <a:xfrm>
                <a:off x="1989961" y="1665409"/>
                <a:ext cx="413499" cy="266755"/>
                <a:chOff x="1371600" y="2038342"/>
                <a:chExt cx="609600" cy="393263"/>
              </a:xfrm>
            </p:grpSpPr>
            <p:cxnSp>
              <p:nvCxnSpPr>
                <p:cNvPr id="411" name="Straight Connector 410"/>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12" name="Straight Connector 411"/>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13" name="Straight Connector 412"/>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14" name="Straight Connector 413"/>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15" name="Straight Connector 414"/>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16" name="Straight Connector 415"/>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17" name="Straight Connector 416"/>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18" name="Straight Connector 417"/>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19" name="Straight Connector 418"/>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408" name="Rectangle 407"/>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09" name="Rectangle 408"/>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10" name="Rectangle 409"/>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404" name="Rectangle 403"/>
            <p:cNvSpPr/>
            <p:nvPr/>
          </p:nvSpPr>
          <p:spPr>
            <a:xfrm>
              <a:off x="3347642" y="1092724"/>
              <a:ext cx="324240" cy="1646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prstClr val="black"/>
                  </a:solidFill>
                  <a:effectLst/>
                  <a:uLnTx/>
                  <a:uFillTx/>
                  <a:latin typeface="Calibri"/>
                  <a:ea typeface="+mn-ea"/>
                  <a:cs typeface="+mn-cs"/>
                </a:rPr>
                <a:t>API</a:t>
              </a:r>
            </a:p>
          </p:txBody>
        </p:sp>
      </p:grpSp>
      <p:grpSp>
        <p:nvGrpSpPr>
          <p:cNvPr id="420" name="Group 419"/>
          <p:cNvGrpSpPr/>
          <p:nvPr/>
        </p:nvGrpSpPr>
        <p:grpSpPr>
          <a:xfrm>
            <a:off x="4676887" y="4913508"/>
            <a:ext cx="735495" cy="453124"/>
            <a:chOff x="3240661" y="1005909"/>
            <a:chExt cx="540854" cy="333210"/>
          </a:xfrm>
        </p:grpSpPr>
        <p:grpSp>
          <p:nvGrpSpPr>
            <p:cNvPr id="421" name="Group 420"/>
            <p:cNvGrpSpPr/>
            <p:nvPr/>
          </p:nvGrpSpPr>
          <p:grpSpPr>
            <a:xfrm>
              <a:off x="3240661" y="1005909"/>
              <a:ext cx="540854" cy="333210"/>
              <a:chOff x="1926169" y="1632181"/>
              <a:chExt cx="540854" cy="333210"/>
            </a:xfrm>
          </p:grpSpPr>
          <p:sp>
            <p:nvSpPr>
              <p:cNvPr id="423" name="Rectangle 422"/>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24" name="Rectangle 423"/>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425" name="Group 424"/>
              <p:cNvGrpSpPr/>
              <p:nvPr/>
            </p:nvGrpSpPr>
            <p:grpSpPr>
              <a:xfrm>
                <a:off x="1989961" y="1665409"/>
                <a:ext cx="413499" cy="266755"/>
                <a:chOff x="1371600" y="2038342"/>
                <a:chExt cx="609600" cy="393263"/>
              </a:xfrm>
            </p:grpSpPr>
            <p:cxnSp>
              <p:nvCxnSpPr>
                <p:cNvPr id="429" name="Straight Connector 428"/>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30" name="Straight Connector 429"/>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31" name="Straight Connector 430"/>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32" name="Straight Connector 431"/>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33" name="Straight Connector 432"/>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34" name="Straight Connector 433"/>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35" name="Straight Connector 434"/>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36" name="Straight Connector 435"/>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37" name="Straight Connector 436"/>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426" name="Rectangle 425"/>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27" name="Rectangle 426"/>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28" name="Rectangle 427"/>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422" name="Rectangle 421"/>
            <p:cNvSpPr/>
            <p:nvPr/>
          </p:nvSpPr>
          <p:spPr>
            <a:xfrm>
              <a:off x="3347642" y="1092724"/>
              <a:ext cx="324240" cy="1646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prstClr val="black"/>
                  </a:solidFill>
                  <a:effectLst/>
                  <a:uLnTx/>
                  <a:uFillTx/>
                  <a:latin typeface="Calibri"/>
                  <a:ea typeface="+mn-ea"/>
                  <a:cs typeface="+mn-cs"/>
                </a:rPr>
                <a:t>API</a:t>
              </a:r>
            </a:p>
          </p:txBody>
        </p:sp>
      </p:grpSp>
      <p:grpSp>
        <p:nvGrpSpPr>
          <p:cNvPr id="438" name="Group 437"/>
          <p:cNvGrpSpPr/>
          <p:nvPr/>
        </p:nvGrpSpPr>
        <p:grpSpPr>
          <a:xfrm>
            <a:off x="5415082" y="4913508"/>
            <a:ext cx="735495" cy="453124"/>
            <a:chOff x="3240661" y="1005909"/>
            <a:chExt cx="540854" cy="333210"/>
          </a:xfrm>
        </p:grpSpPr>
        <p:grpSp>
          <p:nvGrpSpPr>
            <p:cNvPr id="439" name="Group 438"/>
            <p:cNvGrpSpPr/>
            <p:nvPr/>
          </p:nvGrpSpPr>
          <p:grpSpPr>
            <a:xfrm>
              <a:off x="3240661" y="1005909"/>
              <a:ext cx="540854" cy="333210"/>
              <a:chOff x="1926169" y="1632181"/>
              <a:chExt cx="540854" cy="333210"/>
            </a:xfrm>
          </p:grpSpPr>
          <p:sp>
            <p:nvSpPr>
              <p:cNvPr id="441" name="Rectangle 440"/>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42" name="Rectangle 441"/>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443" name="Group 442"/>
              <p:cNvGrpSpPr/>
              <p:nvPr/>
            </p:nvGrpSpPr>
            <p:grpSpPr>
              <a:xfrm>
                <a:off x="1989961" y="1665409"/>
                <a:ext cx="413499" cy="266755"/>
                <a:chOff x="1371600" y="2038342"/>
                <a:chExt cx="609600" cy="393263"/>
              </a:xfrm>
            </p:grpSpPr>
            <p:cxnSp>
              <p:nvCxnSpPr>
                <p:cNvPr id="447" name="Straight Connector 446"/>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48" name="Straight Connector 447"/>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49" name="Straight Connector 448"/>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50" name="Straight Connector 449"/>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51" name="Straight Connector 450"/>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52" name="Straight Connector 451"/>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53" name="Straight Connector 452"/>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54" name="Straight Connector 453"/>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55" name="Straight Connector 454"/>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444" name="Rectangle 443"/>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45" name="Rectangle 444"/>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46" name="Rectangle 445"/>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440" name="Rectangle 439"/>
            <p:cNvSpPr/>
            <p:nvPr/>
          </p:nvSpPr>
          <p:spPr>
            <a:xfrm>
              <a:off x="3347642" y="1092724"/>
              <a:ext cx="324240" cy="1646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prstClr val="black"/>
                  </a:solidFill>
                  <a:effectLst/>
                  <a:uLnTx/>
                  <a:uFillTx/>
                  <a:latin typeface="Calibri"/>
                  <a:ea typeface="+mn-ea"/>
                  <a:cs typeface="+mn-cs"/>
                </a:rPr>
                <a:t>API</a:t>
              </a:r>
            </a:p>
          </p:txBody>
        </p:sp>
      </p:grpSp>
      <p:grpSp>
        <p:nvGrpSpPr>
          <p:cNvPr id="456" name="Group 455"/>
          <p:cNvGrpSpPr/>
          <p:nvPr/>
        </p:nvGrpSpPr>
        <p:grpSpPr>
          <a:xfrm>
            <a:off x="5411871" y="5816169"/>
            <a:ext cx="735495" cy="453124"/>
            <a:chOff x="3240661" y="1005909"/>
            <a:chExt cx="540854" cy="333210"/>
          </a:xfrm>
        </p:grpSpPr>
        <p:grpSp>
          <p:nvGrpSpPr>
            <p:cNvPr id="457" name="Group 456"/>
            <p:cNvGrpSpPr/>
            <p:nvPr/>
          </p:nvGrpSpPr>
          <p:grpSpPr>
            <a:xfrm>
              <a:off x="3240661" y="1005909"/>
              <a:ext cx="540854" cy="333210"/>
              <a:chOff x="1926169" y="1632181"/>
              <a:chExt cx="540854" cy="333210"/>
            </a:xfrm>
          </p:grpSpPr>
          <p:sp>
            <p:nvSpPr>
              <p:cNvPr id="459" name="Rectangle 458"/>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60" name="Rectangle 459"/>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461" name="Group 460"/>
              <p:cNvGrpSpPr/>
              <p:nvPr/>
            </p:nvGrpSpPr>
            <p:grpSpPr>
              <a:xfrm>
                <a:off x="1989961" y="1665409"/>
                <a:ext cx="413499" cy="266755"/>
                <a:chOff x="1371600" y="2038342"/>
                <a:chExt cx="609600" cy="393263"/>
              </a:xfrm>
            </p:grpSpPr>
            <p:cxnSp>
              <p:nvCxnSpPr>
                <p:cNvPr id="465" name="Straight Connector 464"/>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66" name="Straight Connector 465"/>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67" name="Straight Connector 466"/>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68" name="Straight Connector 467"/>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69" name="Straight Connector 468"/>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70" name="Straight Connector 469"/>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71" name="Straight Connector 470"/>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72" name="Straight Connector 471"/>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73" name="Straight Connector 472"/>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462" name="Rectangle 461"/>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63" name="Rectangle 462"/>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64" name="Rectangle 463"/>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458" name="Rectangle 457"/>
            <p:cNvSpPr/>
            <p:nvPr/>
          </p:nvSpPr>
          <p:spPr>
            <a:xfrm>
              <a:off x="3347642" y="1092724"/>
              <a:ext cx="324240" cy="164616"/>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Cache</a:t>
              </a:r>
            </a:p>
          </p:txBody>
        </p:sp>
      </p:grpSp>
      <p:grpSp>
        <p:nvGrpSpPr>
          <p:cNvPr id="474" name="Group 473"/>
          <p:cNvGrpSpPr/>
          <p:nvPr/>
        </p:nvGrpSpPr>
        <p:grpSpPr>
          <a:xfrm>
            <a:off x="5415082" y="5363044"/>
            <a:ext cx="735495" cy="453124"/>
            <a:chOff x="3240661" y="1005909"/>
            <a:chExt cx="540854" cy="333210"/>
          </a:xfrm>
        </p:grpSpPr>
        <p:grpSp>
          <p:nvGrpSpPr>
            <p:cNvPr id="475" name="Group 474"/>
            <p:cNvGrpSpPr/>
            <p:nvPr/>
          </p:nvGrpSpPr>
          <p:grpSpPr>
            <a:xfrm>
              <a:off x="3240661" y="1005909"/>
              <a:ext cx="540854" cy="333210"/>
              <a:chOff x="1926169" y="1632181"/>
              <a:chExt cx="540854" cy="333210"/>
            </a:xfrm>
          </p:grpSpPr>
          <p:sp>
            <p:nvSpPr>
              <p:cNvPr id="477" name="Rectangle 476"/>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78" name="Rectangle 477"/>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479" name="Group 478"/>
              <p:cNvGrpSpPr/>
              <p:nvPr/>
            </p:nvGrpSpPr>
            <p:grpSpPr>
              <a:xfrm>
                <a:off x="1989961" y="1665409"/>
                <a:ext cx="413499" cy="266755"/>
                <a:chOff x="1371600" y="2038342"/>
                <a:chExt cx="609600" cy="393263"/>
              </a:xfrm>
            </p:grpSpPr>
            <p:cxnSp>
              <p:nvCxnSpPr>
                <p:cNvPr id="483" name="Straight Connector 482"/>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84" name="Straight Connector 483"/>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85" name="Straight Connector 484"/>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86" name="Straight Connector 485"/>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87" name="Straight Connector 486"/>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88" name="Straight Connector 487"/>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89" name="Straight Connector 488"/>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90" name="Straight Connector 489"/>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91" name="Straight Connector 490"/>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480" name="Rectangle 479"/>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81" name="Rectangle 480"/>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82" name="Rectangle 481"/>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476" name="Rectangle 475"/>
            <p:cNvSpPr/>
            <p:nvPr/>
          </p:nvSpPr>
          <p:spPr>
            <a:xfrm>
              <a:off x="3347642" y="1092724"/>
              <a:ext cx="324240" cy="164616"/>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Cache</a:t>
              </a:r>
            </a:p>
          </p:txBody>
        </p:sp>
      </p:grpSp>
      <p:grpSp>
        <p:nvGrpSpPr>
          <p:cNvPr id="492" name="Group 491"/>
          <p:cNvGrpSpPr/>
          <p:nvPr/>
        </p:nvGrpSpPr>
        <p:grpSpPr>
          <a:xfrm>
            <a:off x="4676887" y="3564893"/>
            <a:ext cx="735495" cy="453124"/>
            <a:chOff x="3240661" y="1005909"/>
            <a:chExt cx="540854" cy="333210"/>
          </a:xfrm>
        </p:grpSpPr>
        <p:grpSp>
          <p:nvGrpSpPr>
            <p:cNvPr id="493" name="Group 492"/>
            <p:cNvGrpSpPr/>
            <p:nvPr/>
          </p:nvGrpSpPr>
          <p:grpSpPr>
            <a:xfrm>
              <a:off x="3240661" y="1005909"/>
              <a:ext cx="540854" cy="333210"/>
              <a:chOff x="1926169" y="1632181"/>
              <a:chExt cx="540854" cy="333210"/>
            </a:xfrm>
          </p:grpSpPr>
          <p:sp>
            <p:nvSpPr>
              <p:cNvPr id="495" name="Rectangle 494"/>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96" name="Rectangle 495"/>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497" name="Group 496"/>
              <p:cNvGrpSpPr/>
              <p:nvPr/>
            </p:nvGrpSpPr>
            <p:grpSpPr>
              <a:xfrm>
                <a:off x="1989961" y="1665409"/>
                <a:ext cx="413499" cy="266755"/>
                <a:chOff x="1371600" y="2038342"/>
                <a:chExt cx="609600" cy="393263"/>
              </a:xfrm>
            </p:grpSpPr>
            <p:cxnSp>
              <p:nvCxnSpPr>
                <p:cNvPr id="501" name="Straight Connector 500"/>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02" name="Straight Connector 501"/>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03" name="Straight Connector 502"/>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04" name="Straight Connector 503"/>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05" name="Straight Connector 504"/>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06" name="Straight Connector 505"/>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07" name="Straight Connector 506"/>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08" name="Straight Connector 507"/>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09" name="Straight Connector 508"/>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498" name="Rectangle 497"/>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99" name="Rectangle 498"/>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00" name="Rectangle 499"/>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494" name="Rectangle 493"/>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510" name="Group 509"/>
          <p:cNvGrpSpPr/>
          <p:nvPr/>
        </p:nvGrpSpPr>
        <p:grpSpPr>
          <a:xfrm>
            <a:off x="4676887" y="4014431"/>
            <a:ext cx="735495" cy="453124"/>
            <a:chOff x="3240661" y="1005909"/>
            <a:chExt cx="540854" cy="333210"/>
          </a:xfrm>
        </p:grpSpPr>
        <p:grpSp>
          <p:nvGrpSpPr>
            <p:cNvPr id="511" name="Group 510"/>
            <p:cNvGrpSpPr/>
            <p:nvPr/>
          </p:nvGrpSpPr>
          <p:grpSpPr>
            <a:xfrm>
              <a:off x="3240661" y="1005909"/>
              <a:ext cx="540854" cy="333210"/>
              <a:chOff x="1926169" y="1632181"/>
              <a:chExt cx="540854" cy="333210"/>
            </a:xfrm>
          </p:grpSpPr>
          <p:sp>
            <p:nvSpPr>
              <p:cNvPr id="513" name="Rectangle 512"/>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14" name="Rectangle 513"/>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515" name="Group 514"/>
              <p:cNvGrpSpPr/>
              <p:nvPr/>
            </p:nvGrpSpPr>
            <p:grpSpPr>
              <a:xfrm>
                <a:off x="1989961" y="1665409"/>
                <a:ext cx="413499" cy="266755"/>
                <a:chOff x="1371600" y="2038342"/>
                <a:chExt cx="609600" cy="393263"/>
              </a:xfrm>
            </p:grpSpPr>
            <p:cxnSp>
              <p:nvCxnSpPr>
                <p:cNvPr id="519" name="Straight Connector 518"/>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20" name="Straight Connector 519"/>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21" name="Straight Connector 520"/>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22" name="Straight Connector 521"/>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23" name="Straight Connector 522"/>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24" name="Straight Connector 523"/>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25" name="Straight Connector 524"/>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26" name="Straight Connector 525"/>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27" name="Straight Connector 526"/>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516" name="Rectangle 515"/>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17" name="Rectangle 516"/>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18" name="Rectangle 517"/>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512" name="Rectangle 511"/>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528" name="Group 527"/>
          <p:cNvGrpSpPr/>
          <p:nvPr/>
        </p:nvGrpSpPr>
        <p:grpSpPr>
          <a:xfrm>
            <a:off x="4676887" y="4463970"/>
            <a:ext cx="735495" cy="453124"/>
            <a:chOff x="3240661" y="1005909"/>
            <a:chExt cx="540854" cy="333210"/>
          </a:xfrm>
        </p:grpSpPr>
        <p:grpSp>
          <p:nvGrpSpPr>
            <p:cNvPr id="529" name="Group 528"/>
            <p:cNvGrpSpPr/>
            <p:nvPr/>
          </p:nvGrpSpPr>
          <p:grpSpPr>
            <a:xfrm>
              <a:off x="3240661" y="1005909"/>
              <a:ext cx="540854" cy="333210"/>
              <a:chOff x="1926169" y="1632181"/>
              <a:chExt cx="540854" cy="333210"/>
            </a:xfrm>
          </p:grpSpPr>
          <p:sp>
            <p:nvSpPr>
              <p:cNvPr id="531" name="Rectangle 530"/>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32" name="Rectangle 531"/>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533" name="Group 532"/>
              <p:cNvGrpSpPr/>
              <p:nvPr/>
            </p:nvGrpSpPr>
            <p:grpSpPr>
              <a:xfrm>
                <a:off x="1989961" y="1665409"/>
                <a:ext cx="413499" cy="266755"/>
                <a:chOff x="1371600" y="2038342"/>
                <a:chExt cx="609600" cy="393263"/>
              </a:xfrm>
            </p:grpSpPr>
            <p:cxnSp>
              <p:nvCxnSpPr>
                <p:cNvPr id="537" name="Straight Connector 536"/>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38" name="Straight Connector 537"/>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39" name="Straight Connector 538"/>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40" name="Straight Connector 539"/>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41" name="Straight Connector 540"/>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42" name="Straight Connector 541"/>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43" name="Straight Connector 542"/>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44" name="Straight Connector 543"/>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45" name="Straight Connector 544"/>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534" name="Rectangle 533"/>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35" name="Rectangle 534"/>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36" name="Rectangle 535"/>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530" name="Rectangle 529"/>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546" name="Group 545"/>
          <p:cNvGrpSpPr/>
          <p:nvPr/>
        </p:nvGrpSpPr>
        <p:grpSpPr>
          <a:xfrm>
            <a:off x="5415082" y="4463970"/>
            <a:ext cx="735495" cy="453124"/>
            <a:chOff x="3240661" y="1005909"/>
            <a:chExt cx="540854" cy="333210"/>
          </a:xfrm>
        </p:grpSpPr>
        <p:grpSp>
          <p:nvGrpSpPr>
            <p:cNvPr id="547" name="Group 546"/>
            <p:cNvGrpSpPr/>
            <p:nvPr/>
          </p:nvGrpSpPr>
          <p:grpSpPr>
            <a:xfrm>
              <a:off x="3240661" y="1005909"/>
              <a:ext cx="540854" cy="333210"/>
              <a:chOff x="1926169" y="1632181"/>
              <a:chExt cx="540854" cy="333210"/>
            </a:xfrm>
          </p:grpSpPr>
          <p:sp>
            <p:nvSpPr>
              <p:cNvPr id="549" name="Rectangle 548"/>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50" name="Rectangle 549"/>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551" name="Group 550"/>
              <p:cNvGrpSpPr/>
              <p:nvPr/>
            </p:nvGrpSpPr>
            <p:grpSpPr>
              <a:xfrm>
                <a:off x="1989961" y="1665409"/>
                <a:ext cx="413499" cy="266755"/>
                <a:chOff x="1371600" y="2038342"/>
                <a:chExt cx="609600" cy="393263"/>
              </a:xfrm>
            </p:grpSpPr>
            <p:cxnSp>
              <p:nvCxnSpPr>
                <p:cNvPr id="555" name="Straight Connector 554"/>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56" name="Straight Connector 555"/>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57" name="Straight Connector 556"/>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58" name="Straight Connector 557"/>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59" name="Straight Connector 558"/>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60" name="Straight Connector 559"/>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61" name="Straight Connector 560"/>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62" name="Straight Connector 561"/>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63" name="Straight Connector 562"/>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552" name="Rectangle 551"/>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53" name="Rectangle 552"/>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54" name="Rectangle 553"/>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548" name="Rectangle 547"/>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564" name="Group 563"/>
          <p:cNvGrpSpPr/>
          <p:nvPr/>
        </p:nvGrpSpPr>
        <p:grpSpPr>
          <a:xfrm>
            <a:off x="5415082" y="4014431"/>
            <a:ext cx="735495" cy="453124"/>
            <a:chOff x="3240661" y="1005909"/>
            <a:chExt cx="540854" cy="333210"/>
          </a:xfrm>
        </p:grpSpPr>
        <p:grpSp>
          <p:nvGrpSpPr>
            <p:cNvPr id="565" name="Group 564"/>
            <p:cNvGrpSpPr/>
            <p:nvPr/>
          </p:nvGrpSpPr>
          <p:grpSpPr>
            <a:xfrm>
              <a:off x="3240661" y="1005909"/>
              <a:ext cx="540854" cy="333210"/>
              <a:chOff x="1926169" y="1632181"/>
              <a:chExt cx="540854" cy="333210"/>
            </a:xfrm>
          </p:grpSpPr>
          <p:sp>
            <p:nvSpPr>
              <p:cNvPr id="567" name="Rectangle 566"/>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68" name="Rectangle 567"/>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569" name="Group 568"/>
              <p:cNvGrpSpPr/>
              <p:nvPr/>
            </p:nvGrpSpPr>
            <p:grpSpPr>
              <a:xfrm>
                <a:off x="1989961" y="1665409"/>
                <a:ext cx="413499" cy="266755"/>
                <a:chOff x="1371600" y="2038342"/>
                <a:chExt cx="609600" cy="393263"/>
              </a:xfrm>
            </p:grpSpPr>
            <p:cxnSp>
              <p:nvCxnSpPr>
                <p:cNvPr id="573" name="Straight Connector 572"/>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74" name="Straight Connector 573"/>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75" name="Straight Connector 574"/>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76" name="Straight Connector 575"/>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77" name="Straight Connector 576"/>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78" name="Straight Connector 577"/>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79" name="Straight Connector 578"/>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80" name="Straight Connector 579"/>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81" name="Straight Connector 580"/>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570" name="Rectangle 569"/>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71" name="Rectangle 570"/>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72" name="Rectangle 571"/>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566" name="Rectangle 565"/>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582" name="Group 581"/>
          <p:cNvGrpSpPr/>
          <p:nvPr/>
        </p:nvGrpSpPr>
        <p:grpSpPr>
          <a:xfrm>
            <a:off x="5415082" y="3564893"/>
            <a:ext cx="735495" cy="453124"/>
            <a:chOff x="2877183" y="2583280"/>
            <a:chExt cx="540854" cy="333210"/>
          </a:xfrm>
        </p:grpSpPr>
        <p:grpSp>
          <p:nvGrpSpPr>
            <p:cNvPr id="583" name="Group 582"/>
            <p:cNvGrpSpPr/>
            <p:nvPr/>
          </p:nvGrpSpPr>
          <p:grpSpPr>
            <a:xfrm>
              <a:off x="2877183" y="2583280"/>
              <a:ext cx="540854" cy="333210"/>
              <a:chOff x="1926169" y="1632181"/>
              <a:chExt cx="540854" cy="333210"/>
            </a:xfrm>
          </p:grpSpPr>
          <p:sp>
            <p:nvSpPr>
              <p:cNvPr id="586" name="Rectangle 585"/>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87" name="Rectangle 586"/>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588" name="Group 587"/>
              <p:cNvGrpSpPr/>
              <p:nvPr/>
            </p:nvGrpSpPr>
            <p:grpSpPr>
              <a:xfrm>
                <a:off x="1989961" y="1665409"/>
                <a:ext cx="413499" cy="266755"/>
                <a:chOff x="1371600" y="2038342"/>
                <a:chExt cx="609600" cy="393263"/>
              </a:xfrm>
            </p:grpSpPr>
            <p:cxnSp>
              <p:nvCxnSpPr>
                <p:cNvPr id="592" name="Straight Connector 591"/>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3" name="Straight Connector 592"/>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4" name="Straight Connector 593"/>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5" name="Straight Connector 594"/>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6" name="Straight Connector 595"/>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7" name="Straight Connector 596"/>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8" name="Straight Connector 597"/>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9" name="Straight Connector 598"/>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00" name="Straight Connector 599"/>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589" name="Rectangle 588"/>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90" name="Rectangle 589"/>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91" name="Rectangle 590"/>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584" name="Rectangle 583"/>
            <p:cNvSpPr/>
            <p:nvPr/>
          </p:nvSpPr>
          <p:spPr>
            <a:xfrm>
              <a:off x="2984164" y="2670095"/>
              <a:ext cx="324240" cy="16461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1360"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585" name="Picture 2" descr="http://nginx.com/wp-content/uploads/2014/10/icon-load-balancing.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rot="5400000">
              <a:off x="3048000" y="2650455"/>
              <a:ext cx="194499" cy="19449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601" name="Group 600"/>
          <p:cNvGrpSpPr/>
          <p:nvPr/>
        </p:nvGrpSpPr>
        <p:grpSpPr>
          <a:xfrm>
            <a:off x="7180899" y="3656242"/>
            <a:ext cx="568407" cy="568407"/>
            <a:chOff x="6631467" y="1985441"/>
            <a:chExt cx="417984" cy="417984"/>
          </a:xfrm>
        </p:grpSpPr>
        <p:sp>
          <p:nvSpPr>
            <p:cNvPr id="602" name="Rectangle 601"/>
            <p:cNvSpPr/>
            <p:nvPr/>
          </p:nvSpPr>
          <p:spPr>
            <a:xfrm>
              <a:off x="6631467" y="1985441"/>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603" name="Picture 2" descr="http://nginx.com/wp-content/uploads/2014/10/icon-load-balancing.png"/>
            <p:cNvPicPr>
              <a:picLocks noChangeAspect="1" noChangeArrowheads="1"/>
            </p:cNvPicPr>
            <p:nvPr/>
          </p:nvPicPr>
          <p:blipFill>
            <a:blip r:embed="rId4" cstate="print">
              <a:biLevel thresh="25000"/>
              <a:extLst>
                <a:ext uri="{28A0092B-C50C-407E-A947-70E740481C1C}">
                  <a14:useLocalDpi xmlns:a14="http://schemas.microsoft.com/office/drawing/2010/main" val="0"/>
                </a:ext>
              </a:extLst>
            </a:blip>
            <a:srcRect/>
            <a:stretch>
              <a:fillRect/>
            </a:stretch>
          </p:blipFill>
          <p:spPr bwMode="auto">
            <a:xfrm rot="5400000">
              <a:off x="6743210" y="2097184"/>
              <a:ext cx="194499" cy="19449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604" name="Group 603"/>
          <p:cNvGrpSpPr/>
          <p:nvPr/>
        </p:nvGrpSpPr>
        <p:grpSpPr>
          <a:xfrm>
            <a:off x="6548752" y="3647753"/>
            <a:ext cx="568407" cy="568407"/>
            <a:chOff x="6098534" y="1990948"/>
            <a:chExt cx="417984" cy="417984"/>
          </a:xfrm>
        </p:grpSpPr>
        <p:sp>
          <p:nvSpPr>
            <p:cNvPr id="605" name="Rectangle 604"/>
            <p:cNvSpPr/>
            <p:nvPr/>
          </p:nvSpPr>
          <p:spPr>
            <a:xfrm>
              <a:off x="6098534" y="1990948"/>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06" name="Rectangle 605"/>
            <p:cNvSpPr/>
            <p:nvPr/>
          </p:nvSpPr>
          <p:spPr>
            <a:xfrm>
              <a:off x="6145406" y="2117632"/>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607" name="Group 606"/>
          <p:cNvGrpSpPr/>
          <p:nvPr/>
        </p:nvGrpSpPr>
        <p:grpSpPr>
          <a:xfrm>
            <a:off x="6553941" y="4286110"/>
            <a:ext cx="568407" cy="568407"/>
            <a:chOff x="6102350" y="2460371"/>
            <a:chExt cx="417984" cy="417984"/>
          </a:xfrm>
        </p:grpSpPr>
        <p:sp>
          <p:nvSpPr>
            <p:cNvPr id="608" name="Rectangle 607"/>
            <p:cNvSpPr/>
            <p:nvPr/>
          </p:nvSpPr>
          <p:spPr>
            <a:xfrm>
              <a:off x="6102350" y="2460371"/>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09" name="Rectangle 608"/>
            <p:cNvSpPr/>
            <p:nvPr/>
          </p:nvSpPr>
          <p:spPr>
            <a:xfrm>
              <a:off x="6149222" y="2587055"/>
              <a:ext cx="324240" cy="1646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prstClr val="black"/>
                  </a:solidFill>
                  <a:effectLst/>
                  <a:uLnTx/>
                  <a:uFillTx/>
                  <a:latin typeface="Calibri"/>
                  <a:ea typeface="+mn-ea"/>
                  <a:cs typeface="+mn-cs"/>
                </a:rPr>
                <a:t>API</a:t>
              </a:r>
            </a:p>
          </p:txBody>
        </p:sp>
      </p:grpSp>
      <p:grpSp>
        <p:nvGrpSpPr>
          <p:cNvPr id="610" name="Group 609"/>
          <p:cNvGrpSpPr/>
          <p:nvPr/>
        </p:nvGrpSpPr>
        <p:grpSpPr>
          <a:xfrm>
            <a:off x="7183562" y="4292482"/>
            <a:ext cx="568407" cy="568407"/>
            <a:chOff x="6637872" y="2461910"/>
            <a:chExt cx="417984" cy="417984"/>
          </a:xfrm>
        </p:grpSpPr>
        <p:sp>
          <p:nvSpPr>
            <p:cNvPr id="611" name="Rectangle 610"/>
            <p:cNvSpPr/>
            <p:nvPr/>
          </p:nvSpPr>
          <p:spPr>
            <a:xfrm>
              <a:off x="6637872" y="2461910"/>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12" name="Rectangle 611"/>
            <p:cNvSpPr/>
            <p:nvPr/>
          </p:nvSpPr>
          <p:spPr>
            <a:xfrm>
              <a:off x="6684744" y="2588594"/>
              <a:ext cx="324240" cy="164616"/>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Cache</a:t>
              </a:r>
            </a:p>
          </p:txBody>
        </p:sp>
      </p:grpSp>
    </p:spTree>
    <p:extLst>
      <p:ext uri="{BB962C8B-B14F-4D97-AF65-F5344CB8AC3E}">
        <p14:creationId xmlns:p14="http://schemas.microsoft.com/office/powerpoint/2010/main" val="18303413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82"/>
                                        </p:tgtEl>
                                        <p:attrNameLst>
                                          <p:attrName>style.visibility</p:attrName>
                                        </p:attrNameLst>
                                      </p:cBhvr>
                                      <p:to>
                                        <p:strVal val="visible"/>
                                      </p:to>
                                    </p:set>
                                    <p:animEffect transition="in" filter="fade">
                                      <p:cBhvr>
                                        <p:cTn id="7" dur="500"/>
                                        <p:tgtEl>
                                          <p:spTgt spid="582"/>
                                        </p:tgtEl>
                                      </p:cBhvr>
                                    </p:animEffect>
                                  </p:childTnLst>
                                </p:cTn>
                              </p:par>
                              <p:par>
                                <p:cTn id="8" presetID="10" presetClass="entr" presetSubtype="0" fill="hold" nodeType="withEffect">
                                  <p:stCondLst>
                                    <p:cond delay="500"/>
                                  </p:stCondLst>
                                  <p:childTnLst>
                                    <p:set>
                                      <p:cBhvr>
                                        <p:cTn id="9" dur="1" fill="hold">
                                          <p:stCondLst>
                                            <p:cond delay="0"/>
                                          </p:stCondLst>
                                        </p:cTn>
                                        <p:tgtEl>
                                          <p:spTgt spid="510"/>
                                        </p:tgtEl>
                                        <p:attrNameLst>
                                          <p:attrName>style.visibility</p:attrName>
                                        </p:attrNameLst>
                                      </p:cBhvr>
                                      <p:to>
                                        <p:strVal val="visible"/>
                                      </p:to>
                                    </p:set>
                                    <p:animEffect transition="in" filter="fade">
                                      <p:cBhvr>
                                        <p:cTn id="10" dur="500"/>
                                        <p:tgtEl>
                                          <p:spTgt spid="510"/>
                                        </p:tgtEl>
                                      </p:cBhvr>
                                    </p:animEffect>
                                  </p:childTnLst>
                                </p:cTn>
                              </p:par>
                              <p:par>
                                <p:cTn id="11" presetID="10" presetClass="entr" presetSubtype="0" fill="hold" nodeType="withEffect">
                                  <p:stCondLst>
                                    <p:cond delay="2700"/>
                                  </p:stCondLst>
                                  <p:childTnLst>
                                    <p:set>
                                      <p:cBhvr>
                                        <p:cTn id="12" dur="1" fill="hold">
                                          <p:stCondLst>
                                            <p:cond delay="0"/>
                                          </p:stCondLst>
                                        </p:cTn>
                                        <p:tgtEl>
                                          <p:spTgt spid="546"/>
                                        </p:tgtEl>
                                        <p:attrNameLst>
                                          <p:attrName>style.visibility</p:attrName>
                                        </p:attrNameLst>
                                      </p:cBhvr>
                                      <p:to>
                                        <p:strVal val="visible"/>
                                      </p:to>
                                    </p:set>
                                    <p:animEffect transition="in" filter="fade">
                                      <p:cBhvr>
                                        <p:cTn id="13" dur="500"/>
                                        <p:tgtEl>
                                          <p:spTgt spid="546"/>
                                        </p:tgtEl>
                                      </p:cBhvr>
                                    </p:animEffect>
                                  </p:childTnLst>
                                </p:cTn>
                              </p:par>
                              <p:par>
                                <p:cTn id="14" presetID="10" presetClass="entr" presetSubtype="0" fill="hold" nodeType="withEffect">
                                  <p:stCondLst>
                                    <p:cond delay="1100"/>
                                  </p:stCondLst>
                                  <p:childTnLst>
                                    <p:set>
                                      <p:cBhvr>
                                        <p:cTn id="15" dur="1" fill="hold">
                                          <p:stCondLst>
                                            <p:cond delay="0"/>
                                          </p:stCondLst>
                                        </p:cTn>
                                        <p:tgtEl>
                                          <p:spTgt spid="492"/>
                                        </p:tgtEl>
                                        <p:attrNameLst>
                                          <p:attrName>style.visibility</p:attrName>
                                        </p:attrNameLst>
                                      </p:cBhvr>
                                      <p:to>
                                        <p:strVal val="visible"/>
                                      </p:to>
                                    </p:set>
                                    <p:animEffect transition="in" filter="fade">
                                      <p:cBhvr>
                                        <p:cTn id="16" dur="500"/>
                                        <p:tgtEl>
                                          <p:spTgt spid="492"/>
                                        </p:tgtEl>
                                      </p:cBhvr>
                                    </p:animEffect>
                                  </p:childTnLst>
                                </p:cTn>
                              </p:par>
                              <p:par>
                                <p:cTn id="17" presetID="10" presetClass="entr" presetSubtype="0" fill="hold" nodeType="withEffect">
                                  <p:stCondLst>
                                    <p:cond delay="500"/>
                                  </p:stCondLst>
                                  <p:childTnLst>
                                    <p:set>
                                      <p:cBhvr>
                                        <p:cTn id="18" dur="1" fill="hold">
                                          <p:stCondLst>
                                            <p:cond delay="0"/>
                                          </p:stCondLst>
                                        </p:cTn>
                                        <p:tgtEl>
                                          <p:spTgt spid="564"/>
                                        </p:tgtEl>
                                        <p:attrNameLst>
                                          <p:attrName>style.visibility</p:attrName>
                                        </p:attrNameLst>
                                      </p:cBhvr>
                                      <p:to>
                                        <p:strVal val="visible"/>
                                      </p:to>
                                    </p:set>
                                    <p:animEffect transition="in" filter="fade">
                                      <p:cBhvr>
                                        <p:cTn id="19" dur="500"/>
                                        <p:tgtEl>
                                          <p:spTgt spid="564"/>
                                        </p:tgtEl>
                                      </p:cBhvr>
                                    </p:animEffect>
                                  </p:childTnLst>
                                </p:cTn>
                              </p:par>
                              <p:par>
                                <p:cTn id="20" presetID="10" presetClass="entr" presetSubtype="0" fill="hold" nodeType="withEffect">
                                  <p:stCondLst>
                                    <p:cond delay="1900"/>
                                  </p:stCondLst>
                                  <p:childTnLst>
                                    <p:set>
                                      <p:cBhvr>
                                        <p:cTn id="21" dur="1" fill="hold">
                                          <p:stCondLst>
                                            <p:cond delay="0"/>
                                          </p:stCondLst>
                                        </p:cTn>
                                        <p:tgtEl>
                                          <p:spTgt spid="402"/>
                                        </p:tgtEl>
                                        <p:attrNameLst>
                                          <p:attrName>style.visibility</p:attrName>
                                        </p:attrNameLst>
                                      </p:cBhvr>
                                      <p:to>
                                        <p:strVal val="visible"/>
                                      </p:to>
                                    </p:set>
                                    <p:animEffect transition="in" filter="fade">
                                      <p:cBhvr>
                                        <p:cTn id="22" dur="500"/>
                                        <p:tgtEl>
                                          <p:spTgt spid="402"/>
                                        </p:tgtEl>
                                      </p:cBhvr>
                                    </p:animEffect>
                                  </p:childTnLst>
                                </p:cTn>
                              </p:par>
                              <p:par>
                                <p:cTn id="23" presetID="10" presetClass="entr" presetSubtype="0" fill="hold" nodeType="withEffect">
                                  <p:stCondLst>
                                    <p:cond delay="700"/>
                                  </p:stCondLst>
                                  <p:childTnLst>
                                    <p:set>
                                      <p:cBhvr>
                                        <p:cTn id="24" dur="1" fill="hold">
                                          <p:stCondLst>
                                            <p:cond delay="0"/>
                                          </p:stCondLst>
                                        </p:cTn>
                                        <p:tgtEl>
                                          <p:spTgt spid="438"/>
                                        </p:tgtEl>
                                        <p:attrNameLst>
                                          <p:attrName>style.visibility</p:attrName>
                                        </p:attrNameLst>
                                      </p:cBhvr>
                                      <p:to>
                                        <p:strVal val="visible"/>
                                      </p:to>
                                    </p:set>
                                    <p:animEffect transition="in" filter="fade">
                                      <p:cBhvr>
                                        <p:cTn id="25" dur="500"/>
                                        <p:tgtEl>
                                          <p:spTgt spid="438"/>
                                        </p:tgtEl>
                                      </p:cBhvr>
                                    </p:animEffect>
                                  </p:childTnLst>
                                </p:cTn>
                              </p:par>
                              <p:par>
                                <p:cTn id="26" presetID="10" presetClass="entr" presetSubtype="0" fill="hold" nodeType="withEffect">
                                  <p:stCondLst>
                                    <p:cond delay="2200"/>
                                  </p:stCondLst>
                                  <p:childTnLst>
                                    <p:set>
                                      <p:cBhvr>
                                        <p:cTn id="27" dur="1" fill="hold">
                                          <p:stCondLst>
                                            <p:cond delay="0"/>
                                          </p:stCondLst>
                                        </p:cTn>
                                        <p:tgtEl>
                                          <p:spTgt spid="456"/>
                                        </p:tgtEl>
                                        <p:attrNameLst>
                                          <p:attrName>style.visibility</p:attrName>
                                        </p:attrNameLst>
                                      </p:cBhvr>
                                      <p:to>
                                        <p:strVal val="visible"/>
                                      </p:to>
                                    </p:set>
                                    <p:animEffect transition="in" filter="fade">
                                      <p:cBhvr>
                                        <p:cTn id="28" dur="500"/>
                                        <p:tgtEl>
                                          <p:spTgt spid="456"/>
                                        </p:tgtEl>
                                      </p:cBhvr>
                                    </p:animEffect>
                                  </p:childTnLst>
                                </p:cTn>
                              </p:par>
                              <p:par>
                                <p:cTn id="29" presetID="10" presetClass="entr" presetSubtype="0" fill="hold" nodeType="withEffect">
                                  <p:stCondLst>
                                    <p:cond delay="0"/>
                                  </p:stCondLst>
                                  <p:childTnLst>
                                    <p:set>
                                      <p:cBhvr>
                                        <p:cTn id="30" dur="1" fill="hold">
                                          <p:stCondLst>
                                            <p:cond delay="0"/>
                                          </p:stCondLst>
                                        </p:cTn>
                                        <p:tgtEl>
                                          <p:spTgt spid="474"/>
                                        </p:tgtEl>
                                        <p:attrNameLst>
                                          <p:attrName>style.visibility</p:attrName>
                                        </p:attrNameLst>
                                      </p:cBhvr>
                                      <p:to>
                                        <p:strVal val="visible"/>
                                      </p:to>
                                    </p:set>
                                    <p:animEffect transition="in" filter="fade">
                                      <p:cBhvr>
                                        <p:cTn id="31" dur="500"/>
                                        <p:tgtEl>
                                          <p:spTgt spid="474"/>
                                        </p:tgtEl>
                                      </p:cBhvr>
                                    </p:animEffect>
                                  </p:childTnLst>
                                </p:cTn>
                              </p:par>
                              <p:par>
                                <p:cTn id="32" presetID="10" presetClass="entr" presetSubtype="0" fill="hold" nodeType="withEffect">
                                  <p:stCondLst>
                                    <p:cond delay="1000"/>
                                  </p:stCondLst>
                                  <p:childTnLst>
                                    <p:set>
                                      <p:cBhvr>
                                        <p:cTn id="33" dur="1" fill="hold">
                                          <p:stCondLst>
                                            <p:cond delay="0"/>
                                          </p:stCondLst>
                                        </p:cTn>
                                        <p:tgtEl>
                                          <p:spTgt spid="420"/>
                                        </p:tgtEl>
                                        <p:attrNameLst>
                                          <p:attrName>style.visibility</p:attrName>
                                        </p:attrNameLst>
                                      </p:cBhvr>
                                      <p:to>
                                        <p:strVal val="visible"/>
                                      </p:to>
                                    </p:set>
                                    <p:animEffect transition="in" filter="fade">
                                      <p:cBhvr>
                                        <p:cTn id="34" dur="500"/>
                                        <p:tgtEl>
                                          <p:spTgt spid="420"/>
                                        </p:tgtEl>
                                      </p:cBhvr>
                                    </p:animEffect>
                                  </p:childTnLst>
                                </p:cTn>
                              </p:par>
                              <p:par>
                                <p:cTn id="35" presetID="10" presetClass="entr" presetSubtype="0" fill="hold" nodeType="withEffect">
                                  <p:stCondLst>
                                    <p:cond delay="2500"/>
                                  </p:stCondLst>
                                  <p:childTnLst>
                                    <p:set>
                                      <p:cBhvr>
                                        <p:cTn id="36" dur="1" fill="hold">
                                          <p:stCondLst>
                                            <p:cond delay="0"/>
                                          </p:stCondLst>
                                        </p:cTn>
                                        <p:tgtEl>
                                          <p:spTgt spid="528"/>
                                        </p:tgtEl>
                                        <p:attrNameLst>
                                          <p:attrName>style.visibility</p:attrName>
                                        </p:attrNameLst>
                                      </p:cBhvr>
                                      <p:to>
                                        <p:strVal val="visible"/>
                                      </p:to>
                                    </p:set>
                                    <p:animEffect transition="in" filter="fade">
                                      <p:cBhvr>
                                        <p:cTn id="37" dur="500"/>
                                        <p:tgtEl>
                                          <p:spTgt spid="5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Group 37"/>
          <p:cNvGrpSpPr/>
          <p:nvPr/>
        </p:nvGrpSpPr>
        <p:grpSpPr>
          <a:xfrm>
            <a:off x="8219880" y="2413276"/>
            <a:ext cx="3593978" cy="3298881"/>
            <a:chOff x="6043929" y="1774629"/>
            <a:chExt cx="2642871" cy="2425868"/>
          </a:xfrm>
        </p:grpSpPr>
        <p:grpSp>
          <p:nvGrpSpPr>
            <p:cNvPr id="37" name="Group 36"/>
            <p:cNvGrpSpPr/>
            <p:nvPr/>
          </p:nvGrpSpPr>
          <p:grpSpPr>
            <a:xfrm>
              <a:off x="6043929" y="1885950"/>
              <a:ext cx="2642871" cy="2314547"/>
              <a:chOff x="6043929" y="1885950"/>
              <a:chExt cx="2642871" cy="2314547"/>
            </a:xfrm>
          </p:grpSpPr>
          <p:grpSp>
            <p:nvGrpSpPr>
              <p:cNvPr id="613" name="Group 612"/>
              <p:cNvGrpSpPr/>
              <p:nvPr/>
            </p:nvGrpSpPr>
            <p:grpSpPr>
              <a:xfrm>
                <a:off x="6043929" y="1885950"/>
                <a:ext cx="2642871" cy="2314547"/>
                <a:chOff x="4156030" y="3448050"/>
                <a:chExt cx="2566671" cy="2250456"/>
              </a:xfrm>
            </p:grpSpPr>
            <p:sp>
              <p:nvSpPr>
                <p:cNvPr id="614" name="Rectangle 613"/>
                <p:cNvSpPr/>
                <p:nvPr/>
              </p:nvSpPr>
              <p:spPr>
                <a:xfrm>
                  <a:off x="4156031" y="3562350"/>
                  <a:ext cx="2566670" cy="2136156"/>
                </a:xfrm>
                <a:prstGeom prst="rect">
                  <a:avLst/>
                </a:prstGeom>
                <a:solidFill>
                  <a:srgbClr val="ADE5F9"/>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15" name="Flowchart: Alternate Process 614"/>
                <p:cNvSpPr/>
                <p:nvPr/>
              </p:nvSpPr>
              <p:spPr>
                <a:xfrm>
                  <a:off x="4156030" y="3448050"/>
                  <a:ext cx="1230039"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Lucida Console" panose="020B0609040504020204" pitchFamily="49" charset="0"/>
                      <a:ea typeface="+mn-ea"/>
                      <a:cs typeface="+mn-cs"/>
                    </a:rPr>
                    <a:t>DOCKER_HOST</a:t>
                  </a:r>
                </a:p>
              </p:txBody>
            </p:sp>
          </p:grpSp>
          <p:grpSp>
            <p:nvGrpSpPr>
              <p:cNvPr id="616" name="Group 615"/>
              <p:cNvGrpSpPr/>
              <p:nvPr/>
            </p:nvGrpSpPr>
            <p:grpSpPr>
              <a:xfrm>
                <a:off x="7446445" y="2371294"/>
                <a:ext cx="1135637" cy="1696328"/>
                <a:chOff x="7441366" y="1793260"/>
                <a:chExt cx="1135637" cy="1696328"/>
              </a:xfrm>
            </p:grpSpPr>
            <p:sp>
              <p:nvSpPr>
                <p:cNvPr id="617" name="Rectangle 616"/>
                <p:cNvSpPr/>
                <p:nvPr/>
              </p:nvSpPr>
              <p:spPr>
                <a:xfrm>
                  <a:off x="7441367" y="1933398"/>
                  <a:ext cx="1135636" cy="1556190"/>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18" name="Flowchart: Alternate Process 617"/>
                <p:cNvSpPr/>
                <p:nvPr/>
              </p:nvSpPr>
              <p:spPr>
                <a:xfrm>
                  <a:off x="7441366" y="1793260"/>
                  <a:ext cx="968381"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Image Cache</a:t>
                  </a:r>
                </a:p>
              </p:txBody>
            </p:sp>
          </p:grpSp>
          <p:grpSp>
            <p:nvGrpSpPr>
              <p:cNvPr id="619" name="Group 618"/>
              <p:cNvGrpSpPr/>
              <p:nvPr/>
            </p:nvGrpSpPr>
            <p:grpSpPr>
              <a:xfrm>
                <a:off x="6177370" y="2371294"/>
                <a:ext cx="1135636" cy="1696328"/>
                <a:chOff x="6172291" y="1793260"/>
                <a:chExt cx="1135636" cy="1696328"/>
              </a:xfrm>
            </p:grpSpPr>
            <p:sp>
              <p:nvSpPr>
                <p:cNvPr id="620" name="Rectangle 619"/>
                <p:cNvSpPr/>
                <p:nvPr/>
              </p:nvSpPr>
              <p:spPr>
                <a:xfrm>
                  <a:off x="6172291" y="1933398"/>
                  <a:ext cx="1135636" cy="1556190"/>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21" name="Flowchart: Alternate Process 620"/>
                <p:cNvSpPr/>
                <p:nvPr/>
              </p:nvSpPr>
              <p:spPr>
                <a:xfrm>
                  <a:off x="6172291" y="1793260"/>
                  <a:ext cx="894492"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Containers</a:t>
                  </a:r>
                </a:p>
              </p:txBody>
            </p:sp>
          </p:grpSp>
          <p:sp>
            <p:nvSpPr>
              <p:cNvPr id="622" name="Rectangle 621"/>
              <p:cNvSpPr/>
              <p:nvPr/>
            </p:nvSpPr>
            <p:spPr>
              <a:xfrm>
                <a:off x="6172199" y="2158577"/>
                <a:ext cx="2409883" cy="164661"/>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496" b="0" i="0" u="none" strike="noStrike" kern="0" cap="none" spc="0" normalizeH="0" baseline="0" noProof="0">
                    <a:ln>
                      <a:noFill/>
                    </a:ln>
                    <a:solidFill>
                      <a:sysClr val="windowText" lastClr="000000"/>
                    </a:solidFill>
                    <a:effectLst/>
                    <a:uLnTx/>
                    <a:uFillTx/>
                    <a:latin typeface="Calibri"/>
                    <a:ea typeface="+mn-ea"/>
                    <a:cs typeface="+mn-cs"/>
                  </a:rPr>
                  <a:t>Docker daemon</a:t>
                </a:r>
              </a:p>
            </p:txBody>
          </p:sp>
        </p:grpSp>
        <p:pic>
          <p:nvPicPr>
            <p:cNvPr id="623" name="Picture 4" descr="http://www.mi2.hr/wp-content/uploads/2015/10/docker-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010951" y="1774629"/>
              <a:ext cx="651489" cy="370455"/>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980" name="Group 979"/>
          <p:cNvGrpSpPr/>
          <p:nvPr/>
        </p:nvGrpSpPr>
        <p:grpSpPr>
          <a:xfrm>
            <a:off x="8217152" y="2410174"/>
            <a:ext cx="3593978" cy="3298881"/>
            <a:chOff x="6043929" y="1774629"/>
            <a:chExt cx="2642871" cy="2425868"/>
          </a:xfrm>
        </p:grpSpPr>
        <p:grpSp>
          <p:nvGrpSpPr>
            <p:cNvPr id="981" name="Group 980"/>
            <p:cNvGrpSpPr/>
            <p:nvPr/>
          </p:nvGrpSpPr>
          <p:grpSpPr>
            <a:xfrm>
              <a:off x="6043929" y="1885950"/>
              <a:ext cx="2642871" cy="2314547"/>
              <a:chOff x="6043929" y="1885950"/>
              <a:chExt cx="2642871" cy="2314547"/>
            </a:xfrm>
          </p:grpSpPr>
          <p:grpSp>
            <p:nvGrpSpPr>
              <p:cNvPr id="983" name="Group 982"/>
              <p:cNvGrpSpPr/>
              <p:nvPr/>
            </p:nvGrpSpPr>
            <p:grpSpPr>
              <a:xfrm>
                <a:off x="6043929" y="1885950"/>
                <a:ext cx="2642871" cy="2314547"/>
                <a:chOff x="4156030" y="3448050"/>
                <a:chExt cx="2566671" cy="2250456"/>
              </a:xfrm>
            </p:grpSpPr>
            <p:sp>
              <p:nvSpPr>
                <p:cNvPr id="991" name="Rectangle 990"/>
                <p:cNvSpPr/>
                <p:nvPr/>
              </p:nvSpPr>
              <p:spPr>
                <a:xfrm>
                  <a:off x="4156031" y="3562350"/>
                  <a:ext cx="2566670" cy="2136156"/>
                </a:xfrm>
                <a:prstGeom prst="rect">
                  <a:avLst/>
                </a:prstGeom>
                <a:solidFill>
                  <a:schemeClr val="bg1">
                    <a:lumMod val="75000"/>
                    <a:lumOff val="25000"/>
                  </a:schemeClr>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92" name="Flowchart: Alternate Process 991"/>
                <p:cNvSpPr/>
                <p:nvPr/>
              </p:nvSpPr>
              <p:spPr>
                <a:xfrm>
                  <a:off x="4156030" y="3448050"/>
                  <a:ext cx="1230039" cy="228600"/>
                </a:xfrm>
                <a:prstGeom prst="flowChartAlternateProcess">
                  <a:avLst/>
                </a:prstGeom>
                <a:solidFill>
                  <a:schemeClr val="tx1">
                    <a:lumMod val="50000"/>
                  </a:schemeClr>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Lucida Console" panose="020B0609040504020204" pitchFamily="49" charset="0"/>
                      <a:ea typeface="+mn-ea"/>
                      <a:cs typeface="+mn-cs"/>
                    </a:rPr>
                    <a:t>DOCKER_HOST</a:t>
                  </a:r>
                </a:p>
              </p:txBody>
            </p:sp>
          </p:grpSp>
          <p:grpSp>
            <p:nvGrpSpPr>
              <p:cNvPr id="984" name="Group 983"/>
              <p:cNvGrpSpPr/>
              <p:nvPr/>
            </p:nvGrpSpPr>
            <p:grpSpPr>
              <a:xfrm>
                <a:off x="7446445" y="2371294"/>
                <a:ext cx="1135637" cy="1696328"/>
                <a:chOff x="7441366" y="1793260"/>
                <a:chExt cx="1135637" cy="1696328"/>
              </a:xfrm>
            </p:grpSpPr>
            <p:sp>
              <p:nvSpPr>
                <p:cNvPr id="989" name="Rectangle 988"/>
                <p:cNvSpPr/>
                <p:nvPr/>
              </p:nvSpPr>
              <p:spPr>
                <a:xfrm>
                  <a:off x="7441367" y="1933398"/>
                  <a:ext cx="1135636" cy="1556190"/>
                </a:xfrm>
                <a:prstGeom prst="rect">
                  <a:avLst/>
                </a:prstGeom>
                <a:solidFill>
                  <a:schemeClr val="bg1">
                    <a:lumMod val="75000"/>
                    <a:lumOff val="25000"/>
                  </a:schemeClr>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90" name="Flowchart: Alternate Process 989"/>
                <p:cNvSpPr/>
                <p:nvPr/>
              </p:nvSpPr>
              <p:spPr>
                <a:xfrm>
                  <a:off x="7441366" y="1793260"/>
                  <a:ext cx="968381" cy="228600"/>
                </a:xfrm>
                <a:prstGeom prst="flowChartAlternateProcess">
                  <a:avLst/>
                </a:prstGeom>
                <a:solidFill>
                  <a:schemeClr val="tx1">
                    <a:lumMod val="50000"/>
                  </a:schemeClr>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Image Cache</a:t>
                  </a:r>
                </a:p>
              </p:txBody>
            </p:sp>
          </p:grpSp>
          <p:grpSp>
            <p:nvGrpSpPr>
              <p:cNvPr id="985" name="Group 984"/>
              <p:cNvGrpSpPr/>
              <p:nvPr/>
            </p:nvGrpSpPr>
            <p:grpSpPr>
              <a:xfrm>
                <a:off x="6177370" y="2371294"/>
                <a:ext cx="1135636" cy="1696328"/>
                <a:chOff x="6172291" y="1793260"/>
                <a:chExt cx="1135636" cy="1696328"/>
              </a:xfrm>
            </p:grpSpPr>
            <p:sp>
              <p:nvSpPr>
                <p:cNvPr id="987" name="Rectangle 986"/>
                <p:cNvSpPr/>
                <p:nvPr/>
              </p:nvSpPr>
              <p:spPr>
                <a:xfrm>
                  <a:off x="6172291" y="1933398"/>
                  <a:ext cx="1135636" cy="1556190"/>
                </a:xfrm>
                <a:prstGeom prst="rect">
                  <a:avLst/>
                </a:prstGeom>
                <a:solidFill>
                  <a:schemeClr val="bg1">
                    <a:lumMod val="75000"/>
                    <a:lumOff val="25000"/>
                  </a:schemeClr>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88" name="Flowchart: Alternate Process 987"/>
                <p:cNvSpPr/>
                <p:nvPr/>
              </p:nvSpPr>
              <p:spPr>
                <a:xfrm>
                  <a:off x="6172291" y="1793260"/>
                  <a:ext cx="894492" cy="228600"/>
                </a:xfrm>
                <a:prstGeom prst="flowChartAlternateProcess">
                  <a:avLst/>
                </a:prstGeom>
                <a:solidFill>
                  <a:schemeClr val="tx1">
                    <a:lumMod val="50000"/>
                  </a:schemeClr>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Containers</a:t>
                  </a:r>
                </a:p>
              </p:txBody>
            </p:sp>
          </p:grpSp>
          <p:sp>
            <p:nvSpPr>
              <p:cNvPr id="986" name="Rectangle 985"/>
              <p:cNvSpPr/>
              <p:nvPr/>
            </p:nvSpPr>
            <p:spPr>
              <a:xfrm>
                <a:off x="6172199" y="2158577"/>
                <a:ext cx="2409883" cy="164661"/>
              </a:xfrm>
              <a:prstGeom prst="rect">
                <a:avLst/>
              </a:prstGeom>
              <a:solidFill>
                <a:schemeClr val="bg1">
                  <a:lumMod val="75000"/>
                  <a:lumOff val="25000"/>
                </a:schemeClr>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496" b="0" i="0" u="none" strike="noStrike" kern="0" cap="none" spc="0" normalizeH="0" baseline="0" noProof="0">
                    <a:ln>
                      <a:noFill/>
                    </a:ln>
                    <a:solidFill>
                      <a:sysClr val="windowText" lastClr="000000"/>
                    </a:solidFill>
                    <a:effectLst/>
                    <a:uLnTx/>
                    <a:uFillTx/>
                    <a:latin typeface="Calibri"/>
                    <a:ea typeface="+mn-ea"/>
                    <a:cs typeface="+mn-cs"/>
                  </a:rPr>
                  <a:t>Docker daemon</a:t>
                </a:r>
              </a:p>
            </p:txBody>
          </p:sp>
        </p:grpSp>
        <p:pic>
          <p:nvPicPr>
            <p:cNvPr id="982" name="Picture 4" descr="http://www.mi2.hr/wp-content/uploads/2015/10/docker-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010951" y="1774629"/>
              <a:ext cx="651489" cy="370455"/>
            </a:xfrm>
            <a:prstGeom prst="rect">
              <a:avLst/>
            </a:prstGeom>
            <a:noFill/>
            <a:extLst>
              <a:ext uri="{909E8E84-426E-40DD-AFC4-6F175D3DCCD1}">
                <a14:hiddenFill xmlns:a14="http://schemas.microsoft.com/office/drawing/2010/main">
                  <a:solidFill>
                    <a:srgbClr val="FFFFFF"/>
                  </a:solidFill>
                </a14:hiddenFill>
              </a:ext>
            </a:extLst>
          </p:spPr>
        </p:pic>
      </p:grpSp>
      <p:sp>
        <p:nvSpPr>
          <p:cNvPr id="2" name="Title 1"/>
          <p:cNvSpPr>
            <a:spLocks noGrp="1"/>
          </p:cNvSpPr>
          <p:nvPr>
            <p:ph type="title"/>
          </p:nvPr>
        </p:nvSpPr>
        <p:spPr>
          <a:xfrm>
            <a:off x="274639" y="171184"/>
            <a:ext cx="11192828" cy="1165754"/>
          </a:xfrm>
        </p:spPr>
        <p:txBody>
          <a:bodyPr/>
          <a:lstStyle/>
          <a:p>
            <a:pPr algn="ctr"/>
            <a:r>
              <a:rPr lang="en-US"/>
              <a:t>Distribution</a:t>
            </a:r>
          </a:p>
        </p:txBody>
      </p:sp>
      <p:grpSp>
        <p:nvGrpSpPr>
          <p:cNvPr id="4" name="Group 3"/>
          <p:cNvGrpSpPr/>
          <p:nvPr/>
        </p:nvGrpSpPr>
        <p:grpSpPr>
          <a:xfrm>
            <a:off x="4464100" y="2564659"/>
            <a:ext cx="3593978" cy="3147498"/>
            <a:chOff x="4156030" y="3448050"/>
            <a:chExt cx="2566671" cy="2250456"/>
          </a:xfrm>
        </p:grpSpPr>
        <p:sp>
          <p:nvSpPr>
            <p:cNvPr id="5" name="Rectangle 4"/>
            <p:cNvSpPr/>
            <p:nvPr/>
          </p:nvSpPr>
          <p:spPr>
            <a:xfrm>
              <a:off x="4156031" y="3562350"/>
              <a:ext cx="2566670" cy="2136156"/>
            </a:xfrm>
            <a:prstGeom prst="rect">
              <a:avLst/>
            </a:prstGeom>
            <a:solidFill>
              <a:srgbClr val="ADE5F9"/>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 name="Flowchart: Alternate Process 5"/>
            <p:cNvSpPr/>
            <p:nvPr/>
          </p:nvSpPr>
          <p:spPr>
            <a:xfrm>
              <a:off x="4156030" y="3448050"/>
              <a:ext cx="1230039"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Lucida Console" panose="020B0609040504020204" pitchFamily="49" charset="0"/>
                  <a:ea typeface="+mn-ea"/>
                  <a:cs typeface="+mn-cs"/>
                </a:rPr>
                <a:t>DOCKER_HOST</a:t>
              </a:r>
            </a:p>
          </p:txBody>
        </p:sp>
      </p:grpSp>
      <p:grpSp>
        <p:nvGrpSpPr>
          <p:cNvPr id="7" name="Group 6"/>
          <p:cNvGrpSpPr/>
          <p:nvPr/>
        </p:nvGrpSpPr>
        <p:grpSpPr>
          <a:xfrm>
            <a:off x="6371349" y="3224666"/>
            <a:ext cx="1544326" cy="2306797"/>
            <a:chOff x="7441366" y="1793260"/>
            <a:chExt cx="1135637" cy="1696328"/>
          </a:xfrm>
        </p:grpSpPr>
        <p:sp>
          <p:nvSpPr>
            <p:cNvPr id="8" name="Rectangle 7"/>
            <p:cNvSpPr/>
            <p:nvPr/>
          </p:nvSpPr>
          <p:spPr>
            <a:xfrm>
              <a:off x="7441367" y="1933398"/>
              <a:ext cx="1135636" cy="1556190"/>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 name="Flowchart: Alternate Process 8"/>
            <p:cNvSpPr/>
            <p:nvPr/>
          </p:nvSpPr>
          <p:spPr>
            <a:xfrm>
              <a:off x="7441366" y="1793260"/>
              <a:ext cx="968381"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Image Cache</a:t>
              </a:r>
            </a:p>
          </p:txBody>
        </p:sp>
      </p:grpSp>
      <p:grpSp>
        <p:nvGrpSpPr>
          <p:cNvPr id="10" name="Group 9"/>
          <p:cNvGrpSpPr/>
          <p:nvPr/>
        </p:nvGrpSpPr>
        <p:grpSpPr>
          <a:xfrm>
            <a:off x="4645563" y="3224666"/>
            <a:ext cx="1544325" cy="2306797"/>
            <a:chOff x="6172291" y="1793260"/>
            <a:chExt cx="1135636" cy="1696328"/>
          </a:xfrm>
        </p:grpSpPr>
        <p:sp>
          <p:nvSpPr>
            <p:cNvPr id="11" name="Rectangle 10"/>
            <p:cNvSpPr/>
            <p:nvPr/>
          </p:nvSpPr>
          <p:spPr>
            <a:xfrm>
              <a:off x="6172291" y="1933398"/>
              <a:ext cx="1135636" cy="1556190"/>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2" name="Flowchart: Alternate Process 11"/>
            <p:cNvSpPr/>
            <p:nvPr/>
          </p:nvSpPr>
          <p:spPr>
            <a:xfrm>
              <a:off x="6172291" y="1793260"/>
              <a:ext cx="894492"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Containers</a:t>
              </a:r>
            </a:p>
          </p:txBody>
        </p:sp>
      </p:grpSp>
      <p:sp>
        <p:nvSpPr>
          <p:cNvPr id="13" name="Rectangle 12"/>
          <p:cNvSpPr/>
          <p:nvPr/>
        </p:nvSpPr>
        <p:spPr>
          <a:xfrm>
            <a:off x="4638532" y="2935398"/>
            <a:ext cx="3277143" cy="223919"/>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496" b="0" i="0" u="none" strike="noStrike" kern="0" cap="none" spc="0" normalizeH="0" baseline="0" noProof="0">
                <a:ln>
                  <a:noFill/>
                </a:ln>
                <a:solidFill>
                  <a:sysClr val="windowText" lastClr="000000"/>
                </a:solidFill>
                <a:effectLst/>
                <a:uLnTx/>
                <a:uFillTx/>
                <a:latin typeface="Calibri"/>
                <a:ea typeface="+mn-ea"/>
                <a:cs typeface="+mn-cs"/>
              </a:rPr>
              <a:t>Docker daemon</a:t>
            </a:r>
          </a:p>
        </p:txBody>
      </p:sp>
      <p:pic>
        <p:nvPicPr>
          <p:cNvPr id="14" name="Picture 4" descr="http://www.mi2.hr/wp-content/uploads/2015/10/docker-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139007" y="2413277"/>
            <a:ext cx="885945" cy="503773"/>
          </a:xfrm>
          <a:prstGeom prst="rect">
            <a:avLst/>
          </a:prstGeom>
          <a:noFill/>
          <a:extLst>
            <a:ext uri="{909E8E84-426E-40DD-AFC4-6F175D3DCCD1}">
              <a14:hiddenFill xmlns:a14="http://schemas.microsoft.com/office/drawing/2010/main">
                <a:solidFill>
                  <a:srgbClr val="FFFFFF"/>
                </a:solidFill>
              </a14:hiddenFill>
            </a:ext>
          </a:extLst>
        </p:spPr>
      </p:pic>
      <p:sp>
        <p:nvSpPr>
          <p:cNvPr id="221" name="Can 220"/>
          <p:cNvSpPr/>
          <p:nvPr/>
        </p:nvSpPr>
        <p:spPr>
          <a:xfrm>
            <a:off x="5898341" y="6295073"/>
            <a:ext cx="442681" cy="501290"/>
          </a:xfrm>
          <a:prstGeom prst="can">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17" name="Group 16"/>
          <p:cNvGrpSpPr/>
          <p:nvPr/>
        </p:nvGrpSpPr>
        <p:grpSpPr>
          <a:xfrm>
            <a:off x="7180899" y="3656242"/>
            <a:ext cx="568407" cy="568407"/>
            <a:chOff x="6631467" y="1985441"/>
            <a:chExt cx="417984" cy="417984"/>
          </a:xfrm>
        </p:grpSpPr>
        <p:sp>
          <p:nvSpPr>
            <p:cNvPr id="290" name="Rectangle 289"/>
            <p:cNvSpPr/>
            <p:nvPr/>
          </p:nvSpPr>
          <p:spPr>
            <a:xfrm>
              <a:off x="6631467" y="1985441"/>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382" name="Picture 2" descr="http://nginx.com/wp-content/uploads/2014/10/icon-load-balancing.png"/>
            <p:cNvPicPr>
              <a:picLocks noChangeAspect="1" noChangeArrowheads="1"/>
            </p:cNvPicPr>
            <p:nvPr/>
          </p:nvPicPr>
          <p:blipFill>
            <a:blip r:embed="rId4" cstate="print">
              <a:biLevel thresh="25000"/>
              <a:extLst>
                <a:ext uri="{28A0092B-C50C-407E-A947-70E740481C1C}">
                  <a14:useLocalDpi xmlns:a14="http://schemas.microsoft.com/office/drawing/2010/main" val="0"/>
                </a:ext>
              </a:extLst>
            </a:blip>
            <a:srcRect/>
            <a:stretch>
              <a:fillRect/>
            </a:stretch>
          </p:blipFill>
          <p:spPr bwMode="auto">
            <a:xfrm rot="5400000">
              <a:off x="6743210" y="2097184"/>
              <a:ext cx="194499" cy="19449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6" name="Group 15"/>
          <p:cNvGrpSpPr/>
          <p:nvPr/>
        </p:nvGrpSpPr>
        <p:grpSpPr>
          <a:xfrm>
            <a:off x="6548752" y="3647753"/>
            <a:ext cx="568407" cy="568407"/>
            <a:chOff x="6098534" y="1990948"/>
            <a:chExt cx="417984" cy="417984"/>
          </a:xfrm>
        </p:grpSpPr>
        <p:sp>
          <p:nvSpPr>
            <p:cNvPr id="383" name="Rectangle 382"/>
            <p:cNvSpPr/>
            <p:nvPr/>
          </p:nvSpPr>
          <p:spPr>
            <a:xfrm>
              <a:off x="6098534" y="1990948"/>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386" name="Rectangle 385"/>
            <p:cNvSpPr/>
            <p:nvPr/>
          </p:nvSpPr>
          <p:spPr>
            <a:xfrm>
              <a:off x="6145406" y="2117632"/>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15" name="Group 14"/>
          <p:cNvGrpSpPr/>
          <p:nvPr/>
        </p:nvGrpSpPr>
        <p:grpSpPr>
          <a:xfrm>
            <a:off x="6553941" y="4286110"/>
            <a:ext cx="568407" cy="568407"/>
            <a:chOff x="6102350" y="2460371"/>
            <a:chExt cx="417984" cy="417984"/>
          </a:xfrm>
        </p:grpSpPr>
        <p:sp>
          <p:nvSpPr>
            <p:cNvPr id="384" name="Rectangle 383"/>
            <p:cNvSpPr/>
            <p:nvPr/>
          </p:nvSpPr>
          <p:spPr>
            <a:xfrm>
              <a:off x="6102350" y="2460371"/>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387" name="Rectangle 386"/>
            <p:cNvSpPr/>
            <p:nvPr/>
          </p:nvSpPr>
          <p:spPr>
            <a:xfrm>
              <a:off x="6149222" y="2587055"/>
              <a:ext cx="324240" cy="1646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prstClr val="black"/>
                  </a:solidFill>
                  <a:effectLst/>
                  <a:uLnTx/>
                  <a:uFillTx/>
                  <a:latin typeface="Calibri"/>
                  <a:ea typeface="+mn-ea"/>
                  <a:cs typeface="+mn-cs"/>
                </a:rPr>
                <a:t>API</a:t>
              </a:r>
            </a:p>
          </p:txBody>
        </p:sp>
      </p:grpSp>
      <p:grpSp>
        <p:nvGrpSpPr>
          <p:cNvPr id="3" name="Group 2"/>
          <p:cNvGrpSpPr/>
          <p:nvPr/>
        </p:nvGrpSpPr>
        <p:grpSpPr>
          <a:xfrm>
            <a:off x="7183562" y="4292482"/>
            <a:ext cx="568407" cy="568407"/>
            <a:chOff x="6637872" y="2461910"/>
            <a:chExt cx="417984" cy="417984"/>
          </a:xfrm>
        </p:grpSpPr>
        <p:sp>
          <p:nvSpPr>
            <p:cNvPr id="385" name="Rectangle 384"/>
            <p:cNvSpPr/>
            <p:nvPr/>
          </p:nvSpPr>
          <p:spPr>
            <a:xfrm>
              <a:off x="6637872" y="2461910"/>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388" name="Rectangle 387"/>
            <p:cNvSpPr/>
            <p:nvPr/>
          </p:nvSpPr>
          <p:spPr>
            <a:xfrm>
              <a:off x="6684744" y="2588594"/>
              <a:ext cx="324240" cy="164616"/>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Cache</a:t>
              </a:r>
            </a:p>
          </p:txBody>
        </p:sp>
      </p:grpSp>
      <p:grpSp>
        <p:nvGrpSpPr>
          <p:cNvPr id="39" name="Group 38"/>
          <p:cNvGrpSpPr/>
          <p:nvPr/>
        </p:nvGrpSpPr>
        <p:grpSpPr>
          <a:xfrm>
            <a:off x="681174" y="2413276"/>
            <a:ext cx="3593978" cy="3298881"/>
            <a:chOff x="500260" y="1774629"/>
            <a:chExt cx="2642871" cy="2425868"/>
          </a:xfrm>
        </p:grpSpPr>
        <p:grpSp>
          <p:nvGrpSpPr>
            <p:cNvPr id="19" name="Group 18"/>
            <p:cNvGrpSpPr/>
            <p:nvPr/>
          </p:nvGrpSpPr>
          <p:grpSpPr>
            <a:xfrm>
              <a:off x="500260" y="1885950"/>
              <a:ext cx="2642871" cy="2314547"/>
              <a:chOff x="500260" y="1885950"/>
              <a:chExt cx="2642871" cy="2314547"/>
            </a:xfrm>
          </p:grpSpPr>
          <p:grpSp>
            <p:nvGrpSpPr>
              <p:cNvPr id="391" name="Group 390"/>
              <p:cNvGrpSpPr/>
              <p:nvPr/>
            </p:nvGrpSpPr>
            <p:grpSpPr>
              <a:xfrm>
                <a:off x="500260" y="1885950"/>
                <a:ext cx="2642871" cy="2314547"/>
                <a:chOff x="4156030" y="3448050"/>
                <a:chExt cx="2566671" cy="2250456"/>
              </a:xfrm>
            </p:grpSpPr>
            <p:sp>
              <p:nvSpPr>
                <p:cNvPr id="392" name="Rectangle 391"/>
                <p:cNvSpPr/>
                <p:nvPr/>
              </p:nvSpPr>
              <p:spPr>
                <a:xfrm>
                  <a:off x="4156031" y="3562350"/>
                  <a:ext cx="2566670" cy="2136156"/>
                </a:xfrm>
                <a:prstGeom prst="rect">
                  <a:avLst/>
                </a:prstGeom>
                <a:solidFill>
                  <a:srgbClr val="ADE5F9"/>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393" name="Flowchart: Alternate Process 392"/>
                <p:cNvSpPr/>
                <p:nvPr/>
              </p:nvSpPr>
              <p:spPr>
                <a:xfrm>
                  <a:off x="4156030" y="3448050"/>
                  <a:ext cx="1230039"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Lucida Console" panose="020B0609040504020204" pitchFamily="49" charset="0"/>
                      <a:ea typeface="+mn-ea"/>
                      <a:cs typeface="+mn-cs"/>
                    </a:rPr>
                    <a:t>DOCKER_HOST</a:t>
                  </a:r>
                </a:p>
              </p:txBody>
            </p:sp>
          </p:grpSp>
          <p:grpSp>
            <p:nvGrpSpPr>
              <p:cNvPr id="394" name="Group 393"/>
              <p:cNvGrpSpPr/>
              <p:nvPr/>
            </p:nvGrpSpPr>
            <p:grpSpPr>
              <a:xfrm>
                <a:off x="1902777" y="2371294"/>
                <a:ext cx="1135636" cy="1696328"/>
                <a:chOff x="7441367" y="1793260"/>
                <a:chExt cx="1135636" cy="1696328"/>
              </a:xfrm>
            </p:grpSpPr>
            <p:sp>
              <p:nvSpPr>
                <p:cNvPr id="395" name="Rectangle 394"/>
                <p:cNvSpPr/>
                <p:nvPr/>
              </p:nvSpPr>
              <p:spPr>
                <a:xfrm>
                  <a:off x="7441367" y="1933398"/>
                  <a:ext cx="1135636" cy="1556190"/>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396" name="Flowchart: Alternate Process 395"/>
                <p:cNvSpPr/>
                <p:nvPr/>
              </p:nvSpPr>
              <p:spPr>
                <a:xfrm>
                  <a:off x="7441367" y="1793260"/>
                  <a:ext cx="968382"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Image Cache</a:t>
                  </a:r>
                </a:p>
              </p:txBody>
            </p:sp>
          </p:grpSp>
          <p:grpSp>
            <p:nvGrpSpPr>
              <p:cNvPr id="397" name="Group 396"/>
              <p:cNvGrpSpPr/>
              <p:nvPr/>
            </p:nvGrpSpPr>
            <p:grpSpPr>
              <a:xfrm>
                <a:off x="633701" y="2371294"/>
                <a:ext cx="1135636" cy="1696328"/>
                <a:chOff x="6172291" y="1793260"/>
                <a:chExt cx="1135636" cy="1696328"/>
              </a:xfrm>
            </p:grpSpPr>
            <p:sp>
              <p:nvSpPr>
                <p:cNvPr id="398" name="Rectangle 397"/>
                <p:cNvSpPr/>
                <p:nvPr/>
              </p:nvSpPr>
              <p:spPr>
                <a:xfrm>
                  <a:off x="6172291" y="1933398"/>
                  <a:ext cx="1135636" cy="1556190"/>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399" name="Flowchart: Alternate Process 398"/>
                <p:cNvSpPr/>
                <p:nvPr/>
              </p:nvSpPr>
              <p:spPr>
                <a:xfrm>
                  <a:off x="6172291" y="1793260"/>
                  <a:ext cx="894492"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Containers</a:t>
                  </a:r>
                </a:p>
              </p:txBody>
            </p:sp>
          </p:grpSp>
          <p:sp>
            <p:nvSpPr>
              <p:cNvPr id="400" name="Rectangle 399"/>
              <p:cNvSpPr/>
              <p:nvPr/>
            </p:nvSpPr>
            <p:spPr>
              <a:xfrm>
                <a:off x="628530" y="2158577"/>
                <a:ext cx="2409883" cy="164661"/>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496" b="0" i="0" u="none" strike="noStrike" kern="0" cap="none" spc="0" normalizeH="0" baseline="0" noProof="0">
                    <a:ln>
                      <a:noFill/>
                    </a:ln>
                    <a:solidFill>
                      <a:sysClr val="windowText" lastClr="000000"/>
                    </a:solidFill>
                    <a:effectLst/>
                    <a:uLnTx/>
                    <a:uFillTx/>
                    <a:latin typeface="Calibri"/>
                    <a:ea typeface="+mn-ea"/>
                    <a:cs typeface="+mn-cs"/>
                  </a:rPr>
                  <a:t>Docker daemon</a:t>
                </a:r>
              </a:p>
            </p:txBody>
          </p:sp>
        </p:grpSp>
        <p:pic>
          <p:nvPicPr>
            <p:cNvPr id="401" name="Picture 4" descr="http://www.mi2.hr/wp-content/uploads/2015/10/docker-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467282" y="1774629"/>
              <a:ext cx="651489" cy="370455"/>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582" name="Group 581"/>
          <p:cNvGrpSpPr/>
          <p:nvPr/>
        </p:nvGrpSpPr>
        <p:grpSpPr>
          <a:xfrm>
            <a:off x="1632155" y="3564893"/>
            <a:ext cx="735495" cy="453124"/>
            <a:chOff x="2877183" y="2583280"/>
            <a:chExt cx="540854" cy="333210"/>
          </a:xfrm>
        </p:grpSpPr>
        <p:grpSp>
          <p:nvGrpSpPr>
            <p:cNvPr id="583" name="Group 582"/>
            <p:cNvGrpSpPr/>
            <p:nvPr/>
          </p:nvGrpSpPr>
          <p:grpSpPr>
            <a:xfrm>
              <a:off x="2877183" y="2583280"/>
              <a:ext cx="540854" cy="333210"/>
              <a:chOff x="1926169" y="1632181"/>
              <a:chExt cx="540854" cy="333210"/>
            </a:xfrm>
          </p:grpSpPr>
          <p:sp>
            <p:nvSpPr>
              <p:cNvPr id="586" name="Rectangle 585"/>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87" name="Rectangle 586"/>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588" name="Group 587"/>
              <p:cNvGrpSpPr/>
              <p:nvPr/>
            </p:nvGrpSpPr>
            <p:grpSpPr>
              <a:xfrm>
                <a:off x="1989961" y="1665409"/>
                <a:ext cx="413499" cy="266755"/>
                <a:chOff x="1371600" y="2038342"/>
                <a:chExt cx="609600" cy="393263"/>
              </a:xfrm>
            </p:grpSpPr>
            <p:cxnSp>
              <p:nvCxnSpPr>
                <p:cNvPr id="592" name="Straight Connector 591"/>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3" name="Straight Connector 592"/>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4" name="Straight Connector 593"/>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5" name="Straight Connector 594"/>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6" name="Straight Connector 595"/>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7" name="Straight Connector 596"/>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8" name="Straight Connector 597"/>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9" name="Straight Connector 598"/>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00" name="Straight Connector 599"/>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589" name="Rectangle 588"/>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90" name="Rectangle 589"/>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91" name="Rectangle 590"/>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584" name="Rectangle 583"/>
            <p:cNvSpPr/>
            <p:nvPr/>
          </p:nvSpPr>
          <p:spPr>
            <a:xfrm>
              <a:off x="2984164" y="2670095"/>
              <a:ext cx="324240" cy="16461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1360"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585" name="Picture 2" descr="http://nginx.com/wp-content/uploads/2014/10/icon-load-balancing.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rot="5400000">
              <a:off x="3048000" y="2650455"/>
              <a:ext cx="194499" cy="19449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601" name="Group 600"/>
          <p:cNvGrpSpPr/>
          <p:nvPr/>
        </p:nvGrpSpPr>
        <p:grpSpPr>
          <a:xfrm>
            <a:off x="3397973" y="3656242"/>
            <a:ext cx="568407" cy="568407"/>
            <a:chOff x="6631467" y="1985441"/>
            <a:chExt cx="417984" cy="417984"/>
          </a:xfrm>
        </p:grpSpPr>
        <p:sp>
          <p:nvSpPr>
            <p:cNvPr id="602" name="Rectangle 601"/>
            <p:cNvSpPr/>
            <p:nvPr/>
          </p:nvSpPr>
          <p:spPr>
            <a:xfrm>
              <a:off x="6631467" y="1985441"/>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603" name="Picture 2" descr="http://nginx.com/wp-content/uploads/2014/10/icon-load-balancing.png"/>
            <p:cNvPicPr>
              <a:picLocks noChangeAspect="1" noChangeArrowheads="1"/>
            </p:cNvPicPr>
            <p:nvPr/>
          </p:nvPicPr>
          <p:blipFill>
            <a:blip r:embed="rId4" cstate="print">
              <a:biLevel thresh="25000"/>
              <a:extLst>
                <a:ext uri="{28A0092B-C50C-407E-A947-70E740481C1C}">
                  <a14:useLocalDpi xmlns:a14="http://schemas.microsoft.com/office/drawing/2010/main" val="0"/>
                </a:ext>
              </a:extLst>
            </a:blip>
            <a:srcRect/>
            <a:stretch>
              <a:fillRect/>
            </a:stretch>
          </p:blipFill>
          <p:spPr bwMode="auto">
            <a:xfrm rot="5400000">
              <a:off x="6743210" y="2097184"/>
              <a:ext cx="194499" cy="19449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604" name="Group 603"/>
          <p:cNvGrpSpPr/>
          <p:nvPr/>
        </p:nvGrpSpPr>
        <p:grpSpPr>
          <a:xfrm>
            <a:off x="2765826" y="3647753"/>
            <a:ext cx="568407" cy="568407"/>
            <a:chOff x="6098534" y="1990948"/>
            <a:chExt cx="417984" cy="417984"/>
          </a:xfrm>
        </p:grpSpPr>
        <p:sp>
          <p:nvSpPr>
            <p:cNvPr id="605" name="Rectangle 604"/>
            <p:cNvSpPr/>
            <p:nvPr/>
          </p:nvSpPr>
          <p:spPr>
            <a:xfrm>
              <a:off x="6098534" y="1990948"/>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06" name="Rectangle 605"/>
            <p:cNvSpPr/>
            <p:nvPr/>
          </p:nvSpPr>
          <p:spPr>
            <a:xfrm>
              <a:off x="6145406" y="2117632"/>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607" name="Group 606"/>
          <p:cNvGrpSpPr/>
          <p:nvPr/>
        </p:nvGrpSpPr>
        <p:grpSpPr>
          <a:xfrm>
            <a:off x="2771015" y="4286110"/>
            <a:ext cx="568407" cy="568407"/>
            <a:chOff x="6102350" y="2460371"/>
            <a:chExt cx="417984" cy="417984"/>
          </a:xfrm>
        </p:grpSpPr>
        <p:sp>
          <p:nvSpPr>
            <p:cNvPr id="608" name="Rectangle 607"/>
            <p:cNvSpPr/>
            <p:nvPr/>
          </p:nvSpPr>
          <p:spPr>
            <a:xfrm>
              <a:off x="6102350" y="2460371"/>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09" name="Rectangle 608"/>
            <p:cNvSpPr/>
            <p:nvPr/>
          </p:nvSpPr>
          <p:spPr>
            <a:xfrm>
              <a:off x="6149222" y="2587055"/>
              <a:ext cx="324240" cy="1646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prstClr val="black"/>
                  </a:solidFill>
                  <a:effectLst/>
                  <a:uLnTx/>
                  <a:uFillTx/>
                  <a:latin typeface="Calibri"/>
                  <a:ea typeface="+mn-ea"/>
                  <a:cs typeface="+mn-cs"/>
                </a:rPr>
                <a:t>API</a:t>
              </a:r>
            </a:p>
          </p:txBody>
        </p:sp>
      </p:grpSp>
      <p:grpSp>
        <p:nvGrpSpPr>
          <p:cNvPr id="610" name="Group 609"/>
          <p:cNvGrpSpPr/>
          <p:nvPr/>
        </p:nvGrpSpPr>
        <p:grpSpPr>
          <a:xfrm>
            <a:off x="3400635" y="4292482"/>
            <a:ext cx="568407" cy="568407"/>
            <a:chOff x="6637872" y="2461910"/>
            <a:chExt cx="417984" cy="417984"/>
          </a:xfrm>
        </p:grpSpPr>
        <p:sp>
          <p:nvSpPr>
            <p:cNvPr id="611" name="Rectangle 610"/>
            <p:cNvSpPr/>
            <p:nvPr/>
          </p:nvSpPr>
          <p:spPr>
            <a:xfrm>
              <a:off x="6637872" y="2461910"/>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12" name="Rectangle 611"/>
            <p:cNvSpPr/>
            <p:nvPr/>
          </p:nvSpPr>
          <p:spPr>
            <a:xfrm>
              <a:off x="6684744" y="2588594"/>
              <a:ext cx="324240" cy="164616"/>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Cache</a:t>
              </a:r>
            </a:p>
          </p:txBody>
        </p:sp>
      </p:grpSp>
      <p:grpSp>
        <p:nvGrpSpPr>
          <p:cNvPr id="660" name="Group 659"/>
          <p:cNvGrpSpPr/>
          <p:nvPr/>
        </p:nvGrpSpPr>
        <p:grpSpPr>
          <a:xfrm>
            <a:off x="9169419" y="4014429"/>
            <a:ext cx="735495" cy="453124"/>
            <a:chOff x="3240661" y="1005909"/>
            <a:chExt cx="540854" cy="333210"/>
          </a:xfrm>
        </p:grpSpPr>
        <p:grpSp>
          <p:nvGrpSpPr>
            <p:cNvPr id="661" name="Group 660"/>
            <p:cNvGrpSpPr/>
            <p:nvPr/>
          </p:nvGrpSpPr>
          <p:grpSpPr>
            <a:xfrm>
              <a:off x="3240661" y="1005909"/>
              <a:ext cx="540854" cy="333210"/>
              <a:chOff x="1926169" y="1632181"/>
              <a:chExt cx="540854" cy="333210"/>
            </a:xfrm>
          </p:grpSpPr>
          <p:sp>
            <p:nvSpPr>
              <p:cNvPr id="663" name="Rectangle 662"/>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64" name="Rectangle 663"/>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665" name="Group 664"/>
              <p:cNvGrpSpPr/>
              <p:nvPr/>
            </p:nvGrpSpPr>
            <p:grpSpPr>
              <a:xfrm>
                <a:off x="1989961" y="1665409"/>
                <a:ext cx="413499" cy="266755"/>
                <a:chOff x="1371600" y="2038342"/>
                <a:chExt cx="609600" cy="393263"/>
              </a:xfrm>
            </p:grpSpPr>
            <p:cxnSp>
              <p:nvCxnSpPr>
                <p:cNvPr id="669" name="Straight Connector 668"/>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70" name="Straight Connector 669"/>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71" name="Straight Connector 670"/>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72" name="Straight Connector 671"/>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73" name="Straight Connector 672"/>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74" name="Straight Connector 673"/>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75" name="Straight Connector 674"/>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76" name="Straight Connector 675"/>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77" name="Straight Connector 676"/>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666" name="Rectangle 665"/>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67" name="Rectangle 666"/>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68" name="Rectangle 667"/>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662" name="Rectangle 661"/>
            <p:cNvSpPr/>
            <p:nvPr/>
          </p:nvSpPr>
          <p:spPr>
            <a:xfrm>
              <a:off x="3347642" y="1092724"/>
              <a:ext cx="324240" cy="164616"/>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Cache</a:t>
              </a:r>
            </a:p>
          </p:txBody>
        </p:sp>
      </p:grpSp>
      <p:grpSp>
        <p:nvGrpSpPr>
          <p:cNvPr id="732" name="Group 731"/>
          <p:cNvGrpSpPr/>
          <p:nvPr/>
        </p:nvGrpSpPr>
        <p:grpSpPr>
          <a:xfrm>
            <a:off x="9170861" y="3564893"/>
            <a:ext cx="735495" cy="453124"/>
            <a:chOff x="2877183" y="2583280"/>
            <a:chExt cx="540854" cy="333210"/>
          </a:xfrm>
        </p:grpSpPr>
        <p:grpSp>
          <p:nvGrpSpPr>
            <p:cNvPr id="733" name="Group 732"/>
            <p:cNvGrpSpPr/>
            <p:nvPr/>
          </p:nvGrpSpPr>
          <p:grpSpPr>
            <a:xfrm>
              <a:off x="2877183" y="2583280"/>
              <a:ext cx="540854" cy="333210"/>
              <a:chOff x="1926169" y="1632181"/>
              <a:chExt cx="540854" cy="333210"/>
            </a:xfrm>
          </p:grpSpPr>
          <p:sp>
            <p:nvSpPr>
              <p:cNvPr id="736" name="Rectangle 735"/>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737" name="Rectangle 736"/>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738" name="Group 737"/>
              <p:cNvGrpSpPr/>
              <p:nvPr/>
            </p:nvGrpSpPr>
            <p:grpSpPr>
              <a:xfrm>
                <a:off x="1989961" y="1665409"/>
                <a:ext cx="413499" cy="266755"/>
                <a:chOff x="1371600" y="2038342"/>
                <a:chExt cx="609600" cy="393263"/>
              </a:xfrm>
            </p:grpSpPr>
            <p:cxnSp>
              <p:nvCxnSpPr>
                <p:cNvPr id="742" name="Straight Connector 741"/>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43" name="Straight Connector 742"/>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44" name="Straight Connector 743"/>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45" name="Straight Connector 744"/>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46" name="Straight Connector 745"/>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47" name="Straight Connector 746"/>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48" name="Straight Connector 747"/>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49" name="Straight Connector 748"/>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50" name="Straight Connector 749"/>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739" name="Rectangle 738"/>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740" name="Rectangle 739"/>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741" name="Rectangle 740"/>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734" name="Rectangle 733"/>
            <p:cNvSpPr/>
            <p:nvPr/>
          </p:nvSpPr>
          <p:spPr>
            <a:xfrm>
              <a:off x="2984164" y="2670095"/>
              <a:ext cx="324240" cy="16461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1360"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735" name="Picture 2" descr="http://nginx.com/wp-content/uploads/2014/10/icon-load-balancing.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rot="5400000">
              <a:off x="3048000" y="2650455"/>
              <a:ext cx="194499" cy="19449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751" name="Group 750"/>
          <p:cNvGrpSpPr/>
          <p:nvPr/>
        </p:nvGrpSpPr>
        <p:grpSpPr>
          <a:xfrm>
            <a:off x="10936678" y="3656242"/>
            <a:ext cx="568407" cy="568407"/>
            <a:chOff x="6631467" y="1985441"/>
            <a:chExt cx="417984" cy="417984"/>
          </a:xfrm>
        </p:grpSpPr>
        <p:sp>
          <p:nvSpPr>
            <p:cNvPr id="752" name="Rectangle 751"/>
            <p:cNvSpPr/>
            <p:nvPr/>
          </p:nvSpPr>
          <p:spPr>
            <a:xfrm>
              <a:off x="6631467" y="1985441"/>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753" name="Picture 2" descr="http://nginx.com/wp-content/uploads/2014/10/icon-load-balancing.png"/>
            <p:cNvPicPr>
              <a:picLocks noChangeAspect="1" noChangeArrowheads="1"/>
            </p:cNvPicPr>
            <p:nvPr/>
          </p:nvPicPr>
          <p:blipFill>
            <a:blip r:embed="rId4" cstate="print">
              <a:biLevel thresh="25000"/>
              <a:extLst>
                <a:ext uri="{28A0092B-C50C-407E-A947-70E740481C1C}">
                  <a14:useLocalDpi xmlns:a14="http://schemas.microsoft.com/office/drawing/2010/main" val="0"/>
                </a:ext>
              </a:extLst>
            </a:blip>
            <a:srcRect/>
            <a:stretch>
              <a:fillRect/>
            </a:stretch>
          </p:blipFill>
          <p:spPr bwMode="auto">
            <a:xfrm rot="5400000">
              <a:off x="6743210" y="2097184"/>
              <a:ext cx="194499" cy="19449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754" name="Group 753"/>
          <p:cNvGrpSpPr/>
          <p:nvPr/>
        </p:nvGrpSpPr>
        <p:grpSpPr>
          <a:xfrm>
            <a:off x="10304531" y="3647753"/>
            <a:ext cx="568407" cy="568407"/>
            <a:chOff x="6098534" y="1990948"/>
            <a:chExt cx="417984" cy="417984"/>
          </a:xfrm>
        </p:grpSpPr>
        <p:sp>
          <p:nvSpPr>
            <p:cNvPr id="755" name="Rectangle 754"/>
            <p:cNvSpPr/>
            <p:nvPr/>
          </p:nvSpPr>
          <p:spPr>
            <a:xfrm>
              <a:off x="6098534" y="1990948"/>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756" name="Rectangle 755"/>
            <p:cNvSpPr/>
            <p:nvPr/>
          </p:nvSpPr>
          <p:spPr>
            <a:xfrm>
              <a:off x="6145406" y="2117632"/>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757" name="Group 756"/>
          <p:cNvGrpSpPr/>
          <p:nvPr/>
        </p:nvGrpSpPr>
        <p:grpSpPr>
          <a:xfrm>
            <a:off x="10309720" y="4286110"/>
            <a:ext cx="568407" cy="568407"/>
            <a:chOff x="6102350" y="2460371"/>
            <a:chExt cx="417984" cy="417984"/>
          </a:xfrm>
        </p:grpSpPr>
        <p:sp>
          <p:nvSpPr>
            <p:cNvPr id="758" name="Rectangle 757"/>
            <p:cNvSpPr/>
            <p:nvPr/>
          </p:nvSpPr>
          <p:spPr>
            <a:xfrm>
              <a:off x="6102350" y="2460371"/>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759" name="Rectangle 758"/>
            <p:cNvSpPr/>
            <p:nvPr/>
          </p:nvSpPr>
          <p:spPr>
            <a:xfrm>
              <a:off x="6149222" y="2587055"/>
              <a:ext cx="324240" cy="1646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prstClr val="black"/>
                  </a:solidFill>
                  <a:effectLst/>
                  <a:uLnTx/>
                  <a:uFillTx/>
                  <a:latin typeface="Calibri"/>
                  <a:ea typeface="+mn-ea"/>
                  <a:cs typeface="+mn-cs"/>
                </a:rPr>
                <a:t>API</a:t>
              </a:r>
            </a:p>
          </p:txBody>
        </p:sp>
      </p:grpSp>
      <p:grpSp>
        <p:nvGrpSpPr>
          <p:cNvPr id="760" name="Group 759"/>
          <p:cNvGrpSpPr/>
          <p:nvPr/>
        </p:nvGrpSpPr>
        <p:grpSpPr>
          <a:xfrm>
            <a:off x="10939341" y="4292482"/>
            <a:ext cx="568407" cy="568407"/>
            <a:chOff x="6637872" y="2461910"/>
            <a:chExt cx="417984" cy="417984"/>
          </a:xfrm>
        </p:grpSpPr>
        <p:sp>
          <p:nvSpPr>
            <p:cNvPr id="761" name="Rectangle 760"/>
            <p:cNvSpPr/>
            <p:nvPr/>
          </p:nvSpPr>
          <p:spPr>
            <a:xfrm>
              <a:off x="6637872" y="2461910"/>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762" name="Rectangle 761"/>
            <p:cNvSpPr/>
            <p:nvPr/>
          </p:nvSpPr>
          <p:spPr>
            <a:xfrm>
              <a:off x="6684744" y="2588594"/>
              <a:ext cx="324240" cy="164616"/>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Cache</a:t>
              </a:r>
            </a:p>
          </p:txBody>
        </p:sp>
      </p:grpSp>
      <p:grpSp>
        <p:nvGrpSpPr>
          <p:cNvPr id="763" name="Group 762"/>
          <p:cNvGrpSpPr/>
          <p:nvPr/>
        </p:nvGrpSpPr>
        <p:grpSpPr>
          <a:xfrm>
            <a:off x="4675446" y="5365646"/>
            <a:ext cx="735495" cy="453124"/>
            <a:chOff x="3240661" y="1005909"/>
            <a:chExt cx="540854" cy="333210"/>
          </a:xfrm>
        </p:grpSpPr>
        <p:grpSp>
          <p:nvGrpSpPr>
            <p:cNvPr id="764" name="Group 763"/>
            <p:cNvGrpSpPr/>
            <p:nvPr/>
          </p:nvGrpSpPr>
          <p:grpSpPr>
            <a:xfrm>
              <a:off x="3240661" y="1005909"/>
              <a:ext cx="540854" cy="333210"/>
              <a:chOff x="1926169" y="1632181"/>
              <a:chExt cx="540854" cy="333210"/>
            </a:xfrm>
          </p:grpSpPr>
          <p:sp>
            <p:nvSpPr>
              <p:cNvPr id="766" name="Rectangle 765"/>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767" name="Rectangle 766"/>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768" name="Group 767"/>
              <p:cNvGrpSpPr/>
              <p:nvPr/>
            </p:nvGrpSpPr>
            <p:grpSpPr>
              <a:xfrm>
                <a:off x="1989961" y="1665409"/>
                <a:ext cx="413499" cy="266755"/>
                <a:chOff x="1371600" y="2038342"/>
                <a:chExt cx="609600" cy="393263"/>
              </a:xfrm>
            </p:grpSpPr>
            <p:cxnSp>
              <p:nvCxnSpPr>
                <p:cNvPr id="772" name="Straight Connector 771"/>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73" name="Straight Connector 772"/>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74" name="Straight Connector 773"/>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75" name="Straight Connector 774"/>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76" name="Straight Connector 775"/>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77" name="Straight Connector 776"/>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78" name="Straight Connector 777"/>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79" name="Straight Connector 778"/>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80" name="Straight Connector 779"/>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769" name="Rectangle 768"/>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770" name="Rectangle 769"/>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771" name="Rectangle 770"/>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765" name="Rectangle 764"/>
            <p:cNvSpPr/>
            <p:nvPr/>
          </p:nvSpPr>
          <p:spPr>
            <a:xfrm>
              <a:off x="3347642" y="1092724"/>
              <a:ext cx="324240" cy="1646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prstClr val="black"/>
                  </a:solidFill>
                  <a:effectLst/>
                  <a:uLnTx/>
                  <a:uFillTx/>
                  <a:latin typeface="Calibri"/>
                  <a:ea typeface="+mn-ea"/>
                  <a:cs typeface="+mn-cs"/>
                </a:rPr>
                <a:t>API</a:t>
              </a:r>
            </a:p>
          </p:txBody>
        </p:sp>
      </p:grpSp>
      <p:grpSp>
        <p:nvGrpSpPr>
          <p:cNvPr id="781" name="Group 780"/>
          <p:cNvGrpSpPr/>
          <p:nvPr/>
        </p:nvGrpSpPr>
        <p:grpSpPr>
          <a:xfrm>
            <a:off x="4676887" y="4913508"/>
            <a:ext cx="735495" cy="453124"/>
            <a:chOff x="3240661" y="1005909"/>
            <a:chExt cx="540854" cy="333210"/>
          </a:xfrm>
        </p:grpSpPr>
        <p:grpSp>
          <p:nvGrpSpPr>
            <p:cNvPr id="782" name="Group 781"/>
            <p:cNvGrpSpPr/>
            <p:nvPr/>
          </p:nvGrpSpPr>
          <p:grpSpPr>
            <a:xfrm>
              <a:off x="3240661" y="1005909"/>
              <a:ext cx="540854" cy="333210"/>
              <a:chOff x="1926169" y="1632181"/>
              <a:chExt cx="540854" cy="333210"/>
            </a:xfrm>
          </p:grpSpPr>
          <p:sp>
            <p:nvSpPr>
              <p:cNvPr id="784" name="Rectangle 783"/>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785" name="Rectangle 784"/>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786" name="Group 785"/>
              <p:cNvGrpSpPr/>
              <p:nvPr/>
            </p:nvGrpSpPr>
            <p:grpSpPr>
              <a:xfrm>
                <a:off x="1989961" y="1665409"/>
                <a:ext cx="413499" cy="266755"/>
                <a:chOff x="1371600" y="2038342"/>
                <a:chExt cx="609600" cy="393263"/>
              </a:xfrm>
            </p:grpSpPr>
            <p:cxnSp>
              <p:nvCxnSpPr>
                <p:cNvPr id="790" name="Straight Connector 789"/>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91" name="Straight Connector 790"/>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92" name="Straight Connector 791"/>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93" name="Straight Connector 792"/>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94" name="Straight Connector 793"/>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95" name="Straight Connector 794"/>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96" name="Straight Connector 795"/>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97" name="Straight Connector 796"/>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98" name="Straight Connector 797"/>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787" name="Rectangle 786"/>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788" name="Rectangle 787"/>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789" name="Rectangle 788"/>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783" name="Rectangle 782"/>
            <p:cNvSpPr/>
            <p:nvPr/>
          </p:nvSpPr>
          <p:spPr>
            <a:xfrm>
              <a:off x="3347642" y="1092724"/>
              <a:ext cx="324240" cy="1646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prstClr val="black"/>
                  </a:solidFill>
                  <a:effectLst/>
                  <a:uLnTx/>
                  <a:uFillTx/>
                  <a:latin typeface="Calibri"/>
                  <a:ea typeface="+mn-ea"/>
                  <a:cs typeface="+mn-cs"/>
                </a:rPr>
                <a:t>API</a:t>
              </a:r>
            </a:p>
          </p:txBody>
        </p:sp>
      </p:grpSp>
      <p:grpSp>
        <p:nvGrpSpPr>
          <p:cNvPr id="799" name="Group 798"/>
          <p:cNvGrpSpPr/>
          <p:nvPr/>
        </p:nvGrpSpPr>
        <p:grpSpPr>
          <a:xfrm>
            <a:off x="5415082" y="4913508"/>
            <a:ext cx="735495" cy="453124"/>
            <a:chOff x="3240661" y="1005909"/>
            <a:chExt cx="540854" cy="333210"/>
          </a:xfrm>
        </p:grpSpPr>
        <p:grpSp>
          <p:nvGrpSpPr>
            <p:cNvPr id="800" name="Group 799"/>
            <p:cNvGrpSpPr/>
            <p:nvPr/>
          </p:nvGrpSpPr>
          <p:grpSpPr>
            <a:xfrm>
              <a:off x="3240661" y="1005909"/>
              <a:ext cx="540854" cy="333210"/>
              <a:chOff x="1926169" y="1632181"/>
              <a:chExt cx="540854" cy="333210"/>
            </a:xfrm>
          </p:grpSpPr>
          <p:sp>
            <p:nvSpPr>
              <p:cNvPr id="802" name="Rectangle 801"/>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03" name="Rectangle 802"/>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804" name="Group 803"/>
              <p:cNvGrpSpPr/>
              <p:nvPr/>
            </p:nvGrpSpPr>
            <p:grpSpPr>
              <a:xfrm>
                <a:off x="1989961" y="1665409"/>
                <a:ext cx="413499" cy="266755"/>
                <a:chOff x="1371600" y="2038342"/>
                <a:chExt cx="609600" cy="393263"/>
              </a:xfrm>
            </p:grpSpPr>
            <p:cxnSp>
              <p:nvCxnSpPr>
                <p:cNvPr id="808" name="Straight Connector 807"/>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09" name="Straight Connector 808"/>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10" name="Straight Connector 809"/>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11" name="Straight Connector 810"/>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12" name="Straight Connector 811"/>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13" name="Straight Connector 812"/>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14" name="Straight Connector 813"/>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15" name="Straight Connector 814"/>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16" name="Straight Connector 815"/>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805" name="Rectangle 804"/>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06" name="Rectangle 805"/>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07" name="Rectangle 806"/>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801" name="Rectangle 800"/>
            <p:cNvSpPr/>
            <p:nvPr/>
          </p:nvSpPr>
          <p:spPr>
            <a:xfrm>
              <a:off x="3347642" y="1092724"/>
              <a:ext cx="324240" cy="1646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prstClr val="black"/>
                  </a:solidFill>
                  <a:effectLst/>
                  <a:uLnTx/>
                  <a:uFillTx/>
                  <a:latin typeface="Calibri"/>
                  <a:ea typeface="+mn-ea"/>
                  <a:cs typeface="+mn-cs"/>
                </a:rPr>
                <a:t>API</a:t>
              </a:r>
            </a:p>
          </p:txBody>
        </p:sp>
      </p:grpSp>
      <p:grpSp>
        <p:nvGrpSpPr>
          <p:cNvPr id="817" name="Group 816"/>
          <p:cNvGrpSpPr/>
          <p:nvPr/>
        </p:nvGrpSpPr>
        <p:grpSpPr>
          <a:xfrm>
            <a:off x="5411871" y="5816169"/>
            <a:ext cx="735495" cy="453124"/>
            <a:chOff x="3240661" y="1005909"/>
            <a:chExt cx="540854" cy="333210"/>
          </a:xfrm>
        </p:grpSpPr>
        <p:grpSp>
          <p:nvGrpSpPr>
            <p:cNvPr id="818" name="Group 817"/>
            <p:cNvGrpSpPr/>
            <p:nvPr/>
          </p:nvGrpSpPr>
          <p:grpSpPr>
            <a:xfrm>
              <a:off x="3240661" y="1005909"/>
              <a:ext cx="540854" cy="333210"/>
              <a:chOff x="1926169" y="1632181"/>
              <a:chExt cx="540854" cy="333210"/>
            </a:xfrm>
          </p:grpSpPr>
          <p:sp>
            <p:nvSpPr>
              <p:cNvPr id="820" name="Rectangle 819"/>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21" name="Rectangle 820"/>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822" name="Group 821"/>
              <p:cNvGrpSpPr/>
              <p:nvPr/>
            </p:nvGrpSpPr>
            <p:grpSpPr>
              <a:xfrm>
                <a:off x="1989961" y="1665409"/>
                <a:ext cx="413499" cy="266755"/>
                <a:chOff x="1371600" y="2038342"/>
                <a:chExt cx="609600" cy="393263"/>
              </a:xfrm>
            </p:grpSpPr>
            <p:cxnSp>
              <p:nvCxnSpPr>
                <p:cNvPr id="826" name="Straight Connector 825"/>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27" name="Straight Connector 826"/>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28" name="Straight Connector 827"/>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29" name="Straight Connector 828"/>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30" name="Straight Connector 829"/>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31" name="Straight Connector 830"/>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32" name="Straight Connector 831"/>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33" name="Straight Connector 832"/>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34" name="Straight Connector 833"/>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823" name="Rectangle 822"/>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24" name="Rectangle 823"/>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25" name="Rectangle 824"/>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819" name="Rectangle 818"/>
            <p:cNvSpPr/>
            <p:nvPr/>
          </p:nvSpPr>
          <p:spPr>
            <a:xfrm>
              <a:off x="3347642" y="1092724"/>
              <a:ext cx="324240" cy="164616"/>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Cache</a:t>
              </a:r>
            </a:p>
          </p:txBody>
        </p:sp>
      </p:grpSp>
      <p:grpSp>
        <p:nvGrpSpPr>
          <p:cNvPr id="835" name="Group 834"/>
          <p:cNvGrpSpPr/>
          <p:nvPr/>
        </p:nvGrpSpPr>
        <p:grpSpPr>
          <a:xfrm>
            <a:off x="5415082" y="5363044"/>
            <a:ext cx="735495" cy="453124"/>
            <a:chOff x="3240661" y="1005909"/>
            <a:chExt cx="540854" cy="333210"/>
          </a:xfrm>
        </p:grpSpPr>
        <p:grpSp>
          <p:nvGrpSpPr>
            <p:cNvPr id="836" name="Group 835"/>
            <p:cNvGrpSpPr/>
            <p:nvPr/>
          </p:nvGrpSpPr>
          <p:grpSpPr>
            <a:xfrm>
              <a:off x="3240661" y="1005909"/>
              <a:ext cx="540854" cy="333210"/>
              <a:chOff x="1926169" y="1632181"/>
              <a:chExt cx="540854" cy="333210"/>
            </a:xfrm>
          </p:grpSpPr>
          <p:sp>
            <p:nvSpPr>
              <p:cNvPr id="838" name="Rectangle 837"/>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39" name="Rectangle 838"/>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840" name="Group 839"/>
              <p:cNvGrpSpPr/>
              <p:nvPr/>
            </p:nvGrpSpPr>
            <p:grpSpPr>
              <a:xfrm>
                <a:off x="1989961" y="1665409"/>
                <a:ext cx="413499" cy="266755"/>
                <a:chOff x="1371600" y="2038342"/>
                <a:chExt cx="609600" cy="393263"/>
              </a:xfrm>
            </p:grpSpPr>
            <p:cxnSp>
              <p:nvCxnSpPr>
                <p:cNvPr id="844" name="Straight Connector 843"/>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45" name="Straight Connector 844"/>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46" name="Straight Connector 845"/>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47" name="Straight Connector 846"/>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48" name="Straight Connector 847"/>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49" name="Straight Connector 848"/>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50" name="Straight Connector 849"/>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51" name="Straight Connector 850"/>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52" name="Straight Connector 851"/>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841" name="Rectangle 840"/>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42" name="Rectangle 841"/>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43" name="Rectangle 842"/>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837" name="Rectangle 836"/>
            <p:cNvSpPr/>
            <p:nvPr/>
          </p:nvSpPr>
          <p:spPr>
            <a:xfrm>
              <a:off x="3347642" y="1092724"/>
              <a:ext cx="324240" cy="164616"/>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Cache</a:t>
              </a:r>
            </a:p>
          </p:txBody>
        </p:sp>
      </p:grpSp>
      <p:grpSp>
        <p:nvGrpSpPr>
          <p:cNvPr id="853" name="Group 852"/>
          <p:cNvGrpSpPr/>
          <p:nvPr/>
        </p:nvGrpSpPr>
        <p:grpSpPr>
          <a:xfrm>
            <a:off x="4676887" y="3564893"/>
            <a:ext cx="735495" cy="453124"/>
            <a:chOff x="3240661" y="1005909"/>
            <a:chExt cx="540854" cy="333210"/>
          </a:xfrm>
        </p:grpSpPr>
        <p:grpSp>
          <p:nvGrpSpPr>
            <p:cNvPr id="854" name="Group 853"/>
            <p:cNvGrpSpPr/>
            <p:nvPr/>
          </p:nvGrpSpPr>
          <p:grpSpPr>
            <a:xfrm>
              <a:off x="3240661" y="1005909"/>
              <a:ext cx="540854" cy="333210"/>
              <a:chOff x="1926169" y="1632181"/>
              <a:chExt cx="540854" cy="333210"/>
            </a:xfrm>
          </p:grpSpPr>
          <p:sp>
            <p:nvSpPr>
              <p:cNvPr id="856" name="Rectangle 855"/>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57" name="Rectangle 856"/>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858" name="Group 857"/>
              <p:cNvGrpSpPr/>
              <p:nvPr/>
            </p:nvGrpSpPr>
            <p:grpSpPr>
              <a:xfrm>
                <a:off x="1989961" y="1665409"/>
                <a:ext cx="413499" cy="266755"/>
                <a:chOff x="1371600" y="2038342"/>
                <a:chExt cx="609600" cy="393263"/>
              </a:xfrm>
            </p:grpSpPr>
            <p:cxnSp>
              <p:nvCxnSpPr>
                <p:cNvPr id="862" name="Straight Connector 861"/>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63" name="Straight Connector 862"/>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64" name="Straight Connector 863"/>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65" name="Straight Connector 864"/>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66" name="Straight Connector 865"/>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67" name="Straight Connector 866"/>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68" name="Straight Connector 867"/>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69" name="Straight Connector 868"/>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70" name="Straight Connector 869"/>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859" name="Rectangle 858"/>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60" name="Rectangle 859"/>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61" name="Rectangle 860"/>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855" name="Rectangle 854"/>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871" name="Group 870"/>
          <p:cNvGrpSpPr/>
          <p:nvPr/>
        </p:nvGrpSpPr>
        <p:grpSpPr>
          <a:xfrm>
            <a:off x="4676887" y="4014431"/>
            <a:ext cx="735495" cy="453124"/>
            <a:chOff x="3240661" y="1005909"/>
            <a:chExt cx="540854" cy="333210"/>
          </a:xfrm>
        </p:grpSpPr>
        <p:grpSp>
          <p:nvGrpSpPr>
            <p:cNvPr id="872" name="Group 871"/>
            <p:cNvGrpSpPr/>
            <p:nvPr/>
          </p:nvGrpSpPr>
          <p:grpSpPr>
            <a:xfrm>
              <a:off x="3240661" y="1005909"/>
              <a:ext cx="540854" cy="333210"/>
              <a:chOff x="1926169" y="1632181"/>
              <a:chExt cx="540854" cy="333210"/>
            </a:xfrm>
          </p:grpSpPr>
          <p:sp>
            <p:nvSpPr>
              <p:cNvPr id="874" name="Rectangle 873"/>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75" name="Rectangle 874"/>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876" name="Group 875"/>
              <p:cNvGrpSpPr/>
              <p:nvPr/>
            </p:nvGrpSpPr>
            <p:grpSpPr>
              <a:xfrm>
                <a:off x="1989961" y="1665409"/>
                <a:ext cx="413499" cy="266755"/>
                <a:chOff x="1371600" y="2038342"/>
                <a:chExt cx="609600" cy="393263"/>
              </a:xfrm>
            </p:grpSpPr>
            <p:cxnSp>
              <p:nvCxnSpPr>
                <p:cNvPr id="880" name="Straight Connector 879"/>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81" name="Straight Connector 880"/>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82" name="Straight Connector 881"/>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83" name="Straight Connector 882"/>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84" name="Straight Connector 883"/>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85" name="Straight Connector 884"/>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86" name="Straight Connector 885"/>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87" name="Straight Connector 886"/>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88" name="Straight Connector 887"/>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877" name="Rectangle 876"/>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78" name="Rectangle 877"/>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79" name="Rectangle 878"/>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873" name="Rectangle 872"/>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889" name="Group 888"/>
          <p:cNvGrpSpPr/>
          <p:nvPr/>
        </p:nvGrpSpPr>
        <p:grpSpPr>
          <a:xfrm>
            <a:off x="4676887" y="4463970"/>
            <a:ext cx="735495" cy="453124"/>
            <a:chOff x="3240661" y="1005909"/>
            <a:chExt cx="540854" cy="333210"/>
          </a:xfrm>
        </p:grpSpPr>
        <p:grpSp>
          <p:nvGrpSpPr>
            <p:cNvPr id="890" name="Group 889"/>
            <p:cNvGrpSpPr/>
            <p:nvPr/>
          </p:nvGrpSpPr>
          <p:grpSpPr>
            <a:xfrm>
              <a:off x="3240661" y="1005909"/>
              <a:ext cx="540854" cy="333210"/>
              <a:chOff x="1926169" y="1632181"/>
              <a:chExt cx="540854" cy="333210"/>
            </a:xfrm>
          </p:grpSpPr>
          <p:sp>
            <p:nvSpPr>
              <p:cNvPr id="892" name="Rectangle 891"/>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93" name="Rectangle 892"/>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894" name="Group 893"/>
              <p:cNvGrpSpPr/>
              <p:nvPr/>
            </p:nvGrpSpPr>
            <p:grpSpPr>
              <a:xfrm>
                <a:off x="1989961" y="1665409"/>
                <a:ext cx="413499" cy="266755"/>
                <a:chOff x="1371600" y="2038342"/>
                <a:chExt cx="609600" cy="393263"/>
              </a:xfrm>
            </p:grpSpPr>
            <p:cxnSp>
              <p:nvCxnSpPr>
                <p:cNvPr id="898" name="Straight Connector 897"/>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99" name="Straight Connector 898"/>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00" name="Straight Connector 899"/>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01" name="Straight Connector 900"/>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02" name="Straight Connector 901"/>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03" name="Straight Connector 902"/>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04" name="Straight Connector 903"/>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05" name="Straight Connector 904"/>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06" name="Straight Connector 905"/>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895" name="Rectangle 894"/>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96" name="Rectangle 895"/>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97" name="Rectangle 896"/>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891" name="Rectangle 890"/>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907" name="Group 906"/>
          <p:cNvGrpSpPr/>
          <p:nvPr/>
        </p:nvGrpSpPr>
        <p:grpSpPr>
          <a:xfrm>
            <a:off x="5415082" y="4463970"/>
            <a:ext cx="735495" cy="453124"/>
            <a:chOff x="3240661" y="1005909"/>
            <a:chExt cx="540854" cy="333210"/>
          </a:xfrm>
        </p:grpSpPr>
        <p:grpSp>
          <p:nvGrpSpPr>
            <p:cNvPr id="908" name="Group 907"/>
            <p:cNvGrpSpPr/>
            <p:nvPr/>
          </p:nvGrpSpPr>
          <p:grpSpPr>
            <a:xfrm>
              <a:off x="3240661" y="1005909"/>
              <a:ext cx="540854" cy="333210"/>
              <a:chOff x="1926169" y="1632181"/>
              <a:chExt cx="540854" cy="333210"/>
            </a:xfrm>
          </p:grpSpPr>
          <p:sp>
            <p:nvSpPr>
              <p:cNvPr id="910" name="Rectangle 909"/>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11" name="Rectangle 910"/>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912" name="Group 911"/>
              <p:cNvGrpSpPr/>
              <p:nvPr/>
            </p:nvGrpSpPr>
            <p:grpSpPr>
              <a:xfrm>
                <a:off x="1989961" y="1665409"/>
                <a:ext cx="413499" cy="266755"/>
                <a:chOff x="1371600" y="2038342"/>
                <a:chExt cx="609600" cy="393263"/>
              </a:xfrm>
            </p:grpSpPr>
            <p:cxnSp>
              <p:nvCxnSpPr>
                <p:cNvPr id="916" name="Straight Connector 915"/>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17" name="Straight Connector 916"/>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18" name="Straight Connector 917"/>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19" name="Straight Connector 918"/>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20" name="Straight Connector 919"/>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21" name="Straight Connector 920"/>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22" name="Straight Connector 921"/>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23" name="Straight Connector 922"/>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24" name="Straight Connector 923"/>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913" name="Rectangle 912"/>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14" name="Rectangle 913"/>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15" name="Rectangle 914"/>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909" name="Rectangle 908"/>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925" name="Group 924"/>
          <p:cNvGrpSpPr/>
          <p:nvPr/>
        </p:nvGrpSpPr>
        <p:grpSpPr>
          <a:xfrm>
            <a:off x="5415082" y="4014431"/>
            <a:ext cx="735495" cy="453124"/>
            <a:chOff x="3240661" y="1005909"/>
            <a:chExt cx="540854" cy="333210"/>
          </a:xfrm>
        </p:grpSpPr>
        <p:grpSp>
          <p:nvGrpSpPr>
            <p:cNvPr id="926" name="Group 925"/>
            <p:cNvGrpSpPr/>
            <p:nvPr/>
          </p:nvGrpSpPr>
          <p:grpSpPr>
            <a:xfrm>
              <a:off x="3240661" y="1005909"/>
              <a:ext cx="540854" cy="333210"/>
              <a:chOff x="1926169" y="1632181"/>
              <a:chExt cx="540854" cy="333210"/>
            </a:xfrm>
          </p:grpSpPr>
          <p:sp>
            <p:nvSpPr>
              <p:cNvPr id="928" name="Rectangle 927"/>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29" name="Rectangle 928"/>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930" name="Group 929"/>
              <p:cNvGrpSpPr/>
              <p:nvPr/>
            </p:nvGrpSpPr>
            <p:grpSpPr>
              <a:xfrm>
                <a:off x="1989961" y="1665409"/>
                <a:ext cx="413499" cy="266755"/>
                <a:chOff x="1371600" y="2038342"/>
                <a:chExt cx="609600" cy="393263"/>
              </a:xfrm>
            </p:grpSpPr>
            <p:cxnSp>
              <p:nvCxnSpPr>
                <p:cNvPr id="934" name="Straight Connector 933"/>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35" name="Straight Connector 934"/>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36" name="Straight Connector 935"/>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37" name="Straight Connector 936"/>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38" name="Straight Connector 937"/>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39" name="Straight Connector 938"/>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40" name="Straight Connector 939"/>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41" name="Straight Connector 940"/>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42" name="Straight Connector 941"/>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931" name="Rectangle 930"/>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32" name="Rectangle 931"/>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33" name="Rectangle 932"/>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927" name="Rectangle 926"/>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943" name="Group 942"/>
          <p:cNvGrpSpPr/>
          <p:nvPr/>
        </p:nvGrpSpPr>
        <p:grpSpPr>
          <a:xfrm>
            <a:off x="5415082" y="3564893"/>
            <a:ext cx="735495" cy="453124"/>
            <a:chOff x="2877183" y="2583280"/>
            <a:chExt cx="540854" cy="333210"/>
          </a:xfrm>
        </p:grpSpPr>
        <p:grpSp>
          <p:nvGrpSpPr>
            <p:cNvPr id="944" name="Group 943"/>
            <p:cNvGrpSpPr/>
            <p:nvPr/>
          </p:nvGrpSpPr>
          <p:grpSpPr>
            <a:xfrm>
              <a:off x="2877183" y="2583280"/>
              <a:ext cx="540854" cy="333210"/>
              <a:chOff x="1926169" y="1632181"/>
              <a:chExt cx="540854" cy="333210"/>
            </a:xfrm>
          </p:grpSpPr>
          <p:sp>
            <p:nvSpPr>
              <p:cNvPr id="947" name="Rectangle 946"/>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48" name="Rectangle 947"/>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949" name="Group 948"/>
              <p:cNvGrpSpPr/>
              <p:nvPr/>
            </p:nvGrpSpPr>
            <p:grpSpPr>
              <a:xfrm>
                <a:off x="1989961" y="1665409"/>
                <a:ext cx="413499" cy="266755"/>
                <a:chOff x="1371600" y="2038342"/>
                <a:chExt cx="609600" cy="393263"/>
              </a:xfrm>
            </p:grpSpPr>
            <p:cxnSp>
              <p:nvCxnSpPr>
                <p:cNvPr id="953" name="Straight Connector 952"/>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54" name="Straight Connector 953"/>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55" name="Straight Connector 954"/>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56" name="Straight Connector 955"/>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57" name="Straight Connector 956"/>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58" name="Straight Connector 957"/>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59" name="Straight Connector 958"/>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60" name="Straight Connector 959"/>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61" name="Straight Connector 960"/>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950" name="Rectangle 949"/>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51" name="Rectangle 950"/>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52" name="Rectangle 951"/>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945" name="Rectangle 944"/>
            <p:cNvSpPr/>
            <p:nvPr/>
          </p:nvSpPr>
          <p:spPr>
            <a:xfrm>
              <a:off x="2984164" y="2670095"/>
              <a:ext cx="324240" cy="16461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1360"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946" name="Picture 2" descr="http://nginx.com/wp-content/uploads/2014/10/icon-load-balancing.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rot="5400000">
              <a:off x="3048000" y="2650455"/>
              <a:ext cx="194499" cy="194499"/>
            </a:xfrm>
            <a:prstGeom prst="rect">
              <a:avLst/>
            </a:prstGeom>
            <a:noFill/>
            <a:extLst>
              <a:ext uri="{909E8E84-426E-40DD-AFC4-6F175D3DCCD1}">
                <a14:hiddenFill xmlns:a14="http://schemas.microsoft.com/office/drawing/2010/main">
                  <a:solidFill>
                    <a:srgbClr val="FFFFFF"/>
                  </a:solidFill>
                </a14:hiddenFill>
              </a:ext>
            </a:extLst>
          </p:spPr>
        </p:pic>
      </p:grpSp>
      <p:sp>
        <p:nvSpPr>
          <p:cNvPr id="995" name="Rectangle 994"/>
          <p:cNvSpPr/>
          <p:nvPr/>
        </p:nvSpPr>
        <p:spPr>
          <a:xfrm>
            <a:off x="681173" y="1634720"/>
            <a:ext cx="11129956" cy="294897"/>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496" b="0" i="0" u="none" strike="noStrike" kern="0" cap="none" spc="0" normalizeH="0" baseline="0" noProof="0">
                <a:ln>
                  <a:noFill/>
                </a:ln>
                <a:solidFill>
                  <a:sysClr val="windowText" lastClr="000000"/>
                </a:solidFill>
                <a:effectLst/>
                <a:uLnTx/>
                <a:uFillTx/>
                <a:latin typeface="Calibri"/>
                <a:ea typeface="+mn-ea"/>
                <a:cs typeface="+mn-cs"/>
              </a:rPr>
              <a:t>Container Scheduling</a:t>
            </a:r>
          </a:p>
        </p:txBody>
      </p:sp>
      <p:sp>
        <p:nvSpPr>
          <p:cNvPr id="996" name="Rectangle 995"/>
          <p:cNvSpPr/>
          <p:nvPr/>
        </p:nvSpPr>
        <p:spPr>
          <a:xfrm>
            <a:off x="681173" y="1943100"/>
            <a:ext cx="11129956" cy="294897"/>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496" b="0" i="0" u="none" strike="noStrike" kern="0" cap="none" spc="0" normalizeH="0" baseline="0" noProof="0">
                <a:ln>
                  <a:noFill/>
                </a:ln>
                <a:solidFill>
                  <a:sysClr val="windowText" lastClr="000000"/>
                </a:solidFill>
                <a:effectLst/>
                <a:uLnTx/>
                <a:uFillTx/>
                <a:latin typeface="Calibri"/>
                <a:ea typeface="+mn-ea"/>
                <a:cs typeface="+mn-cs"/>
              </a:rPr>
              <a:t>Container Orchestration</a:t>
            </a:r>
          </a:p>
        </p:txBody>
      </p:sp>
      <p:grpSp>
        <p:nvGrpSpPr>
          <p:cNvPr id="511" name="Group 510"/>
          <p:cNvGrpSpPr/>
          <p:nvPr/>
        </p:nvGrpSpPr>
        <p:grpSpPr>
          <a:xfrm>
            <a:off x="683901" y="77143"/>
            <a:ext cx="3593978" cy="2255306"/>
            <a:chOff x="500260" y="1774629"/>
            <a:chExt cx="2642871" cy="1658464"/>
          </a:xfrm>
        </p:grpSpPr>
        <p:grpSp>
          <p:nvGrpSpPr>
            <p:cNvPr id="512" name="Group 511"/>
            <p:cNvGrpSpPr/>
            <p:nvPr/>
          </p:nvGrpSpPr>
          <p:grpSpPr>
            <a:xfrm>
              <a:off x="500260" y="1885950"/>
              <a:ext cx="2642871" cy="1547143"/>
              <a:chOff x="500260" y="1885950"/>
              <a:chExt cx="2642871" cy="1547143"/>
            </a:xfrm>
          </p:grpSpPr>
          <p:grpSp>
            <p:nvGrpSpPr>
              <p:cNvPr id="514" name="Group 513"/>
              <p:cNvGrpSpPr/>
              <p:nvPr/>
            </p:nvGrpSpPr>
            <p:grpSpPr>
              <a:xfrm>
                <a:off x="500260" y="1885950"/>
                <a:ext cx="2642871" cy="1547143"/>
                <a:chOff x="4156030" y="3448050"/>
                <a:chExt cx="2566671" cy="1504302"/>
              </a:xfrm>
            </p:grpSpPr>
            <p:sp>
              <p:nvSpPr>
                <p:cNvPr id="522" name="Rectangle 521"/>
                <p:cNvSpPr/>
                <p:nvPr/>
              </p:nvSpPr>
              <p:spPr>
                <a:xfrm>
                  <a:off x="4156031" y="3562350"/>
                  <a:ext cx="2566670" cy="1390002"/>
                </a:xfrm>
                <a:prstGeom prst="rect">
                  <a:avLst/>
                </a:prstGeom>
                <a:solidFill>
                  <a:srgbClr val="ADE5F9"/>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23" name="Flowchart: Alternate Process 522"/>
                <p:cNvSpPr/>
                <p:nvPr/>
              </p:nvSpPr>
              <p:spPr>
                <a:xfrm>
                  <a:off x="4156030" y="3448050"/>
                  <a:ext cx="1230039"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Lucida Console" panose="020B0609040504020204" pitchFamily="49" charset="0"/>
                      <a:ea typeface="+mn-ea"/>
                      <a:cs typeface="+mn-cs"/>
                    </a:rPr>
                    <a:t>DOCKER_HOST</a:t>
                  </a:r>
                </a:p>
              </p:txBody>
            </p:sp>
          </p:grpSp>
          <p:grpSp>
            <p:nvGrpSpPr>
              <p:cNvPr id="515" name="Group 514"/>
              <p:cNvGrpSpPr/>
              <p:nvPr/>
            </p:nvGrpSpPr>
            <p:grpSpPr>
              <a:xfrm>
                <a:off x="1902777" y="2371294"/>
                <a:ext cx="1135636" cy="988361"/>
                <a:chOff x="7441367" y="1793260"/>
                <a:chExt cx="1135636" cy="988361"/>
              </a:xfrm>
            </p:grpSpPr>
            <p:sp>
              <p:nvSpPr>
                <p:cNvPr id="520" name="Rectangle 519"/>
                <p:cNvSpPr/>
                <p:nvPr/>
              </p:nvSpPr>
              <p:spPr>
                <a:xfrm>
                  <a:off x="7441367" y="1933398"/>
                  <a:ext cx="1135636" cy="848223"/>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21" name="Flowchart: Alternate Process 520"/>
                <p:cNvSpPr/>
                <p:nvPr/>
              </p:nvSpPr>
              <p:spPr>
                <a:xfrm>
                  <a:off x="7441367" y="1793260"/>
                  <a:ext cx="968382"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Image Cache</a:t>
                  </a:r>
                </a:p>
              </p:txBody>
            </p:sp>
          </p:grpSp>
          <p:grpSp>
            <p:nvGrpSpPr>
              <p:cNvPr id="516" name="Group 515"/>
              <p:cNvGrpSpPr/>
              <p:nvPr/>
            </p:nvGrpSpPr>
            <p:grpSpPr>
              <a:xfrm>
                <a:off x="633701" y="2371294"/>
                <a:ext cx="1135636" cy="988361"/>
                <a:chOff x="6172291" y="1793260"/>
                <a:chExt cx="1135636" cy="988361"/>
              </a:xfrm>
            </p:grpSpPr>
            <p:sp>
              <p:nvSpPr>
                <p:cNvPr id="518" name="Rectangle 517"/>
                <p:cNvSpPr/>
                <p:nvPr/>
              </p:nvSpPr>
              <p:spPr>
                <a:xfrm>
                  <a:off x="6172291" y="1933398"/>
                  <a:ext cx="1135636" cy="848223"/>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19" name="Flowchart: Alternate Process 518"/>
                <p:cNvSpPr/>
                <p:nvPr/>
              </p:nvSpPr>
              <p:spPr>
                <a:xfrm>
                  <a:off x="6172291" y="1793260"/>
                  <a:ext cx="894492"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Containers</a:t>
                  </a:r>
                </a:p>
              </p:txBody>
            </p:sp>
          </p:grpSp>
          <p:sp>
            <p:nvSpPr>
              <p:cNvPr id="517" name="Rectangle 516"/>
              <p:cNvSpPr/>
              <p:nvPr/>
            </p:nvSpPr>
            <p:spPr>
              <a:xfrm>
                <a:off x="628530" y="2158577"/>
                <a:ext cx="2409883" cy="164661"/>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496" b="0" i="0" u="none" strike="noStrike" kern="0" cap="none" spc="0" normalizeH="0" baseline="0" noProof="0">
                    <a:ln>
                      <a:noFill/>
                    </a:ln>
                    <a:solidFill>
                      <a:sysClr val="windowText" lastClr="000000"/>
                    </a:solidFill>
                    <a:effectLst/>
                    <a:uLnTx/>
                    <a:uFillTx/>
                    <a:latin typeface="Calibri"/>
                    <a:ea typeface="+mn-ea"/>
                    <a:cs typeface="+mn-cs"/>
                  </a:rPr>
                  <a:t>Docker daemon</a:t>
                </a:r>
              </a:p>
            </p:txBody>
          </p:sp>
        </p:grpSp>
        <p:pic>
          <p:nvPicPr>
            <p:cNvPr id="513" name="Picture 4" descr="http://www.mi2.hr/wp-content/uploads/2015/10/docker-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467282" y="1774629"/>
              <a:ext cx="651489" cy="370455"/>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1" name="Group 20"/>
          <p:cNvGrpSpPr/>
          <p:nvPr/>
        </p:nvGrpSpPr>
        <p:grpSpPr>
          <a:xfrm>
            <a:off x="890472" y="1228760"/>
            <a:ext cx="735495" cy="453124"/>
            <a:chOff x="654170" y="903582"/>
            <a:chExt cx="540854" cy="333210"/>
          </a:xfrm>
        </p:grpSpPr>
        <p:grpSp>
          <p:nvGrpSpPr>
            <p:cNvPr id="524" name="Group 523"/>
            <p:cNvGrpSpPr/>
            <p:nvPr/>
          </p:nvGrpSpPr>
          <p:grpSpPr>
            <a:xfrm>
              <a:off x="654170" y="903582"/>
              <a:ext cx="540854" cy="333210"/>
              <a:chOff x="2877183" y="2583280"/>
              <a:chExt cx="540854" cy="333210"/>
            </a:xfrm>
          </p:grpSpPr>
          <p:grpSp>
            <p:nvGrpSpPr>
              <p:cNvPr id="525" name="Group 524"/>
              <p:cNvGrpSpPr/>
              <p:nvPr/>
            </p:nvGrpSpPr>
            <p:grpSpPr>
              <a:xfrm>
                <a:off x="2877183" y="2583280"/>
                <a:ext cx="540854" cy="333210"/>
                <a:chOff x="1926169" y="1632181"/>
                <a:chExt cx="540854" cy="333210"/>
              </a:xfrm>
            </p:grpSpPr>
            <p:sp>
              <p:nvSpPr>
                <p:cNvPr id="528" name="Rectangle 527"/>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29" name="Rectangle 528"/>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530" name="Group 529"/>
                <p:cNvGrpSpPr/>
                <p:nvPr/>
              </p:nvGrpSpPr>
              <p:grpSpPr>
                <a:xfrm>
                  <a:off x="1989961" y="1665409"/>
                  <a:ext cx="413499" cy="266755"/>
                  <a:chOff x="1371600" y="2038342"/>
                  <a:chExt cx="609600" cy="393263"/>
                </a:xfrm>
              </p:grpSpPr>
              <p:cxnSp>
                <p:nvCxnSpPr>
                  <p:cNvPr id="534" name="Straight Connector 533"/>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35" name="Straight Connector 534"/>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36" name="Straight Connector 535"/>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37" name="Straight Connector 536"/>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38" name="Straight Connector 537"/>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39" name="Straight Connector 538"/>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40" name="Straight Connector 539"/>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41" name="Straight Connector 540"/>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42" name="Straight Connector 541"/>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531" name="Rectangle 530"/>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32" name="Rectangle 531"/>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33" name="Rectangle 532"/>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526" name="Rectangle 525"/>
              <p:cNvSpPr/>
              <p:nvPr/>
            </p:nvSpPr>
            <p:spPr>
              <a:xfrm>
                <a:off x="2984164" y="2670095"/>
                <a:ext cx="324240" cy="16461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1360" b="0" i="0" u="none" strike="noStrike" kern="0" cap="none" spc="0" normalizeH="0" baseline="0" noProof="0">
                  <a:ln>
                    <a:noFill/>
                  </a:ln>
                  <a:solidFill>
                    <a:sysClr val="windowText" lastClr="000000"/>
                  </a:solidFill>
                  <a:effectLst/>
                  <a:uLnTx/>
                  <a:uFillTx/>
                  <a:latin typeface="Calibri"/>
                  <a:ea typeface="+mn-ea"/>
                  <a:cs typeface="+mn-cs"/>
                </a:endParaRPr>
              </a:p>
            </p:txBody>
          </p:sp>
        </p:grpSp>
        <p:pic>
          <p:nvPicPr>
            <p:cNvPr id="543" name="Picture 4" descr="http://mesos.apache.org/assets/img/mesos_logo.png"/>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a:stretch/>
          </p:blipFill>
          <p:spPr bwMode="auto">
            <a:xfrm>
              <a:off x="848731" y="978282"/>
              <a:ext cx="162205" cy="203914"/>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0" name="Group 19"/>
          <p:cNvGrpSpPr/>
          <p:nvPr/>
        </p:nvGrpSpPr>
        <p:grpSpPr>
          <a:xfrm>
            <a:off x="2643917" y="1248082"/>
            <a:ext cx="568407" cy="568407"/>
            <a:chOff x="1943585" y="917791"/>
            <a:chExt cx="417984" cy="417984"/>
          </a:xfrm>
        </p:grpSpPr>
        <p:sp>
          <p:nvSpPr>
            <p:cNvPr id="545" name="Rectangle 544"/>
            <p:cNvSpPr/>
            <p:nvPr/>
          </p:nvSpPr>
          <p:spPr>
            <a:xfrm>
              <a:off x="1943585" y="917791"/>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7174" name="Picture 6" descr="https://media.licdn.com/media/p/1/005/080/1ae/2e0809f.png"/>
            <p:cNvPicPr>
              <a:picLocks noChangeAspect="1" noChangeArrowheads="1"/>
            </p:cNvPicPr>
            <p:nvPr/>
          </p:nvPicPr>
          <p:blipFill rotWithShape="1">
            <a:blip r:embed="rId6"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p:blipFill>
          <p:spPr bwMode="auto">
            <a:xfrm>
              <a:off x="2002727" y="984132"/>
              <a:ext cx="287929" cy="24740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548" name="Group 547"/>
          <p:cNvGrpSpPr/>
          <p:nvPr/>
        </p:nvGrpSpPr>
        <p:grpSpPr>
          <a:xfrm>
            <a:off x="1628520" y="1231811"/>
            <a:ext cx="735495" cy="453124"/>
            <a:chOff x="2877183" y="2583280"/>
            <a:chExt cx="540854" cy="333210"/>
          </a:xfrm>
        </p:grpSpPr>
        <p:grpSp>
          <p:nvGrpSpPr>
            <p:cNvPr id="549" name="Group 548"/>
            <p:cNvGrpSpPr/>
            <p:nvPr/>
          </p:nvGrpSpPr>
          <p:grpSpPr>
            <a:xfrm>
              <a:off x="2877183" y="2583280"/>
              <a:ext cx="540854" cy="333210"/>
              <a:chOff x="1926169" y="1632181"/>
              <a:chExt cx="540854" cy="333210"/>
            </a:xfrm>
          </p:grpSpPr>
          <p:sp>
            <p:nvSpPr>
              <p:cNvPr id="552" name="Rectangle 551"/>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53" name="Rectangle 552"/>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554" name="Group 553"/>
              <p:cNvGrpSpPr/>
              <p:nvPr/>
            </p:nvGrpSpPr>
            <p:grpSpPr>
              <a:xfrm>
                <a:off x="1989961" y="1665409"/>
                <a:ext cx="413499" cy="266755"/>
                <a:chOff x="1371600" y="2038342"/>
                <a:chExt cx="609600" cy="393263"/>
              </a:xfrm>
            </p:grpSpPr>
            <p:cxnSp>
              <p:nvCxnSpPr>
                <p:cNvPr id="558" name="Straight Connector 557"/>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59" name="Straight Connector 558"/>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60" name="Straight Connector 559"/>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61" name="Straight Connector 560"/>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62" name="Straight Connector 561"/>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63" name="Straight Connector 562"/>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64" name="Straight Connector 563"/>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65" name="Straight Connector 564"/>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66" name="Straight Connector 565"/>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555" name="Rectangle 554"/>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56" name="Rectangle 555"/>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57" name="Rectangle 556"/>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550" name="Rectangle 549"/>
            <p:cNvSpPr/>
            <p:nvPr/>
          </p:nvSpPr>
          <p:spPr>
            <a:xfrm>
              <a:off x="2984164" y="2670095"/>
              <a:ext cx="324240" cy="16461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1360"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551" name="Picture 2" descr="http://nginx.com/wp-content/uploads/2014/10/icon-load-balancing.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rot="5400000">
              <a:off x="3048000" y="2650455"/>
              <a:ext cx="194499" cy="19449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567" name="Group 566"/>
          <p:cNvGrpSpPr/>
          <p:nvPr/>
        </p:nvGrpSpPr>
        <p:grpSpPr>
          <a:xfrm>
            <a:off x="3316744" y="1248082"/>
            <a:ext cx="568407" cy="568407"/>
            <a:chOff x="6631467" y="1985441"/>
            <a:chExt cx="417984" cy="417984"/>
          </a:xfrm>
        </p:grpSpPr>
        <p:sp>
          <p:nvSpPr>
            <p:cNvPr id="568" name="Rectangle 567"/>
            <p:cNvSpPr/>
            <p:nvPr/>
          </p:nvSpPr>
          <p:spPr>
            <a:xfrm>
              <a:off x="6631467" y="1985441"/>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569" name="Picture 2" descr="http://nginx.com/wp-content/uploads/2014/10/icon-load-balancing.png"/>
            <p:cNvPicPr>
              <a:picLocks noChangeAspect="1" noChangeArrowheads="1"/>
            </p:cNvPicPr>
            <p:nvPr/>
          </p:nvPicPr>
          <p:blipFill>
            <a:blip r:embed="rId4" cstate="print">
              <a:biLevel thresh="25000"/>
              <a:extLst>
                <a:ext uri="{28A0092B-C50C-407E-A947-70E740481C1C}">
                  <a14:useLocalDpi xmlns:a14="http://schemas.microsoft.com/office/drawing/2010/main" val="0"/>
                </a:ext>
              </a:extLst>
            </a:blip>
            <a:srcRect/>
            <a:stretch>
              <a:fillRect/>
            </a:stretch>
          </p:blipFill>
          <p:spPr bwMode="auto">
            <a:xfrm rot="5400000">
              <a:off x="6743210" y="2097184"/>
              <a:ext cx="194499" cy="19449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570" name="Group 569"/>
          <p:cNvGrpSpPr/>
          <p:nvPr/>
        </p:nvGrpSpPr>
        <p:grpSpPr>
          <a:xfrm>
            <a:off x="8217152" y="77143"/>
            <a:ext cx="3593978" cy="2255306"/>
            <a:chOff x="500260" y="1774629"/>
            <a:chExt cx="2642871" cy="1658464"/>
          </a:xfrm>
        </p:grpSpPr>
        <p:grpSp>
          <p:nvGrpSpPr>
            <p:cNvPr id="571" name="Group 570"/>
            <p:cNvGrpSpPr/>
            <p:nvPr/>
          </p:nvGrpSpPr>
          <p:grpSpPr>
            <a:xfrm>
              <a:off x="500260" y="1885950"/>
              <a:ext cx="2642871" cy="1547143"/>
              <a:chOff x="500260" y="1885950"/>
              <a:chExt cx="2642871" cy="1547143"/>
            </a:xfrm>
          </p:grpSpPr>
          <p:grpSp>
            <p:nvGrpSpPr>
              <p:cNvPr id="573" name="Group 572"/>
              <p:cNvGrpSpPr/>
              <p:nvPr/>
            </p:nvGrpSpPr>
            <p:grpSpPr>
              <a:xfrm>
                <a:off x="500260" y="1885950"/>
                <a:ext cx="2642871" cy="1547143"/>
                <a:chOff x="4156030" y="3448050"/>
                <a:chExt cx="2566671" cy="1504302"/>
              </a:xfrm>
            </p:grpSpPr>
            <p:sp>
              <p:nvSpPr>
                <p:cNvPr id="581" name="Rectangle 580"/>
                <p:cNvSpPr/>
                <p:nvPr/>
              </p:nvSpPr>
              <p:spPr>
                <a:xfrm>
                  <a:off x="4156031" y="3562350"/>
                  <a:ext cx="2566670" cy="1390002"/>
                </a:xfrm>
                <a:prstGeom prst="rect">
                  <a:avLst/>
                </a:prstGeom>
                <a:solidFill>
                  <a:srgbClr val="ADE5F9"/>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24" name="Flowchart: Alternate Process 623"/>
                <p:cNvSpPr/>
                <p:nvPr/>
              </p:nvSpPr>
              <p:spPr>
                <a:xfrm>
                  <a:off x="4156030" y="3448050"/>
                  <a:ext cx="1230039"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Lucida Console" panose="020B0609040504020204" pitchFamily="49" charset="0"/>
                      <a:ea typeface="+mn-ea"/>
                      <a:cs typeface="+mn-cs"/>
                    </a:rPr>
                    <a:t>DOCKER_HOST</a:t>
                  </a:r>
                </a:p>
              </p:txBody>
            </p:sp>
          </p:grpSp>
          <p:grpSp>
            <p:nvGrpSpPr>
              <p:cNvPr id="574" name="Group 573"/>
              <p:cNvGrpSpPr/>
              <p:nvPr/>
            </p:nvGrpSpPr>
            <p:grpSpPr>
              <a:xfrm>
                <a:off x="1902777" y="2371294"/>
                <a:ext cx="1135636" cy="988361"/>
                <a:chOff x="7441367" y="1793260"/>
                <a:chExt cx="1135636" cy="988361"/>
              </a:xfrm>
            </p:grpSpPr>
            <p:sp>
              <p:nvSpPr>
                <p:cNvPr id="579" name="Rectangle 578"/>
                <p:cNvSpPr/>
                <p:nvPr/>
              </p:nvSpPr>
              <p:spPr>
                <a:xfrm>
                  <a:off x="7441367" y="1933398"/>
                  <a:ext cx="1135636" cy="848223"/>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80" name="Flowchart: Alternate Process 579"/>
                <p:cNvSpPr/>
                <p:nvPr/>
              </p:nvSpPr>
              <p:spPr>
                <a:xfrm>
                  <a:off x="7441367" y="1793260"/>
                  <a:ext cx="968382"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Image Cache</a:t>
                  </a:r>
                </a:p>
              </p:txBody>
            </p:sp>
          </p:grpSp>
          <p:grpSp>
            <p:nvGrpSpPr>
              <p:cNvPr id="575" name="Group 574"/>
              <p:cNvGrpSpPr/>
              <p:nvPr/>
            </p:nvGrpSpPr>
            <p:grpSpPr>
              <a:xfrm>
                <a:off x="633701" y="2371294"/>
                <a:ext cx="1135636" cy="988361"/>
                <a:chOff x="6172291" y="1793260"/>
                <a:chExt cx="1135636" cy="988361"/>
              </a:xfrm>
            </p:grpSpPr>
            <p:sp>
              <p:nvSpPr>
                <p:cNvPr id="577" name="Rectangle 576"/>
                <p:cNvSpPr/>
                <p:nvPr/>
              </p:nvSpPr>
              <p:spPr>
                <a:xfrm>
                  <a:off x="6172291" y="1933398"/>
                  <a:ext cx="1135636" cy="848223"/>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78" name="Flowchart: Alternate Process 577"/>
                <p:cNvSpPr/>
                <p:nvPr/>
              </p:nvSpPr>
              <p:spPr>
                <a:xfrm>
                  <a:off x="6172291" y="1793260"/>
                  <a:ext cx="894492"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Containers</a:t>
                  </a:r>
                </a:p>
              </p:txBody>
            </p:sp>
          </p:grpSp>
          <p:sp>
            <p:nvSpPr>
              <p:cNvPr id="576" name="Rectangle 575"/>
              <p:cNvSpPr/>
              <p:nvPr/>
            </p:nvSpPr>
            <p:spPr>
              <a:xfrm>
                <a:off x="628530" y="2158577"/>
                <a:ext cx="2409883" cy="164661"/>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496" b="0" i="0" u="none" strike="noStrike" kern="0" cap="none" spc="0" normalizeH="0" baseline="0" noProof="0">
                    <a:ln>
                      <a:noFill/>
                    </a:ln>
                    <a:solidFill>
                      <a:sysClr val="windowText" lastClr="000000"/>
                    </a:solidFill>
                    <a:effectLst/>
                    <a:uLnTx/>
                    <a:uFillTx/>
                    <a:latin typeface="Calibri"/>
                    <a:ea typeface="+mn-ea"/>
                    <a:cs typeface="+mn-cs"/>
                  </a:rPr>
                  <a:t>Docker daemon</a:t>
                </a:r>
              </a:p>
            </p:txBody>
          </p:sp>
        </p:grpSp>
        <p:pic>
          <p:nvPicPr>
            <p:cNvPr id="572" name="Picture 4" descr="http://www.mi2.hr/wp-content/uploads/2015/10/docker-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467282" y="1774629"/>
              <a:ext cx="651489" cy="370455"/>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625" name="Group 624"/>
          <p:cNvGrpSpPr/>
          <p:nvPr/>
        </p:nvGrpSpPr>
        <p:grpSpPr>
          <a:xfrm>
            <a:off x="8423723" y="1228760"/>
            <a:ext cx="735495" cy="453124"/>
            <a:chOff x="654170" y="903582"/>
            <a:chExt cx="540854" cy="333210"/>
          </a:xfrm>
        </p:grpSpPr>
        <p:grpSp>
          <p:nvGrpSpPr>
            <p:cNvPr id="626" name="Group 625"/>
            <p:cNvGrpSpPr/>
            <p:nvPr/>
          </p:nvGrpSpPr>
          <p:grpSpPr>
            <a:xfrm>
              <a:off x="654170" y="903582"/>
              <a:ext cx="540854" cy="333210"/>
              <a:chOff x="2877183" y="2583280"/>
              <a:chExt cx="540854" cy="333210"/>
            </a:xfrm>
          </p:grpSpPr>
          <p:grpSp>
            <p:nvGrpSpPr>
              <p:cNvPr id="628" name="Group 627"/>
              <p:cNvGrpSpPr/>
              <p:nvPr/>
            </p:nvGrpSpPr>
            <p:grpSpPr>
              <a:xfrm>
                <a:off x="2877183" y="2583280"/>
                <a:ext cx="540854" cy="333210"/>
                <a:chOff x="1926169" y="1632181"/>
                <a:chExt cx="540854" cy="333210"/>
              </a:xfrm>
            </p:grpSpPr>
            <p:sp>
              <p:nvSpPr>
                <p:cNvPr id="630" name="Rectangle 629"/>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31" name="Rectangle 630"/>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632" name="Group 631"/>
                <p:cNvGrpSpPr/>
                <p:nvPr/>
              </p:nvGrpSpPr>
              <p:grpSpPr>
                <a:xfrm>
                  <a:off x="1989961" y="1665409"/>
                  <a:ext cx="413499" cy="266755"/>
                  <a:chOff x="1371600" y="2038342"/>
                  <a:chExt cx="609600" cy="393263"/>
                </a:xfrm>
              </p:grpSpPr>
              <p:cxnSp>
                <p:nvCxnSpPr>
                  <p:cNvPr id="636" name="Straight Connector 635"/>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37" name="Straight Connector 636"/>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38" name="Straight Connector 637"/>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39" name="Straight Connector 638"/>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40" name="Straight Connector 639"/>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41" name="Straight Connector 640"/>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42" name="Straight Connector 641"/>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43" name="Straight Connector 642"/>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44" name="Straight Connector 643"/>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633" name="Rectangle 632"/>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34" name="Rectangle 633"/>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35" name="Rectangle 634"/>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629" name="Rectangle 628"/>
              <p:cNvSpPr/>
              <p:nvPr/>
            </p:nvSpPr>
            <p:spPr>
              <a:xfrm>
                <a:off x="2984164" y="2670095"/>
                <a:ext cx="324240" cy="16461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1360" b="0" i="0" u="none" strike="noStrike" kern="0" cap="none" spc="0" normalizeH="0" baseline="0" noProof="0">
                  <a:ln>
                    <a:noFill/>
                  </a:ln>
                  <a:solidFill>
                    <a:sysClr val="windowText" lastClr="000000"/>
                  </a:solidFill>
                  <a:effectLst/>
                  <a:uLnTx/>
                  <a:uFillTx/>
                  <a:latin typeface="Calibri"/>
                  <a:ea typeface="+mn-ea"/>
                  <a:cs typeface="+mn-cs"/>
                </a:endParaRPr>
              </a:p>
            </p:txBody>
          </p:sp>
        </p:grpSp>
        <p:pic>
          <p:nvPicPr>
            <p:cNvPr id="627" name="Picture 4" descr="http://mesos.apache.org/assets/img/mesos_logo.png"/>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a:stretch/>
          </p:blipFill>
          <p:spPr bwMode="auto">
            <a:xfrm>
              <a:off x="848731" y="978282"/>
              <a:ext cx="162205" cy="203914"/>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645" name="Group 644"/>
          <p:cNvGrpSpPr/>
          <p:nvPr/>
        </p:nvGrpSpPr>
        <p:grpSpPr>
          <a:xfrm>
            <a:off x="10177168" y="1248082"/>
            <a:ext cx="568407" cy="568407"/>
            <a:chOff x="1943585" y="917791"/>
            <a:chExt cx="417984" cy="417984"/>
          </a:xfrm>
        </p:grpSpPr>
        <p:sp>
          <p:nvSpPr>
            <p:cNvPr id="646" name="Rectangle 645"/>
            <p:cNvSpPr/>
            <p:nvPr/>
          </p:nvSpPr>
          <p:spPr>
            <a:xfrm>
              <a:off x="1943585" y="917791"/>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647" name="Picture 6" descr="https://media.licdn.com/media/p/1/005/080/1ae/2e0809f.png"/>
            <p:cNvPicPr>
              <a:picLocks noChangeAspect="1" noChangeArrowheads="1"/>
            </p:cNvPicPr>
            <p:nvPr/>
          </p:nvPicPr>
          <p:blipFill rotWithShape="1">
            <a:blip r:embed="rId6"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p:blipFill>
          <p:spPr bwMode="auto">
            <a:xfrm>
              <a:off x="2002727" y="984132"/>
              <a:ext cx="287929" cy="24740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648" name="Group 647"/>
          <p:cNvGrpSpPr/>
          <p:nvPr/>
        </p:nvGrpSpPr>
        <p:grpSpPr>
          <a:xfrm>
            <a:off x="9161771" y="1231811"/>
            <a:ext cx="735495" cy="453124"/>
            <a:chOff x="2877183" y="2583280"/>
            <a:chExt cx="540854" cy="333210"/>
          </a:xfrm>
        </p:grpSpPr>
        <p:grpSp>
          <p:nvGrpSpPr>
            <p:cNvPr id="649" name="Group 648"/>
            <p:cNvGrpSpPr/>
            <p:nvPr/>
          </p:nvGrpSpPr>
          <p:grpSpPr>
            <a:xfrm>
              <a:off x="2877183" y="2583280"/>
              <a:ext cx="540854" cy="333210"/>
              <a:chOff x="1926169" y="1632181"/>
              <a:chExt cx="540854" cy="333210"/>
            </a:xfrm>
          </p:grpSpPr>
          <p:sp>
            <p:nvSpPr>
              <p:cNvPr id="652" name="Rectangle 651"/>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53" name="Rectangle 652"/>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654" name="Group 653"/>
              <p:cNvGrpSpPr/>
              <p:nvPr/>
            </p:nvGrpSpPr>
            <p:grpSpPr>
              <a:xfrm>
                <a:off x="1989961" y="1665409"/>
                <a:ext cx="413499" cy="266755"/>
                <a:chOff x="1371600" y="2038342"/>
                <a:chExt cx="609600" cy="393263"/>
              </a:xfrm>
            </p:grpSpPr>
            <p:cxnSp>
              <p:nvCxnSpPr>
                <p:cNvPr id="658" name="Straight Connector 657"/>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59" name="Straight Connector 658"/>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78" name="Straight Connector 677"/>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79" name="Straight Connector 678"/>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80" name="Straight Connector 679"/>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81" name="Straight Connector 680"/>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82" name="Straight Connector 681"/>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83" name="Straight Connector 682"/>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84" name="Straight Connector 683"/>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655" name="Rectangle 654"/>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56" name="Rectangle 655"/>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57" name="Rectangle 656"/>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650" name="Rectangle 649"/>
            <p:cNvSpPr/>
            <p:nvPr/>
          </p:nvSpPr>
          <p:spPr>
            <a:xfrm>
              <a:off x="2984164" y="2670095"/>
              <a:ext cx="324240" cy="16461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1360"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651" name="Picture 2" descr="http://nginx.com/wp-content/uploads/2014/10/icon-load-balancing.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rot="5400000">
              <a:off x="3048000" y="2650455"/>
              <a:ext cx="194499" cy="19449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685" name="Group 684"/>
          <p:cNvGrpSpPr/>
          <p:nvPr/>
        </p:nvGrpSpPr>
        <p:grpSpPr>
          <a:xfrm>
            <a:off x="10849995" y="1248082"/>
            <a:ext cx="568407" cy="568407"/>
            <a:chOff x="6631467" y="1985441"/>
            <a:chExt cx="417984" cy="417984"/>
          </a:xfrm>
        </p:grpSpPr>
        <p:sp>
          <p:nvSpPr>
            <p:cNvPr id="686" name="Rectangle 685"/>
            <p:cNvSpPr/>
            <p:nvPr/>
          </p:nvSpPr>
          <p:spPr>
            <a:xfrm>
              <a:off x="6631467" y="1985441"/>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687" name="Picture 2" descr="http://nginx.com/wp-content/uploads/2014/10/icon-load-balancing.png"/>
            <p:cNvPicPr>
              <a:picLocks noChangeAspect="1" noChangeArrowheads="1"/>
            </p:cNvPicPr>
            <p:nvPr/>
          </p:nvPicPr>
          <p:blipFill>
            <a:blip r:embed="rId4" cstate="print">
              <a:biLevel thresh="25000"/>
              <a:extLst>
                <a:ext uri="{28A0092B-C50C-407E-A947-70E740481C1C}">
                  <a14:useLocalDpi xmlns:a14="http://schemas.microsoft.com/office/drawing/2010/main" val="0"/>
                </a:ext>
              </a:extLst>
            </a:blip>
            <a:srcRect/>
            <a:stretch>
              <a:fillRect/>
            </a:stretch>
          </p:blipFill>
          <p:spPr bwMode="auto">
            <a:xfrm rot="5400000">
              <a:off x="6743210" y="2097184"/>
              <a:ext cx="194499" cy="194499"/>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1529195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fade">
                                      <p:cBhvr>
                                        <p:cTn id="7" dur="500"/>
                                        <p:tgtEl>
                                          <p:spTgt spid="38"/>
                                        </p:tgtEl>
                                      </p:cBhvr>
                                    </p:animEffect>
                                  </p:childTnLst>
                                </p:cTn>
                              </p:par>
                              <p:par>
                                <p:cTn id="8" presetID="10" presetClass="entr" presetSubtype="0" fill="hold" nodeType="withEffect">
                                  <p:stCondLst>
                                    <p:cond delay="300"/>
                                  </p:stCondLst>
                                  <p:childTnLst>
                                    <p:set>
                                      <p:cBhvr>
                                        <p:cTn id="9" dur="1" fill="hold">
                                          <p:stCondLst>
                                            <p:cond delay="0"/>
                                          </p:stCondLst>
                                        </p:cTn>
                                        <p:tgtEl>
                                          <p:spTgt spid="39"/>
                                        </p:tgtEl>
                                        <p:attrNameLst>
                                          <p:attrName>style.visibility</p:attrName>
                                        </p:attrNameLst>
                                      </p:cBhvr>
                                      <p:to>
                                        <p:strVal val="visible"/>
                                      </p:to>
                                    </p:set>
                                    <p:animEffect transition="in" filter="fade">
                                      <p:cBhvr>
                                        <p:cTn id="10" dur="500"/>
                                        <p:tgtEl>
                                          <p:spTgt spid="39"/>
                                        </p:tgtEl>
                                      </p:cBhvr>
                                    </p:animEffect>
                                  </p:childTnLst>
                                </p:cTn>
                              </p:par>
                            </p:childTnLst>
                          </p:cTn>
                        </p:par>
                      </p:childTnLst>
                    </p:cTn>
                  </p:par>
                  <p:par>
                    <p:cTn id="11" fill="hold">
                      <p:stCondLst>
                        <p:cond delay="indefinite"/>
                      </p:stCondLst>
                      <p:childTnLst>
                        <p:par>
                          <p:cTn id="12" fill="hold">
                            <p:stCondLst>
                              <p:cond delay="0"/>
                            </p:stCondLst>
                            <p:childTnLst>
                              <p:par>
                                <p:cTn id="13" presetID="42" presetClass="path" presetSubtype="0" accel="50000" decel="50000" fill="hold" nodeType="clickEffect">
                                  <p:stCondLst>
                                    <p:cond delay="0"/>
                                  </p:stCondLst>
                                  <p:childTnLst>
                                    <p:animMotion origin="layout" path="M -5.55556E-7 9.87654E-7 L 0.24254 -0.12778 " pathEditMode="relative" rAng="0" ptsTypes="AA">
                                      <p:cBhvr>
                                        <p:cTn id="14" dur="2000" fill="hold"/>
                                        <p:tgtEl>
                                          <p:spTgt spid="907"/>
                                        </p:tgtEl>
                                        <p:attrNameLst>
                                          <p:attrName>ppt_x</p:attrName>
                                          <p:attrName>ppt_y</p:attrName>
                                        </p:attrNameLst>
                                      </p:cBhvr>
                                      <p:rCtr x="12118" y="-6389"/>
                                    </p:animMotion>
                                  </p:childTnLst>
                                </p:cTn>
                              </p:par>
                              <p:par>
                                <p:cTn id="15" presetID="10" presetClass="entr" presetSubtype="0" fill="hold" nodeType="withEffect">
                                  <p:stCondLst>
                                    <p:cond delay="0"/>
                                  </p:stCondLst>
                                  <p:childTnLst>
                                    <p:set>
                                      <p:cBhvr>
                                        <p:cTn id="16" dur="1" fill="hold">
                                          <p:stCondLst>
                                            <p:cond delay="0"/>
                                          </p:stCondLst>
                                        </p:cTn>
                                        <p:tgtEl>
                                          <p:spTgt spid="754"/>
                                        </p:tgtEl>
                                        <p:attrNameLst>
                                          <p:attrName>style.visibility</p:attrName>
                                        </p:attrNameLst>
                                      </p:cBhvr>
                                      <p:to>
                                        <p:strVal val="visible"/>
                                      </p:to>
                                    </p:set>
                                    <p:animEffect transition="in" filter="fade">
                                      <p:cBhvr>
                                        <p:cTn id="17" dur="500"/>
                                        <p:tgtEl>
                                          <p:spTgt spid="754"/>
                                        </p:tgtEl>
                                      </p:cBhvr>
                                    </p:animEffect>
                                  </p:childTnLst>
                                </p:cTn>
                              </p:par>
                              <p:par>
                                <p:cTn id="18" presetID="42" presetClass="path" presetSubtype="0" accel="50000" decel="50000" fill="hold" nodeType="withEffect">
                                  <p:stCondLst>
                                    <p:cond delay="1800"/>
                                  </p:stCondLst>
                                  <p:childTnLst>
                                    <p:animMotion origin="layout" path="M -5.55556E-7 3.45679E-6 L 0.24306 -0.1284 " pathEditMode="relative" rAng="0" ptsTypes="AA">
                                      <p:cBhvr>
                                        <p:cTn id="19" dur="2000" fill="hold"/>
                                        <p:tgtEl>
                                          <p:spTgt spid="799"/>
                                        </p:tgtEl>
                                        <p:attrNameLst>
                                          <p:attrName>ppt_x</p:attrName>
                                          <p:attrName>ppt_y</p:attrName>
                                        </p:attrNameLst>
                                      </p:cBhvr>
                                      <p:rCtr x="12153" y="-6420"/>
                                    </p:animMotion>
                                  </p:childTnLst>
                                </p:cTn>
                              </p:par>
                              <p:par>
                                <p:cTn id="20" presetID="10" presetClass="entr" presetSubtype="0" fill="hold" nodeType="withEffect">
                                  <p:stCondLst>
                                    <p:cond delay="1800"/>
                                  </p:stCondLst>
                                  <p:childTnLst>
                                    <p:set>
                                      <p:cBhvr>
                                        <p:cTn id="21" dur="1" fill="hold">
                                          <p:stCondLst>
                                            <p:cond delay="0"/>
                                          </p:stCondLst>
                                        </p:cTn>
                                        <p:tgtEl>
                                          <p:spTgt spid="757"/>
                                        </p:tgtEl>
                                        <p:attrNameLst>
                                          <p:attrName>style.visibility</p:attrName>
                                        </p:attrNameLst>
                                      </p:cBhvr>
                                      <p:to>
                                        <p:strVal val="visible"/>
                                      </p:to>
                                    </p:set>
                                    <p:animEffect transition="in" filter="fade">
                                      <p:cBhvr>
                                        <p:cTn id="22" dur="500"/>
                                        <p:tgtEl>
                                          <p:spTgt spid="757"/>
                                        </p:tgtEl>
                                      </p:cBhvr>
                                    </p:animEffect>
                                  </p:childTnLst>
                                </p:cTn>
                              </p:par>
                              <p:par>
                                <p:cTn id="23" presetID="42" presetClass="path" presetSubtype="0" accel="50000" decel="50000" fill="hold" nodeType="withEffect">
                                  <p:stCondLst>
                                    <p:cond delay="600"/>
                                  </p:stCondLst>
                                  <p:childTnLst>
                                    <p:animMotion origin="layout" path="M 4.44444E-6 3.45679E-6 L -0.30452 -0.12809 " pathEditMode="relative" rAng="0" ptsTypes="AA">
                                      <p:cBhvr>
                                        <p:cTn id="24" dur="2000" fill="hold"/>
                                        <p:tgtEl>
                                          <p:spTgt spid="781"/>
                                        </p:tgtEl>
                                        <p:attrNameLst>
                                          <p:attrName>ppt_x</p:attrName>
                                          <p:attrName>ppt_y</p:attrName>
                                        </p:attrNameLst>
                                      </p:cBhvr>
                                      <p:rCtr x="-15226" y="-6420"/>
                                    </p:animMotion>
                                  </p:childTnLst>
                                </p:cTn>
                              </p:par>
                              <p:par>
                                <p:cTn id="25" presetID="10" presetClass="entr" presetSubtype="0" fill="hold" nodeType="withEffect">
                                  <p:stCondLst>
                                    <p:cond delay="600"/>
                                  </p:stCondLst>
                                  <p:childTnLst>
                                    <p:set>
                                      <p:cBhvr>
                                        <p:cTn id="26" dur="1" fill="hold">
                                          <p:stCondLst>
                                            <p:cond delay="0"/>
                                          </p:stCondLst>
                                        </p:cTn>
                                        <p:tgtEl>
                                          <p:spTgt spid="607"/>
                                        </p:tgtEl>
                                        <p:attrNameLst>
                                          <p:attrName>style.visibility</p:attrName>
                                        </p:attrNameLst>
                                      </p:cBhvr>
                                      <p:to>
                                        <p:strVal val="visible"/>
                                      </p:to>
                                    </p:set>
                                    <p:animEffect transition="in" filter="fade">
                                      <p:cBhvr>
                                        <p:cTn id="27" dur="500"/>
                                        <p:tgtEl>
                                          <p:spTgt spid="607"/>
                                        </p:tgtEl>
                                      </p:cBhvr>
                                    </p:animEffect>
                                  </p:childTnLst>
                                </p:cTn>
                              </p:par>
                              <p:par>
                                <p:cTn id="28" presetID="42" presetClass="path" presetSubtype="0" accel="50000" decel="50000" fill="hold" nodeType="withEffect">
                                  <p:stCondLst>
                                    <p:cond delay="1300"/>
                                  </p:stCondLst>
                                  <p:childTnLst>
                                    <p:animMotion origin="layout" path="M 4.44444E-6 9.87654E-7 L -0.304 -0.12809 " pathEditMode="relative" rAng="0" ptsTypes="AA">
                                      <p:cBhvr>
                                        <p:cTn id="29" dur="2000" fill="hold"/>
                                        <p:tgtEl>
                                          <p:spTgt spid="889"/>
                                        </p:tgtEl>
                                        <p:attrNameLst>
                                          <p:attrName>ppt_x</p:attrName>
                                          <p:attrName>ppt_y</p:attrName>
                                        </p:attrNameLst>
                                      </p:cBhvr>
                                      <p:rCtr x="-15208" y="-6420"/>
                                    </p:animMotion>
                                  </p:childTnLst>
                                </p:cTn>
                              </p:par>
                              <p:par>
                                <p:cTn id="30" presetID="10" presetClass="entr" presetSubtype="0" fill="hold" nodeType="withEffect">
                                  <p:stCondLst>
                                    <p:cond delay="1300"/>
                                  </p:stCondLst>
                                  <p:childTnLst>
                                    <p:set>
                                      <p:cBhvr>
                                        <p:cTn id="31" dur="1" fill="hold">
                                          <p:stCondLst>
                                            <p:cond delay="0"/>
                                          </p:stCondLst>
                                        </p:cTn>
                                        <p:tgtEl>
                                          <p:spTgt spid="604"/>
                                        </p:tgtEl>
                                        <p:attrNameLst>
                                          <p:attrName>style.visibility</p:attrName>
                                        </p:attrNameLst>
                                      </p:cBhvr>
                                      <p:to>
                                        <p:strVal val="visible"/>
                                      </p:to>
                                    </p:set>
                                    <p:animEffect transition="in" filter="fade">
                                      <p:cBhvr>
                                        <p:cTn id="32" dur="500"/>
                                        <p:tgtEl>
                                          <p:spTgt spid="604"/>
                                        </p:tgtEl>
                                      </p:cBhvr>
                                    </p:animEffect>
                                  </p:childTnLst>
                                </p:cTn>
                              </p:par>
                              <p:par>
                                <p:cTn id="33" presetID="42" presetClass="path" presetSubtype="0" accel="50000" decel="50000" fill="hold" nodeType="withEffect">
                                  <p:stCondLst>
                                    <p:cond delay="200"/>
                                  </p:stCondLst>
                                  <p:childTnLst>
                                    <p:animMotion origin="layout" path="M -1.94444E-6 -2.71605E-6 L 0.00017 -0.12871 " pathEditMode="relative" rAng="0" ptsTypes="AA">
                                      <p:cBhvr>
                                        <p:cTn id="34" dur="2000" fill="hold"/>
                                        <p:tgtEl>
                                          <p:spTgt spid="763"/>
                                        </p:tgtEl>
                                        <p:attrNameLst>
                                          <p:attrName>ppt_x</p:attrName>
                                          <p:attrName>ppt_y</p:attrName>
                                        </p:attrNameLst>
                                      </p:cBhvr>
                                      <p:rCtr x="0" y="-6512"/>
                                    </p:animMotion>
                                  </p:childTnLst>
                                </p:cTn>
                              </p:par>
                              <p:par>
                                <p:cTn id="35" presetID="42" presetClass="path" presetSubtype="0" accel="50000" decel="50000" fill="hold" nodeType="withEffect">
                                  <p:stCondLst>
                                    <p:cond delay="1800"/>
                                  </p:stCondLst>
                                  <p:childTnLst>
                                    <p:animMotion origin="layout" path="M -5.55556E-7 -4.07407E-6 L -5.55556E-7 -0.1284 " pathEditMode="relative" rAng="0" ptsTypes="AA">
                                      <p:cBhvr>
                                        <p:cTn id="36" dur="2000" fill="hold"/>
                                        <p:tgtEl>
                                          <p:spTgt spid="835"/>
                                        </p:tgtEl>
                                        <p:attrNameLst>
                                          <p:attrName>ppt_x</p:attrName>
                                          <p:attrName>ppt_y</p:attrName>
                                        </p:attrNameLst>
                                      </p:cBhvr>
                                      <p:rCtr x="0" y="-6481"/>
                                    </p:animMotion>
                                  </p:childTnLst>
                                </p:cTn>
                              </p:par>
                              <p:par>
                                <p:cTn id="37" presetID="42" presetClass="path" presetSubtype="0" accel="50000" decel="50000" fill="hold" nodeType="withEffect">
                                  <p:stCondLst>
                                    <p:cond delay="500"/>
                                  </p:stCondLst>
                                  <p:childTnLst>
                                    <p:animMotion origin="layout" path="M -3.33333E-6 1.11111E-6 L -0.30399 -0.25833 " pathEditMode="relative" rAng="0" ptsTypes="AA">
                                      <p:cBhvr>
                                        <p:cTn id="38" dur="2000" fill="hold"/>
                                        <p:tgtEl>
                                          <p:spTgt spid="817"/>
                                        </p:tgtEl>
                                        <p:attrNameLst>
                                          <p:attrName>ppt_x</p:attrName>
                                          <p:attrName>ppt_y</p:attrName>
                                        </p:attrNameLst>
                                      </p:cBhvr>
                                      <p:rCtr x="-15208" y="-12932"/>
                                    </p:animMotion>
                                  </p:childTnLst>
                                </p:cTn>
                              </p:par>
                              <p:par>
                                <p:cTn id="39" presetID="10" presetClass="entr" presetSubtype="0" fill="hold" nodeType="withEffect">
                                  <p:stCondLst>
                                    <p:cond delay="500"/>
                                  </p:stCondLst>
                                  <p:childTnLst>
                                    <p:set>
                                      <p:cBhvr>
                                        <p:cTn id="40" dur="1" fill="hold">
                                          <p:stCondLst>
                                            <p:cond delay="0"/>
                                          </p:stCondLst>
                                        </p:cTn>
                                        <p:tgtEl>
                                          <p:spTgt spid="610"/>
                                        </p:tgtEl>
                                        <p:attrNameLst>
                                          <p:attrName>style.visibility</p:attrName>
                                        </p:attrNameLst>
                                      </p:cBhvr>
                                      <p:to>
                                        <p:strVal val="visible"/>
                                      </p:to>
                                    </p:set>
                                    <p:animEffect transition="in" filter="fade">
                                      <p:cBhvr>
                                        <p:cTn id="41" dur="500"/>
                                        <p:tgtEl>
                                          <p:spTgt spid="610"/>
                                        </p:tgtEl>
                                      </p:cBhvr>
                                    </p:animEffect>
                                  </p:childTnLst>
                                </p:cTn>
                              </p:par>
                              <p:par>
                                <p:cTn id="42" presetID="10" presetClass="entr" presetSubtype="0" fill="hold" nodeType="withEffect">
                                  <p:stCondLst>
                                    <p:cond delay="500"/>
                                  </p:stCondLst>
                                  <p:childTnLst>
                                    <p:set>
                                      <p:cBhvr>
                                        <p:cTn id="43" dur="1" fill="hold">
                                          <p:stCondLst>
                                            <p:cond delay="0"/>
                                          </p:stCondLst>
                                        </p:cTn>
                                        <p:tgtEl>
                                          <p:spTgt spid="760"/>
                                        </p:tgtEl>
                                        <p:attrNameLst>
                                          <p:attrName>style.visibility</p:attrName>
                                        </p:attrNameLst>
                                      </p:cBhvr>
                                      <p:to>
                                        <p:strVal val="visible"/>
                                      </p:to>
                                    </p:set>
                                    <p:animEffect transition="in" filter="fade">
                                      <p:cBhvr>
                                        <p:cTn id="44" dur="500"/>
                                        <p:tgtEl>
                                          <p:spTgt spid="760"/>
                                        </p:tgtEl>
                                      </p:cBhvr>
                                    </p:animEffect>
                                  </p:childTnLst>
                                </p:cTn>
                              </p:par>
                              <p:par>
                                <p:cTn id="45" presetID="10" presetClass="entr" presetSubtype="0" fill="hold" nodeType="withEffect">
                                  <p:stCondLst>
                                    <p:cond delay="500"/>
                                  </p:stCondLst>
                                  <p:childTnLst>
                                    <p:set>
                                      <p:cBhvr>
                                        <p:cTn id="46" dur="1" fill="hold">
                                          <p:stCondLst>
                                            <p:cond delay="0"/>
                                          </p:stCondLst>
                                        </p:cTn>
                                        <p:tgtEl>
                                          <p:spTgt spid="660"/>
                                        </p:tgtEl>
                                        <p:attrNameLst>
                                          <p:attrName>style.visibility</p:attrName>
                                        </p:attrNameLst>
                                      </p:cBhvr>
                                      <p:to>
                                        <p:strVal val="visible"/>
                                      </p:to>
                                    </p:set>
                                    <p:animEffect transition="in" filter="fade">
                                      <p:cBhvr>
                                        <p:cTn id="47" dur="500"/>
                                        <p:tgtEl>
                                          <p:spTgt spid="660"/>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601"/>
                                        </p:tgtEl>
                                        <p:attrNameLst>
                                          <p:attrName>style.visibility</p:attrName>
                                        </p:attrNameLst>
                                      </p:cBhvr>
                                      <p:to>
                                        <p:strVal val="visible"/>
                                      </p:to>
                                    </p:set>
                                    <p:animEffect transition="in" filter="fade">
                                      <p:cBhvr>
                                        <p:cTn id="52" dur="500"/>
                                        <p:tgtEl>
                                          <p:spTgt spid="601"/>
                                        </p:tgtEl>
                                      </p:cBhvr>
                                    </p:animEffect>
                                  </p:childTnLst>
                                </p:cTn>
                              </p:par>
                              <p:par>
                                <p:cTn id="53" presetID="10" presetClass="entr" presetSubtype="0" fill="hold" nodeType="withEffect">
                                  <p:stCondLst>
                                    <p:cond delay="250"/>
                                  </p:stCondLst>
                                  <p:childTnLst>
                                    <p:set>
                                      <p:cBhvr>
                                        <p:cTn id="54" dur="1" fill="hold">
                                          <p:stCondLst>
                                            <p:cond delay="0"/>
                                          </p:stCondLst>
                                        </p:cTn>
                                        <p:tgtEl>
                                          <p:spTgt spid="582"/>
                                        </p:tgtEl>
                                        <p:attrNameLst>
                                          <p:attrName>style.visibility</p:attrName>
                                        </p:attrNameLst>
                                      </p:cBhvr>
                                      <p:to>
                                        <p:strVal val="visible"/>
                                      </p:to>
                                    </p:set>
                                    <p:animEffect transition="in" filter="fade">
                                      <p:cBhvr>
                                        <p:cTn id="55" dur="500"/>
                                        <p:tgtEl>
                                          <p:spTgt spid="582"/>
                                        </p:tgtEl>
                                      </p:cBhvr>
                                    </p:animEffect>
                                  </p:childTnLst>
                                </p:cTn>
                              </p:par>
                              <p:par>
                                <p:cTn id="56" presetID="10" presetClass="entr" presetSubtype="0" fill="hold" nodeType="withEffect">
                                  <p:stCondLst>
                                    <p:cond delay="0"/>
                                  </p:stCondLst>
                                  <p:childTnLst>
                                    <p:set>
                                      <p:cBhvr>
                                        <p:cTn id="57" dur="1" fill="hold">
                                          <p:stCondLst>
                                            <p:cond delay="0"/>
                                          </p:stCondLst>
                                        </p:cTn>
                                        <p:tgtEl>
                                          <p:spTgt spid="751"/>
                                        </p:tgtEl>
                                        <p:attrNameLst>
                                          <p:attrName>style.visibility</p:attrName>
                                        </p:attrNameLst>
                                      </p:cBhvr>
                                      <p:to>
                                        <p:strVal val="visible"/>
                                      </p:to>
                                    </p:set>
                                    <p:animEffect transition="in" filter="fade">
                                      <p:cBhvr>
                                        <p:cTn id="58" dur="500"/>
                                        <p:tgtEl>
                                          <p:spTgt spid="751"/>
                                        </p:tgtEl>
                                      </p:cBhvr>
                                    </p:animEffect>
                                  </p:childTnLst>
                                </p:cTn>
                              </p:par>
                              <p:par>
                                <p:cTn id="59" presetID="10" presetClass="entr" presetSubtype="0" fill="hold" nodeType="withEffect">
                                  <p:stCondLst>
                                    <p:cond delay="250"/>
                                  </p:stCondLst>
                                  <p:childTnLst>
                                    <p:set>
                                      <p:cBhvr>
                                        <p:cTn id="60" dur="1" fill="hold">
                                          <p:stCondLst>
                                            <p:cond delay="0"/>
                                          </p:stCondLst>
                                        </p:cTn>
                                        <p:tgtEl>
                                          <p:spTgt spid="732"/>
                                        </p:tgtEl>
                                        <p:attrNameLst>
                                          <p:attrName>style.visibility</p:attrName>
                                        </p:attrNameLst>
                                      </p:cBhvr>
                                      <p:to>
                                        <p:strVal val="visible"/>
                                      </p:to>
                                    </p:set>
                                    <p:animEffect transition="in" filter="fade">
                                      <p:cBhvr>
                                        <p:cTn id="61" dur="500"/>
                                        <p:tgtEl>
                                          <p:spTgt spid="732"/>
                                        </p:tgtEl>
                                      </p:cBhvr>
                                    </p:animEffect>
                                  </p:childTnLst>
                                </p:cTn>
                              </p:par>
                            </p:childTnLst>
                          </p:cTn>
                        </p:par>
                      </p:childTnLst>
                    </p:cTn>
                  </p:par>
                  <p:par>
                    <p:cTn id="62" fill="hold">
                      <p:stCondLst>
                        <p:cond delay="indefinite"/>
                      </p:stCondLst>
                      <p:childTnLst>
                        <p:par>
                          <p:cTn id="63" fill="hold">
                            <p:stCondLst>
                              <p:cond delay="0"/>
                            </p:stCondLst>
                            <p:childTnLst>
                              <p:par>
                                <p:cTn id="64" presetID="14" presetClass="entr" presetSubtype="10" fill="hold" nodeType="clickEffect">
                                  <p:stCondLst>
                                    <p:cond delay="0"/>
                                  </p:stCondLst>
                                  <p:childTnLst>
                                    <p:set>
                                      <p:cBhvr>
                                        <p:cTn id="65" dur="1" fill="hold">
                                          <p:stCondLst>
                                            <p:cond delay="0"/>
                                          </p:stCondLst>
                                        </p:cTn>
                                        <p:tgtEl>
                                          <p:spTgt spid="980"/>
                                        </p:tgtEl>
                                        <p:attrNameLst>
                                          <p:attrName>style.visibility</p:attrName>
                                        </p:attrNameLst>
                                      </p:cBhvr>
                                      <p:to>
                                        <p:strVal val="visible"/>
                                      </p:to>
                                    </p:set>
                                    <p:animEffect transition="in" filter="randombar(horizontal)">
                                      <p:cBhvr>
                                        <p:cTn id="66" dur="500"/>
                                        <p:tgtEl>
                                          <p:spTgt spid="980"/>
                                        </p:tgtEl>
                                      </p:cBhvr>
                                    </p:animEffect>
                                  </p:childTnLst>
                                </p:cTn>
                              </p:par>
                            </p:childTnLst>
                          </p:cTn>
                        </p:par>
                      </p:childTnLst>
                    </p:cTn>
                  </p:par>
                  <p:par>
                    <p:cTn id="67" fill="hold">
                      <p:stCondLst>
                        <p:cond delay="indefinite"/>
                      </p:stCondLst>
                      <p:childTnLst>
                        <p:par>
                          <p:cTn id="68" fill="hold">
                            <p:stCondLst>
                              <p:cond delay="0"/>
                            </p:stCondLst>
                            <p:childTnLst>
                              <p:par>
                                <p:cTn id="69" presetID="1" presetClass="exit" presetSubtype="0" fill="hold" nodeType="clickEffect">
                                  <p:stCondLst>
                                    <p:cond delay="0"/>
                                  </p:stCondLst>
                                  <p:childTnLst>
                                    <p:set>
                                      <p:cBhvr>
                                        <p:cTn id="70" dur="1" fill="hold">
                                          <p:stCondLst>
                                            <p:cond delay="0"/>
                                          </p:stCondLst>
                                        </p:cTn>
                                        <p:tgtEl>
                                          <p:spTgt spid="754"/>
                                        </p:tgtEl>
                                        <p:attrNameLst>
                                          <p:attrName>style.visibility</p:attrName>
                                        </p:attrNameLst>
                                      </p:cBhvr>
                                      <p:to>
                                        <p:strVal val="hidden"/>
                                      </p:to>
                                    </p:set>
                                  </p:childTnLst>
                                </p:cTn>
                              </p:par>
                              <p:par>
                                <p:cTn id="71" presetID="14" presetClass="exit" presetSubtype="10" fill="hold" nodeType="withEffect">
                                  <p:stCondLst>
                                    <p:cond delay="0"/>
                                  </p:stCondLst>
                                  <p:childTnLst>
                                    <p:animEffect transition="out" filter="randombar(horizontal)">
                                      <p:cBhvr>
                                        <p:cTn id="72" dur="500"/>
                                        <p:tgtEl>
                                          <p:spTgt spid="757"/>
                                        </p:tgtEl>
                                      </p:cBhvr>
                                    </p:animEffect>
                                    <p:set>
                                      <p:cBhvr>
                                        <p:cTn id="73" dur="1" fill="hold">
                                          <p:stCondLst>
                                            <p:cond delay="499"/>
                                          </p:stCondLst>
                                        </p:cTn>
                                        <p:tgtEl>
                                          <p:spTgt spid="757"/>
                                        </p:tgtEl>
                                        <p:attrNameLst>
                                          <p:attrName>style.visibility</p:attrName>
                                        </p:attrNameLst>
                                      </p:cBhvr>
                                      <p:to>
                                        <p:strVal val="hidden"/>
                                      </p:to>
                                    </p:set>
                                  </p:childTnLst>
                                </p:cTn>
                              </p:par>
                              <p:par>
                                <p:cTn id="74" presetID="14" presetClass="exit" presetSubtype="10" fill="hold" nodeType="withEffect">
                                  <p:stCondLst>
                                    <p:cond delay="0"/>
                                  </p:stCondLst>
                                  <p:childTnLst>
                                    <p:animEffect transition="out" filter="randombar(horizontal)">
                                      <p:cBhvr>
                                        <p:cTn id="75" dur="500"/>
                                        <p:tgtEl>
                                          <p:spTgt spid="760"/>
                                        </p:tgtEl>
                                      </p:cBhvr>
                                    </p:animEffect>
                                    <p:set>
                                      <p:cBhvr>
                                        <p:cTn id="76" dur="1" fill="hold">
                                          <p:stCondLst>
                                            <p:cond delay="499"/>
                                          </p:stCondLst>
                                        </p:cTn>
                                        <p:tgtEl>
                                          <p:spTgt spid="760"/>
                                        </p:tgtEl>
                                        <p:attrNameLst>
                                          <p:attrName>style.visibility</p:attrName>
                                        </p:attrNameLst>
                                      </p:cBhvr>
                                      <p:to>
                                        <p:strVal val="hidden"/>
                                      </p:to>
                                    </p:set>
                                  </p:childTnLst>
                                </p:cTn>
                              </p:par>
                              <p:par>
                                <p:cTn id="77" presetID="14" presetClass="exit" presetSubtype="10" fill="hold" nodeType="withEffect">
                                  <p:stCondLst>
                                    <p:cond delay="0"/>
                                  </p:stCondLst>
                                  <p:childTnLst>
                                    <p:animEffect transition="out" filter="randombar(horizontal)">
                                      <p:cBhvr>
                                        <p:cTn id="78" dur="500"/>
                                        <p:tgtEl>
                                          <p:spTgt spid="751"/>
                                        </p:tgtEl>
                                      </p:cBhvr>
                                    </p:animEffect>
                                    <p:set>
                                      <p:cBhvr>
                                        <p:cTn id="79" dur="1" fill="hold">
                                          <p:stCondLst>
                                            <p:cond delay="499"/>
                                          </p:stCondLst>
                                        </p:cTn>
                                        <p:tgtEl>
                                          <p:spTgt spid="751"/>
                                        </p:tgtEl>
                                        <p:attrNameLst>
                                          <p:attrName>style.visibility</p:attrName>
                                        </p:attrNameLst>
                                      </p:cBhvr>
                                      <p:to>
                                        <p:strVal val="hidden"/>
                                      </p:to>
                                    </p:set>
                                  </p:childTnLst>
                                </p:cTn>
                              </p:par>
                            </p:childTnLst>
                          </p:cTn>
                        </p:par>
                        <p:par>
                          <p:cTn id="80" fill="hold">
                            <p:stCondLst>
                              <p:cond delay="500"/>
                            </p:stCondLst>
                            <p:childTnLst>
                              <p:par>
                                <p:cTn id="81" presetID="14" presetClass="exit" presetSubtype="10" fill="hold" nodeType="afterEffect">
                                  <p:stCondLst>
                                    <p:cond delay="0"/>
                                  </p:stCondLst>
                                  <p:childTnLst>
                                    <p:animEffect transition="out" filter="randombar(horizontal)">
                                      <p:cBhvr>
                                        <p:cTn id="82" dur="500"/>
                                        <p:tgtEl>
                                          <p:spTgt spid="732"/>
                                        </p:tgtEl>
                                      </p:cBhvr>
                                    </p:animEffect>
                                    <p:set>
                                      <p:cBhvr>
                                        <p:cTn id="83" dur="1" fill="hold">
                                          <p:stCondLst>
                                            <p:cond delay="499"/>
                                          </p:stCondLst>
                                        </p:cTn>
                                        <p:tgtEl>
                                          <p:spTgt spid="732"/>
                                        </p:tgtEl>
                                        <p:attrNameLst>
                                          <p:attrName>style.visibility</p:attrName>
                                        </p:attrNameLst>
                                      </p:cBhvr>
                                      <p:to>
                                        <p:strVal val="hidden"/>
                                      </p:to>
                                    </p:set>
                                  </p:childTnLst>
                                </p:cTn>
                              </p:par>
                            </p:childTnLst>
                          </p:cTn>
                        </p:par>
                        <p:par>
                          <p:cTn id="84" fill="hold">
                            <p:stCondLst>
                              <p:cond delay="1000"/>
                            </p:stCondLst>
                            <p:childTnLst>
                              <p:par>
                                <p:cTn id="85" presetID="14" presetClass="exit" presetSubtype="10" fill="hold" nodeType="afterEffect">
                                  <p:stCondLst>
                                    <p:cond delay="0"/>
                                  </p:stCondLst>
                                  <p:childTnLst>
                                    <p:animEffect transition="out" filter="randombar(horizontal)">
                                      <p:cBhvr>
                                        <p:cTn id="86" dur="500"/>
                                        <p:tgtEl>
                                          <p:spTgt spid="660"/>
                                        </p:tgtEl>
                                      </p:cBhvr>
                                    </p:animEffect>
                                    <p:set>
                                      <p:cBhvr>
                                        <p:cTn id="87" dur="1" fill="hold">
                                          <p:stCondLst>
                                            <p:cond delay="499"/>
                                          </p:stCondLst>
                                        </p:cTn>
                                        <p:tgtEl>
                                          <p:spTgt spid="660"/>
                                        </p:tgtEl>
                                        <p:attrNameLst>
                                          <p:attrName>style.visibility</p:attrName>
                                        </p:attrNameLst>
                                      </p:cBhvr>
                                      <p:to>
                                        <p:strVal val="hidden"/>
                                      </p:to>
                                    </p:set>
                                  </p:childTnLst>
                                </p:cTn>
                              </p:par>
                              <p:par>
                                <p:cTn id="88" presetID="42" presetClass="path" presetSubtype="0" accel="50000" decel="50000" fill="hold" nodeType="withEffect">
                                  <p:stCondLst>
                                    <p:cond delay="300"/>
                                  </p:stCondLst>
                                  <p:childTnLst>
                                    <p:animMotion origin="layout" path="M 0.24254 -0.12778 L -0.30434 9.87654E-7 " pathEditMode="relative" rAng="0" ptsTypes="AA">
                                      <p:cBhvr>
                                        <p:cTn id="89" dur="2000" fill="hold"/>
                                        <p:tgtEl>
                                          <p:spTgt spid="907"/>
                                        </p:tgtEl>
                                        <p:attrNameLst>
                                          <p:attrName>ppt_x</p:attrName>
                                          <p:attrName>ppt_y</p:attrName>
                                        </p:attrNameLst>
                                      </p:cBhvr>
                                      <p:rCtr x="-27344" y="6389"/>
                                    </p:animMotion>
                                  </p:childTnLst>
                                </p:cTn>
                              </p:par>
                              <p:par>
                                <p:cTn id="90" presetID="42" presetClass="path" presetSubtype="0" accel="50000" decel="50000" fill="hold" nodeType="withEffect">
                                  <p:stCondLst>
                                    <p:cond delay="800"/>
                                  </p:stCondLst>
                                  <p:childTnLst>
                                    <p:animMotion origin="layout" path="M 0.24306 -0.1284 L -0.36337 -0.0642 " pathEditMode="relative" rAng="0" ptsTypes="AA">
                                      <p:cBhvr>
                                        <p:cTn id="91" dur="2000" fill="hold"/>
                                        <p:tgtEl>
                                          <p:spTgt spid="799"/>
                                        </p:tgtEl>
                                        <p:attrNameLst>
                                          <p:attrName>ppt_x</p:attrName>
                                          <p:attrName>ppt_y</p:attrName>
                                        </p:attrNameLst>
                                      </p:cBhvr>
                                      <p:rCtr x="-30330" y="3210"/>
                                    </p:animMotion>
                                  </p:childTnLst>
                                </p:cTn>
                              </p:par>
                            </p:childTnLst>
                          </p:cTn>
                        </p:par>
                      </p:childTnLst>
                    </p:cTn>
                  </p:par>
                  <p:par>
                    <p:cTn id="92" fill="hold">
                      <p:stCondLst>
                        <p:cond delay="indefinite"/>
                      </p:stCondLst>
                      <p:childTnLst>
                        <p:par>
                          <p:cTn id="93" fill="hold">
                            <p:stCondLst>
                              <p:cond delay="0"/>
                            </p:stCondLst>
                            <p:childTnLst>
                              <p:par>
                                <p:cTn id="94" presetID="10" presetClass="entr" presetSubtype="0" fill="hold" grpId="0" nodeType="clickEffect">
                                  <p:stCondLst>
                                    <p:cond delay="0"/>
                                  </p:stCondLst>
                                  <p:childTnLst>
                                    <p:set>
                                      <p:cBhvr>
                                        <p:cTn id="95" dur="1" fill="hold">
                                          <p:stCondLst>
                                            <p:cond delay="0"/>
                                          </p:stCondLst>
                                        </p:cTn>
                                        <p:tgtEl>
                                          <p:spTgt spid="996"/>
                                        </p:tgtEl>
                                        <p:attrNameLst>
                                          <p:attrName>style.visibility</p:attrName>
                                        </p:attrNameLst>
                                      </p:cBhvr>
                                      <p:to>
                                        <p:strVal val="visible"/>
                                      </p:to>
                                    </p:set>
                                    <p:animEffect transition="in" filter="fade">
                                      <p:cBhvr>
                                        <p:cTn id="96" dur="500"/>
                                        <p:tgtEl>
                                          <p:spTgt spid="996"/>
                                        </p:tgtEl>
                                      </p:cBhvr>
                                    </p:animEffect>
                                  </p:childTnLst>
                                </p:cTn>
                              </p:par>
                            </p:childTnLst>
                          </p:cTn>
                        </p:par>
                      </p:childTnLst>
                    </p:cTn>
                  </p:par>
                  <p:par>
                    <p:cTn id="97" fill="hold">
                      <p:stCondLst>
                        <p:cond delay="indefinite"/>
                      </p:stCondLst>
                      <p:childTnLst>
                        <p:par>
                          <p:cTn id="98" fill="hold">
                            <p:stCondLst>
                              <p:cond delay="0"/>
                            </p:stCondLst>
                            <p:childTnLst>
                              <p:par>
                                <p:cTn id="99" presetID="10" presetClass="entr" presetSubtype="0" fill="hold" grpId="0" nodeType="clickEffect">
                                  <p:stCondLst>
                                    <p:cond delay="0"/>
                                  </p:stCondLst>
                                  <p:childTnLst>
                                    <p:set>
                                      <p:cBhvr>
                                        <p:cTn id="100" dur="1" fill="hold">
                                          <p:stCondLst>
                                            <p:cond delay="0"/>
                                          </p:stCondLst>
                                        </p:cTn>
                                        <p:tgtEl>
                                          <p:spTgt spid="995"/>
                                        </p:tgtEl>
                                        <p:attrNameLst>
                                          <p:attrName>style.visibility</p:attrName>
                                        </p:attrNameLst>
                                      </p:cBhvr>
                                      <p:to>
                                        <p:strVal val="visible"/>
                                      </p:to>
                                    </p:set>
                                    <p:animEffect transition="in" filter="fade">
                                      <p:cBhvr>
                                        <p:cTn id="101" dur="500"/>
                                        <p:tgtEl>
                                          <p:spTgt spid="995"/>
                                        </p:tgtEl>
                                      </p:cBhvr>
                                    </p:animEffect>
                                  </p:childTnLst>
                                </p:cTn>
                              </p:par>
                            </p:childTnLst>
                          </p:cTn>
                        </p:par>
                      </p:childTnLst>
                    </p:cTn>
                  </p:par>
                  <p:par>
                    <p:cTn id="102" fill="hold">
                      <p:stCondLst>
                        <p:cond delay="indefinite"/>
                      </p:stCondLst>
                      <p:childTnLst>
                        <p:par>
                          <p:cTn id="103" fill="hold">
                            <p:stCondLst>
                              <p:cond delay="0"/>
                            </p:stCondLst>
                            <p:childTnLst>
                              <p:par>
                                <p:cTn id="104" presetID="10" presetClass="entr" presetSubtype="0" fill="hold" nodeType="clickEffect">
                                  <p:stCondLst>
                                    <p:cond delay="0"/>
                                  </p:stCondLst>
                                  <p:childTnLst>
                                    <p:set>
                                      <p:cBhvr>
                                        <p:cTn id="105" dur="1" fill="hold">
                                          <p:stCondLst>
                                            <p:cond delay="0"/>
                                          </p:stCondLst>
                                        </p:cTn>
                                        <p:tgtEl>
                                          <p:spTgt spid="511"/>
                                        </p:tgtEl>
                                        <p:attrNameLst>
                                          <p:attrName>style.visibility</p:attrName>
                                        </p:attrNameLst>
                                      </p:cBhvr>
                                      <p:to>
                                        <p:strVal val="visible"/>
                                      </p:to>
                                    </p:set>
                                    <p:animEffect transition="in" filter="fade">
                                      <p:cBhvr>
                                        <p:cTn id="106" dur="500"/>
                                        <p:tgtEl>
                                          <p:spTgt spid="511"/>
                                        </p:tgtEl>
                                      </p:cBhvr>
                                    </p:animEffect>
                                  </p:childTnLst>
                                </p:cTn>
                              </p:par>
                            </p:childTnLst>
                          </p:cTn>
                        </p:par>
                        <p:par>
                          <p:cTn id="107" fill="hold">
                            <p:stCondLst>
                              <p:cond delay="500"/>
                            </p:stCondLst>
                            <p:childTnLst>
                              <p:par>
                                <p:cTn id="108" presetID="10" presetClass="entr" presetSubtype="0" fill="hold" nodeType="afterEffect">
                                  <p:stCondLst>
                                    <p:cond delay="0"/>
                                  </p:stCondLst>
                                  <p:childTnLst>
                                    <p:set>
                                      <p:cBhvr>
                                        <p:cTn id="109" dur="1" fill="hold">
                                          <p:stCondLst>
                                            <p:cond delay="0"/>
                                          </p:stCondLst>
                                        </p:cTn>
                                        <p:tgtEl>
                                          <p:spTgt spid="570"/>
                                        </p:tgtEl>
                                        <p:attrNameLst>
                                          <p:attrName>style.visibility</p:attrName>
                                        </p:attrNameLst>
                                      </p:cBhvr>
                                      <p:to>
                                        <p:strVal val="visible"/>
                                      </p:to>
                                    </p:set>
                                    <p:animEffect transition="in" filter="fade">
                                      <p:cBhvr>
                                        <p:cTn id="110" dur="500"/>
                                        <p:tgtEl>
                                          <p:spTgt spid="570"/>
                                        </p:tgtEl>
                                      </p:cBhvr>
                                    </p:animEffect>
                                  </p:childTnLst>
                                </p:cTn>
                              </p:par>
                            </p:childTnLst>
                          </p:cTn>
                        </p:par>
                        <p:par>
                          <p:cTn id="111" fill="hold">
                            <p:stCondLst>
                              <p:cond delay="1000"/>
                            </p:stCondLst>
                            <p:childTnLst>
                              <p:par>
                                <p:cTn id="112" presetID="10" presetClass="entr" presetSubtype="0" fill="hold" nodeType="afterEffect">
                                  <p:stCondLst>
                                    <p:cond delay="0"/>
                                  </p:stCondLst>
                                  <p:childTnLst>
                                    <p:set>
                                      <p:cBhvr>
                                        <p:cTn id="113" dur="1" fill="hold">
                                          <p:stCondLst>
                                            <p:cond delay="0"/>
                                          </p:stCondLst>
                                        </p:cTn>
                                        <p:tgtEl>
                                          <p:spTgt spid="685"/>
                                        </p:tgtEl>
                                        <p:attrNameLst>
                                          <p:attrName>style.visibility</p:attrName>
                                        </p:attrNameLst>
                                      </p:cBhvr>
                                      <p:to>
                                        <p:strVal val="visible"/>
                                      </p:to>
                                    </p:set>
                                    <p:animEffect transition="in" filter="fade">
                                      <p:cBhvr>
                                        <p:cTn id="114" dur="500"/>
                                        <p:tgtEl>
                                          <p:spTgt spid="685"/>
                                        </p:tgtEl>
                                      </p:cBhvr>
                                    </p:animEffect>
                                  </p:childTnLst>
                                </p:cTn>
                              </p:par>
                            </p:childTnLst>
                          </p:cTn>
                        </p:par>
                        <p:par>
                          <p:cTn id="115" fill="hold">
                            <p:stCondLst>
                              <p:cond delay="1500"/>
                            </p:stCondLst>
                            <p:childTnLst>
                              <p:par>
                                <p:cTn id="116" presetID="10" presetClass="entr" presetSubtype="0" fill="hold" nodeType="afterEffect">
                                  <p:stCondLst>
                                    <p:cond delay="0"/>
                                  </p:stCondLst>
                                  <p:childTnLst>
                                    <p:set>
                                      <p:cBhvr>
                                        <p:cTn id="117" dur="1" fill="hold">
                                          <p:stCondLst>
                                            <p:cond delay="0"/>
                                          </p:stCondLst>
                                        </p:cTn>
                                        <p:tgtEl>
                                          <p:spTgt spid="567"/>
                                        </p:tgtEl>
                                        <p:attrNameLst>
                                          <p:attrName>style.visibility</p:attrName>
                                        </p:attrNameLst>
                                      </p:cBhvr>
                                      <p:to>
                                        <p:strVal val="visible"/>
                                      </p:to>
                                    </p:set>
                                    <p:animEffect transition="in" filter="fade">
                                      <p:cBhvr>
                                        <p:cTn id="118" dur="500"/>
                                        <p:tgtEl>
                                          <p:spTgt spid="567"/>
                                        </p:tgtEl>
                                      </p:cBhvr>
                                    </p:animEffect>
                                  </p:childTnLst>
                                </p:cTn>
                              </p:par>
                            </p:childTnLst>
                          </p:cTn>
                        </p:par>
                        <p:par>
                          <p:cTn id="119" fill="hold">
                            <p:stCondLst>
                              <p:cond delay="2000"/>
                            </p:stCondLst>
                            <p:childTnLst>
                              <p:par>
                                <p:cTn id="120" presetID="10" presetClass="entr" presetSubtype="0" fill="hold" nodeType="afterEffect">
                                  <p:stCondLst>
                                    <p:cond delay="0"/>
                                  </p:stCondLst>
                                  <p:childTnLst>
                                    <p:set>
                                      <p:cBhvr>
                                        <p:cTn id="121" dur="1" fill="hold">
                                          <p:stCondLst>
                                            <p:cond delay="0"/>
                                          </p:stCondLst>
                                        </p:cTn>
                                        <p:tgtEl>
                                          <p:spTgt spid="648"/>
                                        </p:tgtEl>
                                        <p:attrNameLst>
                                          <p:attrName>style.visibility</p:attrName>
                                        </p:attrNameLst>
                                      </p:cBhvr>
                                      <p:to>
                                        <p:strVal val="visible"/>
                                      </p:to>
                                    </p:set>
                                    <p:animEffect transition="in" filter="fade">
                                      <p:cBhvr>
                                        <p:cTn id="122" dur="500"/>
                                        <p:tgtEl>
                                          <p:spTgt spid="648"/>
                                        </p:tgtEl>
                                      </p:cBhvr>
                                    </p:animEffect>
                                  </p:childTnLst>
                                </p:cTn>
                              </p:par>
                            </p:childTnLst>
                          </p:cTn>
                        </p:par>
                        <p:par>
                          <p:cTn id="123" fill="hold">
                            <p:stCondLst>
                              <p:cond delay="2500"/>
                            </p:stCondLst>
                            <p:childTnLst>
                              <p:par>
                                <p:cTn id="124" presetID="10" presetClass="entr" presetSubtype="0" fill="hold" nodeType="afterEffect">
                                  <p:stCondLst>
                                    <p:cond delay="0"/>
                                  </p:stCondLst>
                                  <p:childTnLst>
                                    <p:set>
                                      <p:cBhvr>
                                        <p:cTn id="125" dur="1" fill="hold">
                                          <p:stCondLst>
                                            <p:cond delay="0"/>
                                          </p:stCondLst>
                                        </p:cTn>
                                        <p:tgtEl>
                                          <p:spTgt spid="548"/>
                                        </p:tgtEl>
                                        <p:attrNameLst>
                                          <p:attrName>style.visibility</p:attrName>
                                        </p:attrNameLst>
                                      </p:cBhvr>
                                      <p:to>
                                        <p:strVal val="visible"/>
                                      </p:to>
                                    </p:set>
                                    <p:animEffect transition="in" filter="fade">
                                      <p:cBhvr>
                                        <p:cTn id="126" dur="500"/>
                                        <p:tgtEl>
                                          <p:spTgt spid="548"/>
                                        </p:tgtEl>
                                      </p:cBhvr>
                                    </p:animEffect>
                                  </p:childTnLst>
                                </p:cTn>
                              </p:par>
                            </p:childTnLst>
                          </p:cTn>
                        </p:par>
                        <p:par>
                          <p:cTn id="127" fill="hold">
                            <p:stCondLst>
                              <p:cond delay="3000"/>
                            </p:stCondLst>
                            <p:childTnLst>
                              <p:par>
                                <p:cTn id="128" presetID="10" presetClass="entr" presetSubtype="0" fill="hold" nodeType="afterEffect">
                                  <p:stCondLst>
                                    <p:cond delay="0"/>
                                  </p:stCondLst>
                                  <p:childTnLst>
                                    <p:set>
                                      <p:cBhvr>
                                        <p:cTn id="129" dur="1" fill="hold">
                                          <p:stCondLst>
                                            <p:cond delay="0"/>
                                          </p:stCondLst>
                                        </p:cTn>
                                        <p:tgtEl>
                                          <p:spTgt spid="645"/>
                                        </p:tgtEl>
                                        <p:attrNameLst>
                                          <p:attrName>style.visibility</p:attrName>
                                        </p:attrNameLst>
                                      </p:cBhvr>
                                      <p:to>
                                        <p:strVal val="visible"/>
                                      </p:to>
                                    </p:set>
                                    <p:animEffect transition="in" filter="fade">
                                      <p:cBhvr>
                                        <p:cTn id="130" dur="500"/>
                                        <p:tgtEl>
                                          <p:spTgt spid="645"/>
                                        </p:tgtEl>
                                      </p:cBhvr>
                                    </p:animEffect>
                                  </p:childTnLst>
                                </p:cTn>
                              </p:par>
                            </p:childTnLst>
                          </p:cTn>
                        </p:par>
                        <p:par>
                          <p:cTn id="131" fill="hold">
                            <p:stCondLst>
                              <p:cond delay="3500"/>
                            </p:stCondLst>
                            <p:childTnLst>
                              <p:par>
                                <p:cTn id="132" presetID="10" presetClass="entr" presetSubtype="0" fill="hold" nodeType="afterEffect">
                                  <p:stCondLst>
                                    <p:cond delay="0"/>
                                  </p:stCondLst>
                                  <p:childTnLst>
                                    <p:set>
                                      <p:cBhvr>
                                        <p:cTn id="133" dur="1" fill="hold">
                                          <p:stCondLst>
                                            <p:cond delay="0"/>
                                          </p:stCondLst>
                                        </p:cTn>
                                        <p:tgtEl>
                                          <p:spTgt spid="20"/>
                                        </p:tgtEl>
                                        <p:attrNameLst>
                                          <p:attrName>style.visibility</p:attrName>
                                        </p:attrNameLst>
                                      </p:cBhvr>
                                      <p:to>
                                        <p:strVal val="visible"/>
                                      </p:to>
                                    </p:set>
                                    <p:animEffect transition="in" filter="fade">
                                      <p:cBhvr>
                                        <p:cTn id="134" dur="500"/>
                                        <p:tgtEl>
                                          <p:spTgt spid="20"/>
                                        </p:tgtEl>
                                      </p:cBhvr>
                                    </p:animEffect>
                                  </p:childTnLst>
                                </p:cTn>
                              </p:par>
                            </p:childTnLst>
                          </p:cTn>
                        </p:par>
                        <p:par>
                          <p:cTn id="135" fill="hold">
                            <p:stCondLst>
                              <p:cond delay="4000"/>
                            </p:stCondLst>
                            <p:childTnLst>
                              <p:par>
                                <p:cTn id="136" presetID="10" presetClass="entr" presetSubtype="0" fill="hold" nodeType="afterEffect">
                                  <p:stCondLst>
                                    <p:cond delay="0"/>
                                  </p:stCondLst>
                                  <p:childTnLst>
                                    <p:set>
                                      <p:cBhvr>
                                        <p:cTn id="137" dur="1" fill="hold">
                                          <p:stCondLst>
                                            <p:cond delay="0"/>
                                          </p:stCondLst>
                                        </p:cTn>
                                        <p:tgtEl>
                                          <p:spTgt spid="21"/>
                                        </p:tgtEl>
                                        <p:attrNameLst>
                                          <p:attrName>style.visibility</p:attrName>
                                        </p:attrNameLst>
                                      </p:cBhvr>
                                      <p:to>
                                        <p:strVal val="visible"/>
                                      </p:to>
                                    </p:set>
                                    <p:animEffect transition="in" filter="fade">
                                      <p:cBhvr>
                                        <p:cTn id="138" dur="500"/>
                                        <p:tgtEl>
                                          <p:spTgt spid="21"/>
                                        </p:tgtEl>
                                      </p:cBhvr>
                                    </p:animEffect>
                                  </p:childTnLst>
                                </p:cTn>
                              </p:par>
                            </p:childTnLst>
                          </p:cTn>
                        </p:par>
                        <p:par>
                          <p:cTn id="139" fill="hold">
                            <p:stCondLst>
                              <p:cond delay="4500"/>
                            </p:stCondLst>
                            <p:childTnLst>
                              <p:par>
                                <p:cTn id="140" presetID="10" presetClass="entr" presetSubtype="0" fill="hold" nodeType="afterEffect">
                                  <p:stCondLst>
                                    <p:cond delay="0"/>
                                  </p:stCondLst>
                                  <p:childTnLst>
                                    <p:set>
                                      <p:cBhvr>
                                        <p:cTn id="141" dur="1" fill="hold">
                                          <p:stCondLst>
                                            <p:cond delay="0"/>
                                          </p:stCondLst>
                                        </p:cTn>
                                        <p:tgtEl>
                                          <p:spTgt spid="625"/>
                                        </p:tgtEl>
                                        <p:attrNameLst>
                                          <p:attrName>style.visibility</p:attrName>
                                        </p:attrNameLst>
                                      </p:cBhvr>
                                      <p:to>
                                        <p:strVal val="visible"/>
                                      </p:to>
                                    </p:set>
                                    <p:animEffect transition="in" filter="fade">
                                      <p:cBhvr>
                                        <p:cTn id="142" dur="500"/>
                                        <p:tgtEl>
                                          <p:spTgt spid="6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95" grpId="0" animBg="1"/>
      <p:bldP spid="996" grpId="0" animBg="1"/>
    </p:bldLst>
  </p:timing>
</p:sld>
</file>

<file path=ppt/theme/theme1.xml><?xml version="1.0" encoding="utf-8"?>
<a:theme xmlns:a="http://schemas.openxmlformats.org/drawingml/2006/main" name="WHITE TEMPLATE">
  <a:themeElements>
    <a:clrScheme name="Custom 8">
      <a:dk1>
        <a:srgbClr val="505050"/>
      </a:dk1>
      <a:lt1>
        <a:srgbClr val="FFFFFF"/>
      </a:lt1>
      <a:dk2>
        <a:srgbClr val="002050"/>
      </a:dk2>
      <a:lt2>
        <a:srgbClr val="00BCF2"/>
      </a:lt2>
      <a:accent1>
        <a:srgbClr val="002050"/>
      </a:accent1>
      <a:accent2>
        <a:srgbClr val="B4009E"/>
      </a:accent2>
      <a:accent3>
        <a:srgbClr val="0078D7"/>
      </a:accent3>
      <a:accent4>
        <a:srgbClr val="5C2D91"/>
      </a:accent4>
      <a:accent5>
        <a:srgbClr val="107C10"/>
      </a:accent5>
      <a:accent6>
        <a:srgbClr val="D83B0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Lesson Template Advanced Services Delivery" id="{C1C2A24F-D109-42E5-AC15-AA5D2EC769D9}" vid="{DB32FE43-934C-40BD-B03E-F7F2E05B8611}"/>
    </a:ext>
  </a:extLst>
</a:theme>
</file>

<file path=ppt/theme/theme2.xml><?xml version="1.0" encoding="utf-8"?>
<a:theme xmlns:a="http://schemas.openxmlformats.org/drawingml/2006/main" name="COLOR TEMPLATE">
  <a:themeElements>
    <a:clrScheme name="MSVID Dark Blue">
      <a:dk1>
        <a:srgbClr val="505050"/>
      </a:dk1>
      <a:lt1>
        <a:srgbClr val="FFFFFF"/>
      </a:lt1>
      <a:dk2>
        <a:srgbClr val="002050"/>
      </a:dk2>
      <a:lt2>
        <a:srgbClr val="CDF4FF"/>
      </a:lt2>
      <a:accent1>
        <a:srgbClr val="107C10"/>
      </a:accent1>
      <a:accent2>
        <a:srgbClr val="B4009E"/>
      </a:accent2>
      <a:accent3>
        <a:srgbClr val="0078D7"/>
      </a:accent3>
      <a:accent4>
        <a:srgbClr val="5C2D91"/>
      </a:accent4>
      <a:accent5>
        <a:srgbClr val="008272"/>
      </a:accent5>
      <a:accent6>
        <a:srgbClr val="D83B01"/>
      </a:accent6>
      <a:hlink>
        <a:srgbClr val="CDF4FF"/>
      </a:hlink>
      <a:folHlink>
        <a:srgbClr val="CDF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Lesson Template Advanced Services Delivery" id="{C1C2A24F-D109-42E5-AC15-AA5D2EC769D9}" vid="{1A6D54F3-F9C7-407A-9538-6F46E67083DB}"/>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9A62E282DDA434E979CD3E03185182E" ma:contentTypeVersion="29" ma:contentTypeDescription="Create a new document." ma:contentTypeScope="" ma:versionID="3b9a23baabac9c211cd7f98916c08c2d">
  <xsd:schema xmlns:xsd="http://www.w3.org/2001/XMLSchema" xmlns:xs="http://www.w3.org/2001/XMLSchema" xmlns:p="http://schemas.microsoft.com/office/2006/metadata/properties" xmlns:ns1="http://schemas.microsoft.com/sharepoint/v3" xmlns:ns2="cea7764e-6bf9-427d-be15-e74097e0a61c" xmlns:ns3="fb9ea31f-0ab8-44ff-80d1-5777f6d9d945" xmlns:ns4="230e9df3-be65-4c73-a93b-d1236ebd677e" targetNamespace="http://schemas.microsoft.com/office/2006/metadata/properties" ma:root="true" ma:fieldsID="6306ab35939082e3145f1fff8f33ebaa" ns1:_="" ns2:_="" ns3:_="" ns4:_="">
    <xsd:import namespace="http://schemas.microsoft.com/sharepoint/v3"/>
    <xsd:import namespace="cea7764e-6bf9-427d-be15-e74097e0a61c"/>
    <xsd:import namespace="fb9ea31f-0ab8-44ff-80d1-5777f6d9d945"/>
    <xsd:import namespace="230e9df3-be65-4c73-a93b-d1236ebd677e"/>
    <xsd:element name="properties">
      <xsd:complexType>
        <xsd:sequence>
          <xsd:element name="documentManagement">
            <xsd:complexType>
              <xsd:all>
                <xsd:element ref="ns2:Title_x0020_ID" minOccurs="0"/>
                <xsd:element ref="ns2:Title_x0020_URL" minOccurs="0"/>
                <xsd:element ref="ns2:Comments" minOccurs="0"/>
                <xsd:element ref="ns2:Sign_x002d_off_x0020_status" minOccurs="0"/>
                <xsd:element ref="ns2:Mail_x0020_Sent" minOccurs="0"/>
                <xsd:element ref="ns2:_Flow_SignoffStatus" minOccurs="0"/>
                <xsd:element ref="ns2:Lead_x0020_Signoff" minOccurs="0"/>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GenerationTime" minOccurs="0"/>
                <xsd:element ref="ns2:MediaServiceEventHashCode" minOccurs="0"/>
                <xsd:element ref="ns2:MediaServiceOCR" minOccurs="0"/>
                <xsd:element ref="ns1:_ip_UnifiedCompliancePolicyProperties" minOccurs="0"/>
                <xsd:element ref="ns1:_ip_UnifiedCompliancePolicyUIAction" minOccurs="0"/>
                <xsd:element ref="ns2:MediaServiceDateTaken" minOccurs="0"/>
                <xsd:element ref="ns2:MediaServiceLocation" minOccurs="0"/>
                <xsd:element ref="ns2:MediaLengthInSeconds" minOccurs="0"/>
                <xsd:element ref="ns2:lcf76f155ced4ddcb4097134ff3c332f" minOccurs="0"/>
                <xsd:element ref="ns4:TaxCatchAll" minOccurs="0"/>
                <xsd:element ref="ns2:St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2" nillable="true" ma:displayName="Unified Compliance Policy Properties" ma:hidden="true" ma:internalName="_ip_UnifiedCompliancePolicyProperties" ma:readOnly="false">
      <xsd:simpleType>
        <xsd:restriction base="dms:Note"/>
      </xsd:simpleType>
    </xsd:element>
    <xsd:element name="_ip_UnifiedCompliancePolicyUIAction" ma:index="23"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ea7764e-6bf9-427d-be15-e74097e0a61c" elementFormDefault="qualified">
    <xsd:import namespace="http://schemas.microsoft.com/office/2006/documentManagement/types"/>
    <xsd:import namespace="http://schemas.microsoft.com/office/infopath/2007/PartnerControls"/>
    <xsd:element name="Title_x0020_ID" ma:index="2" nillable="true" ma:displayName="Title ID" ma:internalName="Title_x0020_ID" ma:readOnly="false">
      <xsd:simpleType>
        <xsd:restriction base="dms:Number"/>
      </xsd:simpleType>
    </xsd:element>
    <xsd:element name="Title_x0020_URL" ma:index="3" nillable="true" ma:displayName="Title URL" ma:format="Hyperlink" ma:internalName="Title_x0020_URL"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Comments" ma:index="4" nillable="true" ma:displayName="Comments" ma:internalName="Comments" ma:readOnly="false">
      <xsd:simpleType>
        <xsd:restriction base="dms:Note">
          <xsd:maxLength value="255"/>
        </xsd:restriction>
      </xsd:simpleType>
    </xsd:element>
    <xsd:element name="Sign_x002d_off_x0020_status" ma:index="5" nillable="true" ma:displayName="Sign-off status" ma:format="Dropdown" ma:internalName="Sign_x002d_off_x0020_status" ma:readOnly="false">
      <xsd:simpleType>
        <xsd:restriction base="dms:Choice">
          <xsd:enumeration value="Approve"/>
          <xsd:enumeration value="Approved with Comments"/>
          <xsd:enumeration value="Rejected with Comments"/>
        </xsd:restriction>
      </xsd:simpleType>
    </xsd:element>
    <xsd:element name="Mail_x0020_Sent" ma:index="6" nillable="true" ma:displayName="Mail Sent" ma:default="0" ma:internalName="Mail_x0020_Sent" ma:readOnly="false">
      <xsd:simpleType>
        <xsd:restriction base="dms:Boolean"/>
      </xsd:simpleType>
    </xsd:element>
    <xsd:element name="_Flow_SignoffStatus" ma:index="7" nillable="true" ma:displayName="Sign-off status" ma:internalName="Sign_x002d_off_x0020_status0" ma:readOnly="false">
      <xsd:simpleType>
        <xsd:restriction base="dms:Text"/>
      </xsd:simpleType>
    </xsd:element>
    <xsd:element name="Lead_x0020_Signoff" ma:index="8" nillable="true" ma:displayName="Lead Signoff" ma:default="0" ma:internalName="Lead_x0020_Signoff" ma:readOnly="false">
      <xsd:simpleType>
        <xsd:restriction base="dms:Boolean"/>
      </xsd:simpleType>
    </xsd:element>
    <xsd:element name="MediaServiceMetadata" ma:index="13" nillable="true" ma:displayName="MediaServiceMetadata" ma:hidden="true" ma:internalName="MediaServiceMetadata" ma:readOnly="true">
      <xsd:simpleType>
        <xsd:restriction base="dms:Note"/>
      </xsd:simpleType>
    </xsd:element>
    <xsd:element name="MediaServiceFastMetadata" ma:index="14" nillable="true" ma:displayName="MediaServiceFastMetadata" ma:hidden="true" ma:internalName="MediaServiceFastMetadata" ma:readOnly="true">
      <xsd:simpleType>
        <xsd:restriction base="dms:Note"/>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hidden="true" ma:internalName="MediaServiceKeyPoints" ma:readOnly="true">
      <xsd:simpleType>
        <xsd:restriction base="dms:Note"/>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ServiceOCR" ma:index="21" nillable="true" ma:displayName="Extracted Text" ma:hidden="true" ma:internalName="MediaServiceOCR" ma:readOnly="true">
      <xsd:simpleType>
        <xsd:restriction base="dms:Note"/>
      </xsd:simpleType>
    </xsd:element>
    <xsd:element name="MediaServiceDateTaken" ma:index="25" nillable="true" ma:displayName="MediaServiceDateTaken" ma:hidden="true" ma:internalName="MediaServiceDateTaken" ma:readOnly="true">
      <xsd:simpleType>
        <xsd:restriction base="dms:Text"/>
      </xsd:simpleType>
    </xsd:element>
    <xsd:element name="MediaServiceLocation" ma:index="27" nillable="true" ma:displayName="Location" ma:hidden="true" ma:internalName="MediaServiceLocation" ma:readOnly="true">
      <xsd:simpleType>
        <xsd:restriction base="dms:Text"/>
      </xsd:simpleType>
    </xsd:element>
    <xsd:element name="MediaLengthInSeconds" ma:index="28" nillable="true" ma:displayName="Length (seconds)" ma:hidden="true" ma:internalName="MediaLengthInSeconds" ma:readOnly="true">
      <xsd:simpleType>
        <xsd:restriction base="dms:Unknown"/>
      </xsd:simpleType>
    </xsd:element>
    <xsd:element name="lcf76f155ced4ddcb4097134ff3c332f" ma:index="30" nillable="true" ma:taxonomy="true" ma:internalName="lcf76f155ced4ddcb4097134ff3c332f"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State" ma:index="32" nillable="true" ma:displayName="State" ma:default="Open" ma:format="Dropdown" ma:internalName="State">
      <xsd:simpleType>
        <xsd:restriction base="dms:Choice">
          <xsd:enumeration value="Open"/>
          <xsd:enumeration value="Complete"/>
        </xsd:restriction>
      </xsd:simpleType>
    </xsd:element>
  </xsd:schema>
  <xsd:schema xmlns:xsd="http://www.w3.org/2001/XMLSchema" xmlns:xs="http://www.w3.org/2001/XMLSchema" xmlns:dms="http://schemas.microsoft.com/office/2006/documentManagement/types" xmlns:pc="http://schemas.microsoft.com/office/infopath/2007/PartnerControls" targetNamespace="fb9ea31f-0ab8-44ff-80d1-5777f6d9d945" elementFormDefault="qualified">
    <xsd:import namespace="http://schemas.microsoft.com/office/2006/documentManagement/types"/>
    <xsd:import namespace="http://schemas.microsoft.com/office/infopath/2007/PartnerControls"/>
    <xsd:element name="SharedWithUsers" ma:index="17"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31" nillable="true" ma:displayName="Taxonomy Catch All Column" ma:hidden="true" ma:list="{ae63ffbd-de59-4149-9433-57c64ddd7584}" ma:internalName="TaxCatchAll" ma:showField="CatchAllData" ma:web="fb9ea31f-0ab8-44ff-80d1-5777f6d9d94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0"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ign_x002d_off_x0020_status xmlns="cea7764e-6bf9-427d-be15-e74097e0a61c" xsi:nil="true"/>
    <Title_x0020_URL xmlns="cea7764e-6bf9-427d-be15-e74097e0a61c">
      <Url>https://sirona.visualstudio.com/_workitems/edit/41245</Url>
      <Description>https://sirona.visualstudio.com/_workitems/edit/41245</Description>
    </Title_x0020_URL>
    <_ip_UnifiedCompliancePolicyUIAction xmlns="http://schemas.microsoft.com/sharepoint/v3" xsi:nil="true"/>
    <Mail_x0020_Sent xmlns="cea7764e-6bf9-427d-be15-e74097e0a61c">false</Mail_x0020_Sent>
    <_Flow_SignoffStatus xmlns="cea7764e-6bf9-427d-be15-e74097e0a61c" xsi:nil="true"/>
    <Comments xmlns="cea7764e-6bf9-427d-be15-e74097e0a61c" xsi:nil="true"/>
    <_ip_UnifiedCompliancePolicyProperties xmlns="http://schemas.microsoft.com/sharepoint/v3" xsi:nil="true"/>
    <Lead_x0020_Signoff xmlns="cea7764e-6bf9-427d-be15-e74097e0a61c">false</Lead_x0020_Signoff>
    <Title_x0020_ID xmlns="cea7764e-6bf9-427d-be15-e74097e0a61c">41245</Title_x0020_ID>
    <TaxCatchAll xmlns="230e9df3-be65-4c73-a93b-d1236ebd677e" xsi:nil="true"/>
    <lcf76f155ced4ddcb4097134ff3c332f xmlns="cea7764e-6bf9-427d-be15-e74097e0a61c">
      <Terms xmlns="http://schemas.microsoft.com/office/infopath/2007/PartnerControls"/>
    </lcf76f155ced4ddcb4097134ff3c332f>
    <State xmlns="cea7764e-6bf9-427d-be15-e74097e0a61c">Open</Stat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F416923-78E3-411A-BA2C-4880DC6EFDA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cea7764e-6bf9-427d-be15-e74097e0a61c"/>
    <ds:schemaRef ds:uri="fb9ea31f-0ab8-44ff-80d1-5777f6d9d945"/>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90F116-B58F-4255-B05B-DA3808E0E5C6}">
  <ds:schemaRefs>
    <ds:schemaRef ds:uri="cea7764e-6bf9-427d-be15-e74097e0a61c"/>
    <ds:schemaRef ds:uri="fb9ea31f-0ab8-44ff-80d1-5777f6d9d94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microsoft.com/sharepoint/v3"/>
    <ds:schemaRef ds:uri="http://schemas.openxmlformats.org/package/2006/metadata/core-properties"/>
    <ds:schemaRef ds:uri="http://www.w3.org/XML/1998/namespace"/>
    <ds:schemaRef ds:uri="230e9df3-be65-4c73-a93b-d1236ebd677e"/>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otalTime>1987</TotalTime>
  <Words>5146</Words>
  <Application>Microsoft Office PowerPoint</Application>
  <PresentationFormat>Custom</PresentationFormat>
  <Paragraphs>724</Paragraphs>
  <Slides>30</Slides>
  <Notes>28</Notes>
  <HiddenSlides>1</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30</vt:i4>
      </vt:variant>
    </vt:vector>
  </HeadingPairs>
  <TitlesOfParts>
    <vt:vector size="44" baseType="lpstr">
      <vt:lpstr>Arial</vt:lpstr>
      <vt:lpstr>Arial,Sans-Serif</vt:lpstr>
      <vt:lpstr>Calibri</vt:lpstr>
      <vt:lpstr>Calibri Light</vt:lpstr>
      <vt:lpstr>Consolas</vt:lpstr>
      <vt:lpstr>Courier New</vt:lpstr>
      <vt:lpstr>Lucida Console</vt:lpstr>
      <vt:lpstr>Segoe UI</vt:lpstr>
      <vt:lpstr>Segoe UI Light</vt:lpstr>
      <vt:lpstr>Segoe UI Semibold</vt:lpstr>
      <vt:lpstr>Segoe UI Semilight</vt:lpstr>
      <vt:lpstr>Wingdings</vt:lpstr>
      <vt:lpstr>WHITE TEMPLATE</vt:lpstr>
      <vt:lpstr>COLOR TEMPLATE</vt:lpstr>
      <vt:lpstr>Modernizing Applications with Containers</vt:lpstr>
      <vt:lpstr>PowerPoint Presentation</vt:lpstr>
      <vt:lpstr>Day 1 Module 1: Introduction to Containers Module 2: Assessing the App and Environment for Containers Module 3: Building and Testing a Container Locally Module 4: Container Orchestration  Day 2 Module 4: Preparing for AKS Deployment  Day 3 Module 5: Deploying the Application to AKS Module 6: Best Practices and Tips</vt:lpstr>
      <vt:lpstr>Module 4: Container Orchestration  </vt:lpstr>
      <vt:lpstr>Module 4: Objectives</vt:lpstr>
      <vt:lpstr>Challenges of a containerized world</vt:lpstr>
      <vt:lpstr>Application Scale</vt:lpstr>
      <vt:lpstr>Load Balancing &amp; Fault Tolerance</vt:lpstr>
      <vt:lpstr>Distribution</vt:lpstr>
      <vt:lpstr>The elements of orchestration</vt:lpstr>
      <vt:lpstr>Clustering versus orchestration</vt:lpstr>
      <vt:lpstr>What is Kubernetes?</vt:lpstr>
      <vt:lpstr>PowerPoint Presentation</vt:lpstr>
      <vt:lpstr>PowerPoint Presentation</vt:lpstr>
      <vt:lpstr>Kubernetes Terminology </vt:lpstr>
      <vt:lpstr>Kubernetes Terminology </vt:lpstr>
      <vt:lpstr>Kubernetes Architecture</vt:lpstr>
      <vt:lpstr>What are Pods?</vt:lpstr>
      <vt:lpstr>Declarative Configuration</vt:lpstr>
      <vt:lpstr>The Pod Lifecycle</vt:lpstr>
      <vt:lpstr>How Pods Work</vt:lpstr>
      <vt:lpstr>How Pods Work</vt:lpstr>
      <vt:lpstr>How Pods Work</vt:lpstr>
      <vt:lpstr>How Pods Work</vt:lpstr>
      <vt:lpstr>What are Replica Sets?</vt:lpstr>
      <vt:lpstr>What are Deployments?</vt:lpstr>
      <vt:lpstr>PowerPoint Presentation</vt:lpstr>
      <vt:lpstr>PowerPoint Presentation</vt:lpstr>
      <vt:lpstr>Why Azure Kubernetes Service?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Developing Applications with Containers</dc:title>
  <cp:lastModifiedBy>Lou Blick</cp:lastModifiedBy>
  <cp:revision>20</cp:revision>
  <dcterms:modified xsi:type="dcterms:W3CDTF">2023-06-15T19:09:41Z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0x01010039A62E282DDA434E979CD3E03185182E</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_dlc_DocIdItemGuid">
    <vt:lpwstr>281ce212-3df1-42ff-84a9-baf1ecfd3d19</vt:lpwstr>
  </property>
  <property fmtid="{D5CDD505-2E9C-101B-9397-08002B2CF9AE}" pid="12" name="MSIP_Label_f42aa342-8706-4288-bd11-ebb85995028c_Enabled">
    <vt:lpwstr>True</vt:lpwstr>
  </property>
  <property fmtid="{D5CDD505-2E9C-101B-9397-08002B2CF9AE}" pid="13" name="MSIP_Label_f42aa342-8706-4288-bd11-ebb85995028c_SiteId">
    <vt:lpwstr>72f988bf-86f1-41af-91ab-2d7cd011db47</vt:lpwstr>
  </property>
  <property fmtid="{D5CDD505-2E9C-101B-9397-08002B2CF9AE}" pid="14" name="MSIP_Label_f42aa342-8706-4288-bd11-ebb85995028c_Owner">
    <vt:lpwstr>alexmuk@microsoft.com</vt:lpwstr>
  </property>
  <property fmtid="{D5CDD505-2E9C-101B-9397-08002B2CF9AE}" pid="15" name="MSIP_Label_f42aa342-8706-4288-bd11-ebb85995028c_SetDate">
    <vt:lpwstr>2018-02-28T22:17:43.3895223Z</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ies>
</file>

<file path=docProps/thumbnail.jpeg>
</file>